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8" r:id="rId2"/>
    <p:sldId id="281" r:id="rId3"/>
    <p:sldId id="287" r:id="rId4"/>
    <p:sldId id="285" r:id="rId5"/>
    <p:sldId id="283" r:id="rId6"/>
    <p:sldId id="286" r:id="rId7"/>
    <p:sldId id="284" r:id="rId8"/>
    <p:sldId id="288" r:id="rId9"/>
  </p:sldIdLst>
  <p:sldSz cx="9144000" cy="6858000" type="screen4x3"/>
  <p:notesSz cx="6797675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clim" initials="ICL" lastIdx="3" clrIdx="0"/>
  <p:cmAuthor id="1" name="MCIVOR, Alastair" initials="MA" lastIdx="1" clrIdx="1">
    <p:extLst>
      <p:ext uri="{19B8F6BF-5375-455C-9EA6-DF929625EA0E}">
        <p15:presenceInfo xmlns:p15="http://schemas.microsoft.com/office/powerpoint/2012/main" userId="S-1-5-21-42344331-1018566265-2102726425-868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BBFF"/>
    <a:srgbClr val="AD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5"/>
  </p:normalViewPr>
  <p:slideViewPr>
    <p:cSldViewPr>
      <p:cViewPr varScale="1">
        <p:scale>
          <a:sx n="116" d="100"/>
          <a:sy n="116" d="100"/>
        </p:scale>
        <p:origin x="13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11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353EA-916F-4420-97BC-9A7A713A9F65}" type="datetimeFigureOut">
              <a:rPr lang="nl-NL" smtClean="0"/>
              <a:pPr/>
              <a:t>7-7-2019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4CDEE-6EF2-4A11-B890-008F5F89B786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473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4CDEE-6EF2-4A11-B890-008F5F89B786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257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7.11: The combination of the probabilities of hazard induced failures of safety related components and independent failures in the Level 1 PSA model will yield the hazard induced core damage frequency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84CDEE-6EF2-4A11-B890-008F5F89B786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955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40B002-E492-4AB2-BC54-0A21DC4B988A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739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D98C16-5F60-4A9B-AFC9-450FFA776833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09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8BB701-3207-405B-9AA9-F7122DF2DB3B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01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32556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496944" cy="4392487"/>
          </a:xfrm>
        </p:spPr>
        <p:txBody>
          <a:bodyPr>
            <a:normAutofit/>
          </a:bodyPr>
          <a:lstStyle>
            <a:lvl1pPr>
              <a:defRPr sz="2800"/>
            </a:lvl1pPr>
            <a:lvl2pPr marL="742950" indent="-285750">
              <a:buFont typeface="Wingdings" pitchFamily="2" charset="2"/>
              <a:buChar char="§"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660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46379-F7D4-4618-AF94-72C7B6EE9125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043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E78005-5972-4170-8CFA-B7749154F869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11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0A10B8C-B165-4380-9758-A663C978987E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02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DCB0046-9962-4C89-839F-BEFC5FE6E2BD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1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384052-8956-4099-9B5C-6D97EDC77E1E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025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FBB114-ED7E-4DD4-B8C4-DF01DDF9F2C6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03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8301CD-C496-4595-A57E-012815D53C3D}" type="datetime1">
              <a:rPr lang="nl-NL" smtClean="0"/>
              <a:pPr/>
              <a:t>7-7-2019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091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4691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Arial Rounded MT Bold" panose="020F0704030504030204" pitchFamily="34" charset="77"/>
              </a:defRPr>
            </a:lvl1pPr>
          </a:lstStyle>
          <a:p>
            <a:fld id="{3EE6593B-6DA6-426E-95A7-5057FE736A87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484A2D7-036A-E64F-B4BA-E9302438E3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583362"/>
            <a:ext cx="8820472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algn="l"/>
            <a:r>
              <a:rPr lang="en-GB" altLang="nl-NL" sz="1050" b="1" dirty="0">
                <a:solidFill>
                  <a:schemeClr val="tx2">
                    <a:lumMod val="50000"/>
                  </a:schemeClr>
                </a:solidFill>
                <a:latin typeface="Arial Rounded MT Bold" panose="020F0704030504030204" pitchFamily="34" charset="77"/>
                <a:ea typeface="Times New Roman" pitchFamily="18" charset="0"/>
                <a:cs typeface="Calibri" pitchFamily="34" charset="0"/>
              </a:rPr>
              <a:t>IAEA-KINS Workshop on Safety Evaluation of Research Reactor; Korea Institute of Nuclear Safety, Daejeon, Korea; 15 - 19 July 2019</a:t>
            </a:r>
          </a:p>
        </p:txBody>
      </p:sp>
    </p:spTree>
    <p:extLst>
      <p:ext uri="{BB962C8B-B14F-4D97-AF65-F5344CB8AC3E}">
        <p14:creationId xmlns:p14="http://schemas.microsoft.com/office/powerpoint/2010/main" val="1329023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 Rounded MT Bold" panose="020F070403050403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7A83C-944E-1D47-A8E3-487666090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en-GB" altLang="nl-NL" sz="4800" dirty="0">
                <a:solidFill>
                  <a:schemeClr val="tx2">
                    <a:lumMod val="50000"/>
                  </a:schemeClr>
                </a:solidFill>
              </a:rPr>
              <a:t>Safety Evaluation of</a:t>
            </a:r>
            <a:br>
              <a:rPr lang="en-GB" altLang="nl-NL" sz="4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altLang="nl-NL" sz="4800" dirty="0">
                <a:solidFill>
                  <a:schemeClr val="tx2">
                    <a:lumMod val="50000"/>
                  </a:schemeClr>
                </a:solidFill>
              </a:rPr>
              <a:t>Malaysian Research Reactor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8DC1D0-90EC-FD49-B9D3-EF0A6383AC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4038600" cy="3705275"/>
          </a:xfrm>
          <a:ln w="76200">
            <a:solidFill>
              <a:srgbClr val="C0000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2400" dirty="0">
                <a:solidFill>
                  <a:schemeClr val="tx1"/>
                </a:solidFill>
              </a:rPr>
              <a:t>Ms. Nurul </a:t>
            </a:r>
            <a:r>
              <a:rPr lang="en-GB" sz="2400" dirty="0" err="1">
                <a:solidFill>
                  <a:schemeClr val="tx1"/>
                </a:solidFill>
              </a:rPr>
              <a:t>Sareeza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Azidin</a:t>
            </a:r>
            <a:endParaRPr lang="en-GB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2400" dirty="0">
                <a:solidFill>
                  <a:schemeClr val="tx1"/>
                </a:solidFill>
              </a:rPr>
              <a:t>Atomic Energy Licensing Board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1C4B11C-FBD4-DE45-98D6-A899740B6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38600" cy="3705275"/>
          </a:xfrm>
          <a:ln w="76200">
            <a:solidFill>
              <a:srgbClr val="00B0F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endParaRPr lang="en-GB" sz="2400" dirty="0"/>
          </a:p>
          <a:p>
            <a:pPr marL="0" indent="0" algn="ctr">
              <a:buNone/>
            </a:pPr>
            <a:r>
              <a:rPr lang="en-GB" sz="2400" dirty="0"/>
              <a:t>Ms. </a:t>
            </a:r>
            <a:r>
              <a:rPr lang="en-GB" sz="2400" dirty="0" err="1"/>
              <a:t>Mazleha</a:t>
            </a:r>
            <a:r>
              <a:rPr lang="en-GB" sz="2400" dirty="0"/>
              <a:t> </a:t>
            </a:r>
            <a:r>
              <a:rPr lang="en-GB" sz="2400" dirty="0" err="1"/>
              <a:t>Maskin</a:t>
            </a:r>
            <a:endParaRPr lang="en-GB" sz="2400" dirty="0"/>
          </a:p>
          <a:p>
            <a:pPr marL="0" indent="0" algn="ctr">
              <a:buNone/>
            </a:pPr>
            <a:r>
              <a:rPr lang="en-GB" sz="2400" dirty="0"/>
              <a:t>Malaysian Nuclear Agency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C84733FA-BA9B-314D-AAAF-A270F51AE9CF}"/>
              </a:ext>
            </a:extLst>
          </p:cNvPr>
          <p:cNvSpPr/>
          <p:nvPr/>
        </p:nvSpPr>
        <p:spPr>
          <a:xfrm>
            <a:off x="611560" y="2852936"/>
            <a:ext cx="3744416" cy="1224136"/>
          </a:xfrm>
          <a:prstGeom prst="round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From Regulatory Body Perspective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304FFE7-ED69-BB4C-A233-2C6C58A7A0A7}"/>
              </a:ext>
            </a:extLst>
          </p:cNvPr>
          <p:cNvSpPr/>
          <p:nvPr/>
        </p:nvSpPr>
        <p:spPr>
          <a:xfrm>
            <a:off x="4795292" y="2866845"/>
            <a:ext cx="3744416" cy="1224136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 Rounded MT Bold" panose="020F0704030504030204" pitchFamily="34" charset="77"/>
              </a:rPr>
              <a:t>From Research Institute Perspective</a:t>
            </a:r>
          </a:p>
        </p:txBody>
      </p:sp>
    </p:spTree>
    <p:extLst>
      <p:ext uri="{BB962C8B-B14F-4D97-AF65-F5344CB8AC3E}">
        <p14:creationId xmlns:p14="http://schemas.microsoft.com/office/powerpoint/2010/main" val="104100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BA4C14-08B7-DD4A-B470-E96E55A2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4600127" cy="5962674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Research Institute Framework for Review and Assessment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A4F053A-2CF6-A940-95F6-6A896850B4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635" y="267141"/>
            <a:ext cx="3098553" cy="5956999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6F6B2-FD24-5C48-B09D-EC80E4880DD0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60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BA4C14-08B7-DD4A-B470-E96E55A21EEB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Research Institute Framework for Review and Assessment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B8D3F4-B05B-8F4C-99A7-B7B0AD99B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IAEA Review &amp; Assessment:</a:t>
            </a:r>
          </a:p>
          <a:p>
            <a:pPr lvl="1"/>
            <a:r>
              <a:rPr lang="en-GB" dirty="0"/>
              <a:t>INSARR: Integrated Safety Assessment of Research Reactors (SVS-25)</a:t>
            </a:r>
          </a:p>
          <a:p>
            <a:pPr lvl="1"/>
            <a:r>
              <a:rPr lang="en-GB" dirty="0"/>
              <a:t>ORPAS: Occupational Radiation Protection Appraisals</a:t>
            </a:r>
          </a:p>
          <a:p>
            <a:pPr lvl="1"/>
            <a:r>
              <a:rPr lang="en-GB" dirty="0"/>
              <a:t>IPPAS: International Physical Protection Advisory Service (IPPAS-29)</a:t>
            </a:r>
          </a:p>
          <a:p>
            <a:pPr lvl="1"/>
            <a:r>
              <a:rPr lang="en-GB" dirty="0" err="1"/>
              <a:t>ETReS</a:t>
            </a:r>
            <a:r>
              <a:rPr lang="en-GB" dirty="0"/>
              <a:t>: Nuclear Safety Education &amp; Training Review Service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6F6B2-FD24-5C48-B09D-EC80E4880DD0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55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FC276-1A1A-854D-B16B-83ECE88B347F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Experiences in the Application of IAEA Safety Standards [1/3]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7F8A-73E2-AE42-9A20-DA0F86F822F0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10000"/>
          </a:bodyPr>
          <a:lstStyle/>
          <a:p>
            <a:r>
              <a:rPr lang="en-GB" dirty="0"/>
              <a:t>Safety Analysis Report</a:t>
            </a:r>
          </a:p>
          <a:p>
            <a:pPr lvl="1"/>
            <a:r>
              <a:rPr lang="en-US" dirty="0"/>
              <a:t>SSG-20: Safety Assessment for Research Reactors and Preparation of the Safety Analysis Report</a:t>
            </a:r>
          </a:p>
          <a:p>
            <a:r>
              <a:rPr lang="en-GB" dirty="0"/>
              <a:t>Operation:</a:t>
            </a:r>
          </a:p>
          <a:p>
            <a:pPr lvl="1"/>
            <a:r>
              <a:rPr lang="en-GB" dirty="0"/>
              <a:t>SSR-3: Safety of Research Reactors (previously: NSR-4)</a:t>
            </a:r>
          </a:p>
          <a:p>
            <a:pPr lvl="1"/>
            <a:r>
              <a:rPr lang="en-GB" dirty="0"/>
              <a:t>NSG-4.4﻿: Operational Limit and Conditions, and Operating Procedures for Research Reactors</a:t>
            </a:r>
          </a:p>
          <a:p>
            <a:pPr lvl="1"/>
            <a:r>
              <a:rPr lang="en-GB" dirty="0"/>
              <a:t>GSR-3: Radiation Protection and Safety of Radiation Sources</a:t>
            </a:r>
          </a:p>
          <a:p>
            <a:pPr lvl="1"/>
            <a:r>
              <a:rPr lang="en-US" dirty="0"/>
              <a:t>NSG-4.5: The Operating Organization and the Recruitment, Training and Qualification of Personnel for Research Reactors</a:t>
            </a:r>
            <a:endParaRPr lang="en-GB" dirty="0"/>
          </a:p>
          <a:p>
            <a:pPr lvl="1"/>
            <a:r>
              <a:rPr lang="en-US" dirty="0"/>
              <a:t>SSG-24</a:t>
            </a:r>
            <a:r>
              <a:rPr lang="en-GB" dirty="0"/>
              <a:t>: </a:t>
            </a:r>
            <a:r>
              <a:rPr lang="en-US" dirty="0"/>
              <a:t>Safety in the Utilization and Modification of Research Reactors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A3407F-EC2D-A94E-B2E3-A15EB56E90E4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894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FC276-1A1A-854D-B16B-83ECE88B347F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Experiences in the Application of IAEA Safety Standards </a:t>
            </a:r>
            <a:r>
              <a:rPr lang="en-GB"/>
              <a:t>[2/3]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7F8A-73E2-AE42-9A20-DA0F86F822F0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GB" dirty="0"/>
              <a:t>Maintenance:</a:t>
            </a:r>
          </a:p>
          <a:p>
            <a:pPr lvl="1"/>
            <a:r>
              <a:rPr lang="en-GB" dirty="0"/>
              <a:t>NSG-4.2﻿: </a:t>
            </a:r>
            <a:r>
              <a:rPr lang="en-US" dirty="0"/>
              <a:t>Maintenance, Periodic Testing and Inspection of Research Reactor</a:t>
            </a:r>
            <a:endParaRPr lang="en-GB" dirty="0"/>
          </a:p>
          <a:p>
            <a:r>
              <a:rPr lang="en-GB" dirty="0"/>
              <a:t>Strategic Planning</a:t>
            </a:r>
          </a:p>
          <a:p>
            <a:pPr lvl="1"/>
            <a:r>
              <a:rPr lang="en-GB" dirty="0"/>
              <a:t>TECDOC-1212: Strategic Planning for Research Reactors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A3407F-EC2D-A94E-B2E3-A15EB56E90E4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263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FC276-1A1A-854D-B16B-83ECE88B347F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Experiences in the Application of IAEA Safety Standards [3/3]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F7F8A-73E2-AE42-9A20-DA0F86F822F0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GB" dirty="0"/>
              <a:t>Level-I PSA: Internal Initiating Events</a:t>
            </a:r>
          </a:p>
          <a:p>
            <a:pPr lvl="1"/>
            <a:r>
              <a:rPr lang="en-GB" dirty="0"/>
              <a:t>SSG-3: Development and Application of Level 1 PSA for NPP</a:t>
            </a:r>
          </a:p>
          <a:p>
            <a:pPr lvl="1"/>
            <a:r>
              <a:rPr lang="en-GB" dirty="0"/>
              <a:t>50-P-4﻿: Procedures for Conducting PSA of NPP</a:t>
            </a:r>
          </a:p>
          <a:p>
            <a:pPr lvl="1"/>
            <a:r>
              <a:rPr lang="en-GB" dirty="0"/>
              <a:t>TECDOC-400 (1986): PSA for Research Reactors</a:t>
            </a:r>
          </a:p>
          <a:p>
            <a:pPr lvl="1"/>
            <a:r>
              <a:rPr lang="en-GB" dirty="0"/>
              <a:t>TECDOC-719 (1993): Defining IE or Purposes of Probabilistic Safety Assessment</a:t>
            </a:r>
          </a:p>
          <a:p>
            <a:r>
              <a:rPr lang="en-GB" dirty="0"/>
              <a:t>Level-I PSA: Internal Hazard Fire</a:t>
            </a:r>
          </a:p>
          <a:p>
            <a:pPr lvl="1"/>
            <a:r>
              <a:rPr lang="en-GB" dirty="0"/>
              <a:t>SSG-3: Development and Application of Level 1 PSA for NPP: #7.12-7.28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A3407F-EC2D-A94E-B2E3-A15EB56E90E4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99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FC276-1A1A-854D-B16B-83ECE88B347F}"/>
              </a:ext>
            </a:extLst>
          </p:cNvPr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r>
              <a:rPr lang="en-GB" dirty="0"/>
              <a:t>Feedback from IAEA Safety Standards Implementation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ED083E-F180-214F-BE70-997C45102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Level-1 PSA: Internal Initiating Event </a:t>
            </a:r>
          </a:p>
          <a:p>
            <a:pPr lvl="1"/>
            <a:r>
              <a:rPr lang="en-GB" dirty="0"/>
              <a:t>TECDOC-636: </a:t>
            </a:r>
            <a:r>
              <a:rPr lang="en-US" dirty="0"/>
              <a:t>Manual on Reliability Data Collection for Research Reactors PSAs (1992)</a:t>
            </a:r>
          </a:p>
          <a:p>
            <a:pPr lvl="1"/>
            <a:r>
              <a:rPr lang="en-US" dirty="0"/>
              <a:t>Need to update on components data reliability</a:t>
            </a:r>
            <a:endParaRPr lang="en-GB" dirty="0"/>
          </a:p>
          <a:p>
            <a:r>
              <a:rPr lang="en-GB" dirty="0"/>
              <a:t>Level-I PSA: Procedure/Identification of Internal Hazard Fire, Simulation and Analysis</a:t>
            </a:r>
          </a:p>
          <a:p>
            <a:pPr lvl="1"/>
            <a:r>
              <a:rPr lang="en-GB" dirty="0"/>
              <a:t>Need guideline/procedures for research reactor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7AEF55-94A9-BA4C-BBFF-6887F8AF37BE}"/>
              </a:ext>
            </a:extLst>
          </p:cNvPr>
          <p:cNvSpPr/>
          <p:nvPr/>
        </p:nvSpPr>
        <p:spPr>
          <a:xfrm>
            <a:off x="107504" y="116632"/>
            <a:ext cx="8928992" cy="6264696"/>
          </a:xfrm>
          <a:prstGeom prst="rect">
            <a:avLst/>
          </a:prstGeom>
          <a:noFill/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859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A21249-F036-4A4E-91B9-6FE8AD5B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593B-6DA6-426E-95A7-5057FE736A87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4719068-00EF-424A-9F02-9A4F3878D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txBody>
          <a:bodyPr anchor="ctr">
            <a:no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86101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1778</TotalTime>
  <Words>265</Words>
  <Application>Microsoft Office PowerPoint</Application>
  <PresentationFormat>On-screen Show (4:3)</PresentationFormat>
  <Paragraphs>60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Rounded MT Bold</vt:lpstr>
      <vt:lpstr>Calibri</vt:lpstr>
      <vt:lpstr>Times New Roman</vt:lpstr>
      <vt:lpstr>Wingdings</vt:lpstr>
      <vt:lpstr>Office Theme</vt:lpstr>
      <vt:lpstr>Safety Evaluation of Malaysian Research Reactor</vt:lpstr>
      <vt:lpstr>Research Institute Framework for Review and Assessment</vt:lpstr>
      <vt:lpstr>Research Institute Framework for Review and Assessment</vt:lpstr>
      <vt:lpstr>Experiences in the Application of IAEA Safety Standards [1/3]</vt:lpstr>
      <vt:lpstr>Experiences in the Application of IAEA Safety Standards [2/3]</vt:lpstr>
      <vt:lpstr>Experiences in the Application of IAEA Safety Standards [3/3]</vt:lpstr>
      <vt:lpstr>Feedback from IAEA Safety Standards Implementation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In-Cheol LIM</dc:creator>
  <cp:lastModifiedBy>DYBACH, Oleksii</cp:lastModifiedBy>
  <cp:revision>100</cp:revision>
  <cp:lastPrinted>2018-09-24T12:29:53Z</cp:lastPrinted>
  <dcterms:created xsi:type="dcterms:W3CDTF">2016-11-09T09:46:27Z</dcterms:created>
  <dcterms:modified xsi:type="dcterms:W3CDTF">2019-07-07T10:51:48Z</dcterms:modified>
</cp:coreProperties>
</file>