
<file path=[Content_Types].xml><?xml version="1.0" encoding="utf-8"?>
<Types xmlns="http://schemas.openxmlformats.org/package/2006/content-types">
  <Default ContentType="application/xml" Extension="xml"/>
  <Default ContentType="image/png" Extension="png"/>
  <Default ContentType="image/jpeg" Extension="jpeg"/>
  <Default ContentType="application/vnd.openxmlformats-package.relationships+xml" Extension="rels"/>
  <Default ContentType="image/x-emf" Extension="emf"/>
  <Override ContentType="application/vnd.openxmlformats-officedocument.presentationml.slideMaster+xml" PartName="/ppt/slideMasters/slideMaster1.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presentation.main+xml" PartName="/ppt/presentation.xml"/>
  <Override ContentType="application/vnd.openxmlformats-officedocument.presentationml.presProps+xml" PartName="/ppt/presProps2.xml"/>
  <Override ContentType="application/vnd.openxmlformats-officedocument.theme+xml" PartName="/ppt/theme/theme1.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Lst>
  <p:sldSz cy="6858000" cx="12192000"/>
  <p:notesSz cx="6858000" cy="9144000"/>
  <p:defaultTextStyle>
    <a:defPPr lvl="0">
      <a:defRPr lang="en-US"/>
    </a:defPPr>
    <a:lvl1pPr defTabSz="457200" eaLnBrk="1" hangingPunct="1" latinLnBrk="0" lvl="0" marL="0" rtl="0" algn="l">
      <a:defRPr kern="1200" sz="1800">
        <a:solidFill>
          <a:schemeClr val="tx1"/>
        </a:solidFill>
        <a:latin typeface="+mn-lt"/>
        <a:ea typeface="+mn-ea"/>
        <a:cs typeface="+mn-cs"/>
      </a:defRPr>
    </a:lvl1pPr>
    <a:lvl2pPr defTabSz="457200" eaLnBrk="1" hangingPunct="1" latinLnBrk="0" lvl="1" marL="457200" rtl="0" algn="l">
      <a:defRPr kern="1200" sz="1800">
        <a:solidFill>
          <a:schemeClr val="tx1"/>
        </a:solidFill>
        <a:latin typeface="+mn-lt"/>
        <a:ea typeface="+mn-ea"/>
        <a:cs typeface="+mn-cs"/>
      </a:defRPr>
    </a:lvl2pPr>
    <a:lvl3pPr defTabSz="457200" eaLnBrk="1" hangingPunct="1" latinLnBrk="0" lvl="2" marL="914400" rtl="0" algn="l">
      <a:defRPr kern="1200" sz="1800">
        <a:solidFill>
          <a:schemeClr val="tx1"/>
        </a:solidFill>
        <a:latin typeface="+mn-lt"/>
        <a:ea typeface="+mn-ea"/>
        <a:cs typeface="+mn-cs"/>
      </a:defRPr>
    </a:lvl3pPr>
    <a:lvl4pPr defTabSz="457200" eaLnBrk="1" hangingPunct="1" latinLnBrk="0" lvl="3" marL="1371600" rtl="0" algn="l">
      <a:defRPr kern="1200" sz="1800">
        <a:solidFill>
          <a:schemeClr val="tx1"/>
        </a:solidFill>
        <a:latin typeface="+mn-lt"/>
        <a:ea typeface="+mn-ea"/>
        <a:cs typeface="+mn-cs"/>
      </a:defRPr>
    </a:lvl4pPr>
    <a:lvl5pPr defTabSz="457200" eaLnBrk="1" hangingPunct="1" latinLnBrk="0" lvl="4" marL="1828800" rtl="0" algn="l">
      <a:defRPr kern="1200" sz="1800">
        <a:solidFill>
          <a:schemeClr val="tx1"/>
        </a:solidFill>
        <a:latin typeface="+mn-lt"/>
        <a:ea typeface="+mn-ea"/>
        <a:cs typeface="+mn-cs"/>
      </a:defRPr>
    </a:lvl5pPr>
    <a:lvl6pPr defTabSz="457200" eaLnBrk="1" hangingPunct="1" latinLnBrk="0" lvl="5" marL="2286000" rtl="0" algn="l">
      <a:defRPr kern="1200" sz="1800">
        <a:solidFill>
          <a:schemeClr val="tx1"/>
        </a:solidFill>
        <a:latin typeface="+mn-lt"/>
        <a:ea typeface="+mn-ea"/>
        <a:cs typeface="+mn-cs"/>
      </a:defRPr>
    </a:lvl6pPr>
    <a:lvl7pPr defTabSz="457200" eaLnBrk="1" hangingPunct="1" latinLnBrk="0" lvl="6" marL="2743200" rtl="0" algn="l">
      <a:defRPr kern="1200" sz="1800">
        <a:solidFill>
          <a:schemeClr val="tx1"/>
        </a:solidFill>
        <a:latin typeface="+mn-lt"/>
        <a:ea typeface="+mn-ea"/>
        <a:cs typeface="+mn-cs"/>
      </a:defRPr>
    </a:lvl7pPr>
    <a:lvl8pPr defTabSz="457200" eaLnBrk="1" hangingPunct="1" latinLnBrk="0" lvl="7" marL="3200400" rtl="0" algn="l">
      <a:defRPr kern="1200" sz="1800">
        <a:solidFill>
          <a:schemeClr val="tx1"/>
        </a:solidFill>
        <a:latin typeface="+mn-lt"/>
        <a:ea typeface="+mn-ea"/>
        <a:cs typeface="+mn-cs"/>
      </a:defRPr>
    </a:lvl8pPr>
    <a:lvl9pPr defTabSz="457200" eaLnBrk="1" hangingPunct="1" latinLnBrk="0" lvl="8" marL="3657600" rtl="0" algn="l">
      <a:defRPr kern="1200" sz="1800">
        <a:solidFill>
          <a:schemeClr val="tx1"/>
        </a:solidFill>
        <a:latin typeface="+mn-lt"/>
        <a:ea typeface="+mn-ea"/>
        <a:cs typeface="+mn-cs"/>
      </a:defRPr>
    </a:lvl9pPr>
  </p:defaultTextStyle>
</p:presentation>
</file>

<file path=ppt/presProps2.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11" Type="http://schemas.openxmlformats.org/officeDocument/2006/relationships/slide" Target="slides/slide8.xml"/><Relationship Id="rId22" Type="http://schemas.openxmlformats.org/officeDocument/2006/relationships/slide" Target="slides/slide19.xml"/><Relationship Id="rId10" Type="http://schemas.openxmlformats.org/officeDocument/2006/relationships/slide" Target="slides/slide7.xml"/><Relationship Id="rId21" Type="http://schemas.openxmlformats.org/officeDocument/2006/relationships/slide" Target="slides/slide18.xml"/><Relationship Id="rId13" Type="http://schemas.openxmlformats.org/officeDocument/2006/relationships/slide" Target="slides/slide10.xml"/><Relationship Id="rId12" Type="http://schemas.openxmlformats.org/officeDocument/2006/relationships/slide" Target="slides/slide9.xml"/><Relationship Id="rId23" Type="http://schemas.openxmlformats.org/officeDocument/2006/relationships/slide" Target="slides/slide20.xml"/><Relationship Id="rId1" Type="http://schemas.openxmlformats.org/officeDocument/2006/relationships/theme" Target="theme/theme1.xml"/><Relationship Id="rId2" Type="http://schemas.openxmlformats.org/officeDocument/2006/relationships/presProps" Target="presProps2.xml"/><Relationship Id="rId3" Type="http://schemas.openxmlformats.org/officeDocument/2006/relationships/slideMaster" Target="slideMasters/slideMaster1.xml"/><Relationship Id="rId4" Type="http://schemas.openxmlformats.org/officeDocument/2006/relationships/slide" Target="slides/slide1.xml"/><Relationship Id="rId9" Type="http://schemas.openxmlformats.org/officeDocument/2006/relationships/slide" Target="slides/slide6.xml"/><Relationship Id="rId15" Type="http://schemas.openxmlformats.org/officeDocument/2006/relationships/slide" Target="slides/slide12.xml"/><Relationship Id="rId14" Type="http://schemas.openxmlformats.org/officeDocument/2006/relationships/slide" Target="slides/slide11.xml"/><Relationship Id="rId17" Type="http://schemas.openxmlformats.org/officeDocument/2006/relationships/slide" Target="slides/slide14.xml"/><Relationship Id="rId16" Type="http://schemas.openxmlformats.org/officeDocument/2006/relationships/slide" Target="slides/slide13.xml"/><Relationship Id="rId5" Type="http://schemas.openxmlformats.org/officeDocument/2006/relationships/slide" Target="slides/slide2.xml"/><Relationship Id="rId19" Type="http://schemas.openxmlformats.org/officeDocument/2006/relationships/slide" Target="slides/slide16.xml"/><Relationship Id="rId6" Type="http://schemas.openxmlformats.org/officeDocument/2006/relationships/slide" Target="slides/slide3.xml"/><Relationship Id="rId18" Type="http://schemas.openxmlformats.org/officeDocument/2006/relationships/slide" Target="slides/slide15.xml"/><Relationship Id="rId7" Type="http://schemas.openxmlformats.org/officeDocument/2006/relationships/slide" Target="slides/slide4.xml"/><Relationship Id="rId8"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7/4/2019</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7/4/2019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7/4/2019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7/4/2019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7/4/2019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7/4/2019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7/4/2019</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effectLst>
            <a:outerShdw blurRad="177800" dist="38100" dir="2700000" algn="tl">
              <a:srgbClr val="000000">
                <a:alpha val="24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Google Shape;69;p1"/>
          <p:cNvSpPr txBox="1"/>
          <p:nvPr>
            <p:ph type="ctrTitle"/>
          </p:nvPr>
        </p:nvSpPr>
        <p:spPr>
          <a:xfrm>
            <a:off x="1700200" y="347401"/>
            <a:ext cx="8791500" cy="4918500"/>
          </a:xfrm>
          <a:prstGeom prst="rect">
            <a:avLst/>
          </a:prstGeom>
          <a:noFill/>
          <a:ln>
            <a:noFill/>
          </a:ln>
        </p:spPr>
        <p:txBody>
          <a:bodyPr anchorCtr="0" anchor="b" bIns="45700" lIns="91425" spcFirstLastPara="1" rIns="91425" wrap="square" tIns="45700">
            <a:normAutofit/>
          </a:bodyPr>
          <a:lstStyle/>
          <a:p>
            <a:pPr indent="0" lvl="0" marL="0" rtl="0" algn="ctr">
              <a:lnSpc>
                <a:spcPct val="100000"/>
              </a:lnSpc>
              <a:spcBef>
                <a:spcPts val="0"/>
              </a:spcBef>
              <a:spcAft>
                <a:spcPts val="0"/>
              </a:spcAft>
              <a:buClr>
                <a:schemeClr val="lt1"/>
              </a:buClr>
              <a:buSzPts val="4320"/>
              <a:buFont typeface="Twentieth Century"/>
              <a:buNone/>
            </a:pPr>
            <a:r>
              <a:rPr lang="en-US" sz="4320"/>
              <a:t>JORDAN REGULATORY FRAMEWORK FOR REVIEW AND ASSESSMENT</a:t>
            </a:r>
            <a:br>
              <a:rPr lang="en-US" sz="4320"/>
            </a:br>
            <a:br>
              <a:rPr lang="en-US" sz="1620" cap="none">
                <a:solidFill>
                  <a:srgbClr val="000000"/>
                </a:solidFill>
                <a:latin typeface="Times New Roman"/>
                <a:ea typeface="Times New Roman"/>
                <a:cs typeface="Times New Roman"/>
                <a:sym typeface="Times New Roman"/>
              </a:rPr>
            </a:br>
            <a:r>
              <a:rPr lang="en-US" sz="2430"/>
              <a:t>PARTICIPANTS: -RAHAF ABABNEH</a:t>
            </a:r>
            <a:br>
              <a:rPr lang="en-US" sz="2430"/>
            </a:br>
            <a:r>
              <a:rPr lang="en-US" sz="2430"/>
              <a:t>                                   -ABED ALLAH BANI-YASIN  </a:t>
            </a:r>
            <a:br>
              <a:rPr lang="en-US" sz="2430"/>
            </a:br>
            <a:br>
              <a:rPr lang="en-US" sz="2430"/>
            </a:br>
            <a:r>
              <a:rPr lang="en-US" sz="2430"/>
              <a:t>ENERGY &amp; MINERALS REGULATORY COMMISSION (EMRC)</a:t>
            </a:r>
            <a:br>
              <a:rPr lang="en-US" sz="2430"/>
            </a:br>
            <a:endParaRPr sz="243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942863"/>
          </a:xfrm>
        </p:spPr>
        <p:txBody>
          <a:bodyPr>
            <a:normAutofit fontScale="90000"/>
          </a:bodyPr>
          <a:lstStyle/>
          <a:p>
            <a:r>
              <a:rPr lang="en-US" sz="4000" dirty="0"/>
              <a:t>Inspection</a:t>
            </a:r>
            <a:r>
              <a:rPr lang="en-US" dirty="0"/>
              <a:t/>
            </a:r>
            <a:br>
              <a:rPr lang="en-US" dirty="0"/>
            </a:br>
            <a:endParaRPr lang="en-US" dirty="0"/>
          </a:p>
        </p:txBody>
      </p:sp>
      <p:sp>
        <p:nvSpPr>
          <p:cNvPr id="3" name="Content Placeholder 2"/>
          <p:cNvSpPr>
            <a:spLocks noGrp="1"/>
          </p:cNvSpPr>
          <p:nvPr>
            <p:ph idx="1"/>
          </p:nvPr>
        </p:nvSpPr>
        <p:spPr>
          <a:xfrm>
            <a:off x="1141412" y="1423358"/>
            <a:ext cx="9905999" cy="4367843"/>
          </a:xfrm>
        </p:spPr>
        <p:txBody>
          <a:bodyPr>
            <a:normAutofit/>
          </a:bodyPr>
          <a:lstStyle/>
          <a:p>
            <a:pPr marL="0" indent="0" algn="just">
              <a:buNone/>
            </a:pPr>
            <a:r>
              <a:rPr lang="en-US" dirty="0" smtClean="0">
                <a:solidFill>
                  <a:schemeClr val="bg1"/>
                </a:solidFill>
                <a:latin typeface="Times New Roman" panose="02020603050405020304" pitchFamily="18" charset="0"/>
                <a:cs typeface="Times New Roman" panose="02020603050405020304" pitchFamily="18" charset="0"/>
              </a:rPr>
              <a:t>EMRC </a:t>
            </a:r>
            <a:r>
              <a:rPr lang="en-US" dirty="0">
                <a:solidFill>
                  <a:schemeClr val="bg1"/>
                </a:solidFill>
                <a:latin typeface="Times New Roman" panose="02020603050405020304" pitchFamily="18" charset="0"/>
                <a:cs typeface="Times New Roman" panose="02020603050405020304" pitchFamily="18" charset="0"/>
              </a:rPr>
              <a:t>carry out inspection missions in relation to all regulated activities to ensure compliance of licensees with the applicable legislation and any other conditions set out in the license / permit requirements. Inspection mission shall be carried out to ensure the conformity of the information set out in the application in the permit or license with the real situation.</a:t>
            </a:r>
          </a:p>
          <a:p>
            <a:pPr marL="0" indent="0" algn="just">
              <a:buNone/>
            </a:pPr>
            <a:r>
              <a:rPr lang="en-US" dirty="0">
                <a:solidFill>
                  <a:schemeClr val="bg1"/>
                </a:solidFill>
                <a:latin typeface="Times New Roman" panose="02020603050405020304" pitchFamily="18" charset="0"/>
                <a:cs typeface="Times New Roman" panose="02020603050405020304" pitchFamily="18" charset="0"/>
              </a:rPr>
              <a:t>Inspection missions are also carried out for the purposes of verifying the continuous compliance of the licensee to the applicable legislation and binding conditions.</a:t>
            </a:r>
          </a:p>
          <a:p>
            <a:pPr marL="0" indent="0" algn="just">
              <a:buNone/>
            </a:pPr>
            <a:endParaRPr lang="en-US"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16843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968742"/>
          </a:xfrm>
        </p:spPr>
        <p:txBody>
          <a:bodyPr>
            <a:normAutofit fontScale="90000"/>
          </a:bodyPr>
          <a:lstStyle/>
          <a:p>
            <a:r>
              <a:rPr lang="en-US" sz="4000" dirty="0"/>
              <a:t>Law enforcement</a:t>
            </a:r>
            <a:r>
              <a:rPr lang="en-US" dirty="0"/>
              <a:t/>
            </a:r>
            <a:br>
              <a:rPr lang="en-US" dirty="0"/>
            </a:br>
            <a:endParaRPr lang="en-US" dirty="0"/>
          </a:p>
        </p:txBody>
      </p:sp>
      <p:sp>
        <p:nvSpPr>
          <p:cNvPr id="3" name="Content Placeholder 2"/>
          <p:cNvSpPr>
            <a:spLocks noGrp="1"/>
          </p:cNvSpPr>
          <p:nvPr>
            <p:ph idx="1"/>
          </p:nvPr>
        </p:nvSpPr>
        <p:spPr>
          <a:xfrm>
            <a:off x="1141412" y="1647645"/>
            <a:ext cx="9905999" cy="4143556"/>
          </a:xfrm>
        </p:spPr>
        <p:txBody>
          <a:bodyPr>
            <a:normAutofit/>
          </a:bodyPr>
          <a:lstStyle/>
          <a:p>
            <a:pPr marL="0" indent="0" algn="just">
              <a:buNone/>
            </a:pPr>
            <a:r>
              <a:rPr lang="en-US" dirty="0" smtClean="0">
                <a:solidFill>
                  <a:schemeClr val="bg1"/>
                </a:solidFill>
                <a:effectLst/>
                <a:latin typeface="Times New Roman" panose="02020603050405020304" pitchFamily="18" charset="0"/>
                <a:cs typeface="Times New Roman" panose="02020603050405020304" pitchFamily="18" charset="0"/>
              </a:rPr>
              <a:t>In </a:t>
            </a:r>
            <a:r>
              <a:rPr lang="en-US" dirty="0">
                <a:solidFill>
                  <a:schemeClr val="bg1"/>
                </a:solidFill>
                <a:effectLst/>
                <a:latin typeface="Times New Roman" panose="02020603050405020304" pitchFamily="18" charset="0"/>
                <a:cs typeface="Times New Roman" panose="02020603050405020304" pitchFamily="18" charset="0"/>
              </a:rPr>
              <a:t>accordance with Law No. 7 of 2017, the law of Energy and Minerals Regulatory Commission, EMRC inspectors have the authority of the judicial authority, which allows them to establish legal proceedings when conducting inspections or verification on nuclear facilities, or nuclear practices under the umbrella of the law.</a:t>
            </a:r>
          </a:p>
          <a:p>
            <a:pPr marL="0" indent="0">
              <a:buNone/>
            </a:pPr>
            <a:endParaRPr lang="en-US" dirty="0">
              <a:solidFill>
                <a:schemeClr val="bg1"/>
              </a:solidFill>
            </a:endParaRPr>
          </a:p>
        </p:txBody>
      </p:sp>
    </p:spTree>
    <p:extLst>
      <p:ext uri="{BB962C8B-B14F-4D97-AF65-F5344CB8AC3E}">
        <p14:creationId xmlns:p14="http://schemas.microsoft.com/office/powerpoint/2010/main" val="39347085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Acceptance Criteria </a:t>
            </a:r>
          </a:p>
        </p:txBody>
      </p:sp>
      <p:sp>
        <p:nvSpPr>
          <p:cNvPr id="3" name="Content Placeholder 2"/>
          <p:cNvSpPr>
            <a:spLocks noGrp="1"/>
          </p:cNvSpPr>
          <p:nvPr>
            <p:ph idx="1"/>
          </p:nvPr>
        </p:nvSpPr>
        <p:spPr>
          <a:xfrm>
            <a:off x="1141412" y="1802921"/>
            <a:ext cx="9905999" cy="3988280"/>
          </a:xfrm>
        </p:spPr>
        <p:txBody>
          <a:bodyPr>
            <a:normAutofit lnSpcReduction="10000"/>
          </a:bodyPr>
          <a:lstStyle/>
          <a:p>
            <a:pPr marL="0" indent="0" algn="just">
              <a:buNone/>
            </a:pPr>
            <a:r>
              <a:rPr lang="en-US" dirty="0">
                <a:solidFill>
                  <a:schemeClr val="bg1"/>
                </a:solidFill>
                <a:latin typeface="Times New Roman" panose="02020603050405020304" pitchFamily="18" charset="0"/>
                <a:cs typeface="Times New Roman" panose="02020603050405020304" pitchFamily="18" charset="0"/>
              </a:rPr>
              <a:t>According to the licensing policy signed in 2011 , the basis for drafting the SAR’s was NUREG-1537 part1 :  “ Preparing and Reviewing Applications for the Licensing of Non-Power Reactors”.</a:t>
            </a:r>
          </a:p>
          <a:p>
            <a:pPr marL="0" indent="0" algn="just">
              <a:buNone/>
            </a:pPr>
            <a:r>
              <a:rPr lang="en-US" dirty="0">
                <a:solidFill>
                  <a:schemeClr val="bg1"/>
                </a:solidFill>
                <a:latin typeface="Times New Roman" panose="02020603050405020304" pitchFamily="18" charset="0"/>
                <a:cs typeface="Times New Roman" panose="02020603050405020304" pitchFamily="18" charset="0"/>
              </a:rPr>
              <a:t>As an acceptance criteria we used NUREG 1537, Part 2:  Reviewing Applications for the Licensing of Non-Power Reactors: Standard Review Plan and Acceptance Criteria </a:t>
            </a:r>
          </a:p>
          <a:p>
            <a:pPr marL="0" indent="0" algn="just">
              <a:buNone/>
            </a:pPr>
            <a:r>
              <a:rPr lang="en-US" dirty="0">
                <a:solidFill>
                  <a:schemeClr val="bg1"/>
                </a:solidFill>
                <a:latin typeface="Times New Roman" panose="02020603050405020304" pitchFamily="18" charset="0"/>
                <a:cs typeface="Times New Roman" panose="02020603050405020304" pitchFamily="18" charset="0"/>
              </a:rPr>
              <a:t>By using the NUREG 1537, Part 2 in addition to the IAEA </a:t>
            </a:r>
            <a:r>
              <a:rPr lang="en-US" dirty="0" smtClean="0">
                <a:solidFill>
                  <a:schemeClr val="bg1"/>
                </a:solidFill>
                <a:latin typeface="Times New Roman" panose="02020603050405020304" pitchFamily="18" charset="0"/>
                <a:cs typeface="Times New Roman" panose="02020603050405020304" pitchFamily="18" charset="0"/>
              </a:rPr>
              <a:t>GS-G-1.2 </a:t>
            </a:r>
            <a:r>
              <a:rPr lang="en-US" dirty="0">
                <a:solidFill>
                  <a:schemeClr val="bg1"/>
                </a:solidFill>
                <a:latin typeface="Times New Roman" panose="02020603050405020304" pitchFamily="18" charset="0"/>
                <a:cs typeface="Times New Roman" panose="02020603050405020304" pitchFamily="18" charset="0"/>
              </a:rPr>
              <a:t>, we can say that we followed a graded approach on review and assessment of the facility</a:t>
            </a:r>
          </a:p>
          <a:p>
            <a:pPr marL="0" indent="0" algn="just">
              <a:buNone/>
            </a:pPr>
            <a:endParaRPr lang="en-US"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44110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 of jrtr</a:t>
            </a:r>
            <a:endParaRPr lang="en-US" dirty="0"/>
          </a:p>
        </p:txBody>
      </p:sp>
      <p:sp>
        <p:nvSpPr>
          <p:cNvPr id="3" name="Content Placeholder 2"/>
          <p:cNvSpPr>
            <a:spLocks noGrp="1"/>
          </p:cNvSpPr>
          <p:nvPr>
            <p:ph idx="1"/>
          </p:nvPr>
        </p:nvSpPr>
        <p:spPr>
          <a:xfrm>
            <a:off x="1141412" y="1820174"/>
            <a:ext cx="9905999" cy="5149969"/>
          </a:xfrm>
        </p:spPr>
        <p:txBody>
          <a:bodyPr>
            <a:normAutofit fontScale="62500" lnSpcReduction="20000"/>
          </a:bodyPr>
          <a:lstStyle/>
          <a:p>
            <a:pPr marL="0" indent="0" algn="just">
              <a:buNone/>
            </a:pPr>
            <a:r>
              <a:rPr lang="en-US" dirty="0">
                <a:solidFill>
                  <a:schemeClr val="bg1"/>
                </a:solidFill>
                <a:latin typeface="Times New Roman" panose="02020603050405020304" pitchFamily="18" charset="0"/>
                <a:cs typeface="Times New Roman" panose="02020603050405020304" pitchFamily="18" charset="0"/>
              </a:rPr>
              <a:t>Licensing of JRTR is an example of EMRC approach for authorization of nuclear facilities. Several safety review rounds, Request for Additional </a:t>
            </a:r>
            <a:r>
              <a:rPr lang="en-US" dirty="0" smtClean="0">
                <a:solidFill>
                  <a:schemeClr val="bg1"/>
                </a:solidFill>
                <a:latin typeface="Times New Roman" panose="02020603050405020304" pitchFamily="18" charset="0"/>
                <a:cs typeface="Times New Roman" panose="02020603050405020304" pitchFamily="18" charset="0"/>
              </a:rPr>
              <a:t>Information (RAIs) </a:t>
            </a:r>
            <a:r>
              <a:rPr lang="en-US" dirty="0">
                <a:solidFill>
                  <a:schemeClr val="bg1"/>
                </a:solidFill>
                <a:latin typeface="Times New Roman" panose="02020603050405020304" pitchFamily="18" charset="0"/>
                <a:cs typeface="Times New Roman" panose="02020603050405020304" pitchFamily="18" charset="0"/>
              </a:rPr>
              <a:t>third Party Opinions and Witness activities were performed. </a:t>
            </a:r>
            <a:r>
              <a:rPr lang="en-US" dirty="0" smtClean="0">
                <a:solidFill>
                  <a:schemeClr val="bg1"/>
                </a:solidFill>
                <a:latin typeface="Times New Roman" panose="02020603050405020304" pitchFamily="18" charset="0"/>
                <a:cs typeface="Times New Roman" panose="02020603050405020304" pitchFamily="18" charset="0"/>
              </a:rPr>
              <a:t>Further </a:t>
            </a:r>
            <a:r>
              <a:rPr lang="en-US" dirty="0">
                <a:solidFill>
                  <a:schemeClr val="bg1"/>
                </a:solidFill>
                <a:latin typeface="Times New Roman" panose="02020603050405020304" pitchFamily="18" charset="0"/>
                <a:cs typeface="Times New Roman" panose="02020603050405020304" pitchFamily="18" charset="0"/>
              </a:rPr>
              <a:t>Progress Review Meetings with Korea Institute of Nuclear </a:t>
            </a:r>
            <a:r>
              <a:rPr lang="en-US" dirty="0" smtClean="0">
                <a:solidFill>
                  <a:schemeClr val="bg1"/>
                </a:solidFill>
                <a:latin typeface="Times New Roman" panose="02020603050405020304" pitchFamily="18" charset="0"/>
                <a:cs typeface="Times New Roman" panose="02020603050405020304" pitchFamily="18" charset="0"/>
              </a:rPr>
              <a:t>Safety (KINS) </a:t>
            </a:r>
            <a:r>
              <a:rPr lang="en-US" dirty="0">
                <a:solidFill>
                  <a:schemeClr val="bg1"/>
                </a:solidFill>
                <a:latin typeface="Times New Roman" panose="02020603050405020304" pitchFamily="18" charset="0"/>
                <a:cs typeface="Times New Roman" panose="02020603050405020304" pitchFamily="18" charset="0"/>
              </a:rPr>
              <a:t>and with TSO, inspections and witness have been conducted since 2010. </a:t>
            </a:r>
            <a:r>
              <a:rPr lang="en-US" dirty="0" smtClean="0">
                <a:solidFill>
                  <a:schemeClr val="bg1"/>
                </a:solidFill>
                <a:latin typeface="Times New Roman" panose="02020603050405020304" pitchFamily="18" charset="0"/>
                <a:cs typeface="Times New Roman" panose="02020603050405020304" pitchFamily="18" charset="0"/>
              </a:rPr>
              <a:t>Many inspection </a:t>
            </a:r>
            <a:r>
              <a:rPr lang="en-US" dirty="0">
                <a:solidFill>
                  <a:schemeClr val="bg1"/>
                </a:solidFill>
                <a:latin typeface="Times New Roman" panose="02020603050405020304" pitchFamily="18" charset="0"/>
                <a:cs typeface="Times New Roman" panose="02020603050405020304" pitchFamily="18" charset="0"/>
              </a:rPr>
              <a:t>mission conducted on the JRTR project, where the inspection extends to the operator, designer, constructor and subcontractors, in addition to the daily and reaction inspections conducted by EMRC and its resident inspectors in the JRTR site</a:t>
            </a:r>
            <a:r>
              <a:rPr lang="en-US" dirty="0" smtClean="0">
                <a:solidFill>
                  <a:schemeClr val="bg1"/>
                </a:solidFill>
                <a:latin typeface="Times New Roman" panose="02020603050405020304" pitchFamily="18" charset="0"/>
                <a:cs typeface="Times New Roman" panose="02020603050405020304" pitchFamily="18" charset="0"/>
              </a:rPr>
              <a:t>.</a:t>
            </a:r>
          </a:p>
          <a:p>
            <a:pPr marL="0" indent="0" algn="just">
              <a:buNone/>
            </a:pPr>
            <a:r>
              <a:rPr lang="en-US" dirty="0">
                <a:solidFill>
                  <a:schemeClr val="bg1"/>
                </a:solidFill>
                <a:latin typeface="Times New Roman" panose="02020603050405020304" pitchFamily="18" charset="0"/>
                <a:cs typeface="Times New Roman" panose="02020603050405020304" pitchFamily="18" charset="0"/>
              </a:rPr>
              <a:t>For that, EMRC signed a cooperation agreement with the Korea Institute of Nuclear Safety (KINS). Also EMRC consulted a US advisory body (ADSTM) to provide technical assistance for the purpose of reviewing, evaluating </a:t>
            </a:r>
            <a:r>
              <a:rPr lang="en-US">
                <a:solidFill>
                  <a:schemeClr val="bg1"/>
                </a:solidFill>
                <a:latin typeface="Times New Roman" panose="02020603050405020304" pitchFamily="18" charset="0"/>
                <a:cs typeface="Times New Roman" panose="02020603050405020304" pitchFamily="18" charset="0"/>
              </a:rPr>
              <a:t>and </a:t>
            </a:r>
            <a:r>
              <a:rPr lang="en-US" smtClean="0">
                <a:solidFill>
                  <a:schemeClr val="bg1"/>
                </a:solidFill>
                <a:latin typeface="Times New Roman" panose="02020603050405020304" pitchFamily="18" charset="0"/>
                <a:cs typeface="Times New Roman" panose="02020603050405020304" pitchFamily="18" charset="0"/>
              </a:rPr>
              <a:t>analyzing </a:t>
            </a:r>
            <a:r>
              <a:rPr lang="en-US" dirty="0">
                <a:solidFill>
                  <a:schemeClr val="bg1"/>
                </a:solidFill>
                <a:latin typeface="Times New Roman" panose="02020603050405020304" pitchFamily="18" charset="0"/>
                <a:cs typeface="Times New Roman" panose="02020603050405020304" pitchFamily="18" charset="0"/>
              </a:rPr>
              <a:t>the reactor safety documents as well as carrying out inspection tasks during the construction process to verify compliance with applicable legislation, requirements and special conditions for the permit.</a:t>
            </a:r>
          </a:p>
          <a:p>
            <a:pPr marL="0" indent="0" algn="just">
              <a:buNone/>
            </a:pPr>
            <a:endParaRPr lang="en-US" dirty="0">
              <a:solidFill>
                <a:schemeClr val="bg1"/>
              </a:solidFill>
              <a:latin typeface="Times New Roman" panose="02020603050405020304" pitchFamily="18" charset="0"/>
              <a:cs typeface="Times New Roman" panose="02020603050405020304" pitchFamily="18" charset="0"/>
            </a:endParaRPr>
          </a:p>
          <a:p>
            <a:pPr marL="0" indent="0" algn="just">
              <a:buNone/>
            </a:pPr>
            <a:r>
              <a:rPr lang="en-US" dirty="0">
                <a:solidFill>
                  <a:schemeClr val="bg1"/>
                </a:solidFill>
                <a:latin typeface="Times New Roman" panose="02020603050405020304" pitchFamily="18" charset="0"/>
                <a:cs typeface="Times New Roman" panose="02020603050405020304" pitchFamily="18" charset="0"/>
              </a:rPr>
              <a:t>After completion of the construction phase, the JRTR started the commissioning stage in 2015 and loading of nuclear fuel in 2016, that’s after verifying the licensee had met all the requirements of nuclear safety, radiation protection, nuclear security, emergency and nuclear safeguards through the evaluation and analysis and the implementation of inspection tasks.</a:t>
            </a:r>
          </a:p>
          <a:p>
            <a:pPr marL="0" indent="0" algn="just">
              <a:buNone/>
            </a:pPr>
            <a:endParaRPr lang="en-US" dirty="0">
              <a:solidFill>
                <a:schemeClr val="bg1"/>
              </a:solidFill>
              <a:latin typeface="Times New Roman" panose="02020603050405020304" pitchFamily="18" charset="0"/>
              <a:cs typeface="Times New Roman" panose="02020603050405020304" pitchFamily="18" charset="0"/>
            </a:endParaRPr>
          </a:p>
          <a:p>
            <a:pPr marL="0" indent="0" algn="just">
              <a:buNone/>
            </a:pPr>
            <a:r>
              <a:rPr lang="en-US" dirty="0">
                <a:solidFill>
                  <a:schemeClr val="bg1"/>
                </a:solidFill>
                <a:latin typeface="Times New Roman" panose="02020603050405020304" pitchFamily="18" charset="0"/>
                <a:cs typeface="Times New Roman" panose="02020603050405020304" pitchFamily="18" charset="0"/>
              </a:rPr>
              <a:t>In addition, the individuals who are the senior operators and operators of the research reactor have been authorized through conducting theoretical and practical examinations and interviews to ensure the qualification of the candidates. After passing the success mark for each part of the evaluation process, personal licenses were issued.</a:t>
            </a:r>
          </a:p>
          <a:p>
            <a:pPr marL="0" indent="0" algn="just">
              <a:buNone/>
            </a:pPr>
            <a:endParaRPr lang="en-US"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33109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029127"/>
          </a:xfrm>
        </p:spPr>
        <p:txBody>
          <a:bodyPr/>
          <a:lstStyle/>
          <a:p>
            <a:r>
              <a:rPr lang="en-US" dirty="0" smtClean="0"/>
              <a:t>Cont.</a:t>
            </a:r>
            <a:endParaRPr lang="en-US" dirty="0"/>
          </a:p>
        </p:txBody>
      </p:sp>
      <p:sp>
        <p:nvSpPr>
          <p:cNvPr id="3" name="Content Placeholder 2"/>
          <p:cNvSpPr>
            <a:spLocks noGrp="1"/>
          </p:cNvSpPr>
          <p:nvPr>
            <p:ph idx="1"/>
          </p:nvPr>
        </p:nvSpPr>
        <p:spPr>
          <a:xfrm>
            <a:off x="1141412" y="1708030"/>
            <a:ext cx="9905999" cy="4942936"/>
          </a:xfrm>
        </p:spPr>
        <p:txBody>
          <a:bodyPr>
            <a:normAutofit/>
          </a:bodyPr>
          <a:lstStyle/>
          <a:p>
            <a:pPr marL="0" indent="0" algn="just">
              <a:buNone/>
            </a:pPr>
            <a:r>
              <a:rPr lang="en-US" sz="1600" dirty="0" smtClean="0">
                <a:solidFill>
                  <a:schemeClr val="bg1"/>
                </a:solidFill>
                <a:effectLst/>
                <a:latin typeface="Times New Roman" panose="02020603050405020304" pitchFamily="18" charset="0"/>
                <a:cs typeface="Times New Roman" panose="02020603050405020304" pitchFamily="18" charset="0"/>
              </a:rPr>
              <a:t>EMRC </a:t>
            </a:r>
            <a:r>
              <a:rPr lang="en-US" sz="1600" dirty="0">
                <a:solidFill>
                  <a:schemeClr val="bg1"/>
                </a:solidFill>
                <a:effectLst/>
                <a:latin typeface="Times New Roman" panose="02020603050405020304" pitchFamily="18" charset="0"/>
                <a:cs typeface="Times New Roman" panose="02020603050405020304" pitchFamily="18" charset="0"/>
              </a:rPr>
              <a:t>granted </a:t>
            </a:r>
            <a:r>
              <a:rPr lang="en-US" sz="1600" dirty="0" smtClean="0">
                <a:solidFill>
                  <a:schemeClr val="bg1"/>
                </a:solidFill>
                <a:effectLst/>
                <a:latin typeface="Times New Roman" panose="02020603050405020304" pitchFamily="18" charset="0"/>
                <a:cs typeface="Times New Roman" panose="02020603050405020304" pitchFamily="18" charset="0"/>
              </a:rPr>
              <a:t>Operation License (OL) </a:t>
            </a:r>
            <a:r>
              <a:rPr lang="en-US" sz="1600" dirty="0">
                <a:solidFill>
                  <a:schemeClr val="bg1"/>
                </a:solidFill>
                <a:effectLst/>
                <a:latin typeface="Times New Roman" panose="02020603050405020304" pitchFamily="18" charset="0"/>
                <a:cs typeface="Times New Roman" panose="02020603050405020304" pitchFamily="18" charset="0"/>
              </a:rPr>
              <a:t>on </a:t>
            </a:r>
            <a:r>
              <a:rPr lang="en-US" sz="1600" dirty="0" smtClean="0">
                <a:solidFill>
                  <a:schemeClr val="bg1"/>
                </a:solidFill>
                <a:effectLst/>
                <a:latin typeface="Times New Roman" panose="02020603050405020304" pitchFamily="18" charset="0"/>
                <a:cs typeface="Times New Roman" panose="02020603050405020304" pitchFamily="18" charset="0"/>
              </a:rPr>
              <a:t>November 15th</a:t>
            </a:r>
            <a:r>
              <a:rPr lang="en-US" sz="1600" dirty="0">
                <a:solidFill>
                  <a:schemeClr val="bg1"/>
                </a:solidFill>
                <a:effectLst/>
                <a:latin typeface="Times New Roman" panose="02020603050405020304" pitchFamily="18" charset="0"/>
                <a:cs typeface="Times New Roman" panose="02020603050405020304" pitchFamily="18" charset="0"/>
              </a:rPr>
              <a:t>, </a:t>
            </a:r>
            <a:r>
              <a:rPr lang="en-US" sz="1600" dirty="0" smtClean="0">
                <a:solidFill>
                  <a:schemeClr val="bg1"/>
                </a:solidFill>
                <a:effectLst/>
                <a:latin typeface="Times New Roman" panose="02020603050405020304" pitchFamily="18" charset="0"/>
                <a:cs typeface="Times New Roman" panose="02020603050405020304" pitchFamily="18" charset="0"/>
              </a:rPr>
              <a:t>2017. </a:t>
            </a:r>
            <a:r>
              <a:rPr lang="en-US" sz="1600" dirty="0">
                <a:solidFill>
                  <a:schemeClr val="bg1"/>
                </a:solidFill>
                <a:effectLst/>
                <a:latin typeface="Times New Roman" panose="02020603050405020304" pitchFamily="18" charset="0"/>
                <a:cs typeface="Times New Roman" panose="02020603050405020304" pitchFamily="18" charset="0"/>
              </a:rPr>
              <a:t>This construction permit was given as a result of a two years of authorization process of JRTR application, including</a:t>
            </a:r>
            <a:r>
              <a:rPr lang="en-US" sz="1600" dirty="0" smtClean="0">
                <a:solidFill>
                  <a:schemeClr val="bg1"/>
                </a:solidFill>
                <a:effectLst/>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ü"/>
            </a:pPr>
            <a:r>
              <a:rPr lang="en-US" sz="1600" dirty="0" smtClean="0">
                <a:solidFill>
                  <a:schemeClr val="bg1"/>
                </a:solidFill>
                <a:effectLst/>
                <a:latin typeface="Times New Roman" panose="02020603050405020304" pitchFamily="18" charset="0"/>
                <a:cs typeface="Times New Roman" panose="02020603050405020304" pitchFamily="18" charset="0"/>
              </a:rPr>
              <a:t>Receiving OL </a:t>
            </a:r>
            <a:r>
              <a:rPr lang="en-US" sz="1600" dirty="0">
                <a:solidFill>
                  <a:schemeClr val="bg1"/>
                </a:solidFill>
                <a:effectLst/>
                <a:latin typeface="Times New Roman" panose="02020603050405020304" pitchFamily="18" charset="0"/>
                <a:cs typeface="Times New Roman" panose="02020603050405020304" pitchFamily="18" charset="0"/>
              </a:rPr>
              <a:t>application: </a:t>
            </a:r>
            <a:r>
              <a:rPr lang="en-US" sz="1600" dirty="0" smtClean="0">
                <a:solidFill>
                  <a:schemeClr val="bg1"/>
                </a:solidFill>
                <a:effectLst/>
                <a:latin typeface="Times New Roman" panose="02020603050405020304" pitchFamily="18" charset="0"/>
                <a:cs typeface="Times New Roman" panose="02020603050405020304" pitchFamily="18" charset="0"/>
              </a:rPr>
              <a:t>FSAR</a:t>
            </a:r>
            <a:r>
              <a:rPr lang="en-US" sz="1600" dirty="0">
                <a:solidFill>
                  <a:schemeClr val="bg1"/>
                </a:solidFill>
                <a:effectLst/>
                <a:latin typeface="Times New Roman" panose="02020603050405020304" pitchFamily="18" charset="0"/>
                <a:cs typeface="Times New Roman" panose="02020603050405020304" pitchFamily="18" charset="0"/>
              </a:rPr>
              <a:t>, EIA, QA program and other supplementary documents</a:t>
            </a:r>
            <a:r>
              <a:rPr lang="en-US" sz="1600" dirty="0" smtClean="0">
                <a:solidFill>
                  <a:schemeClr val="bg1"/>
                </a:solidFill>
                <a:effectLst/>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ü"/>
            </a:pPr>
            <a:r>
              <a:rPr lang="en-US" sz="1600" dirty="0" smtClean="0">
                <a:solidFill>
                  <a:schemeClr val="bg1"/>
                </a:solidFill>
                <a:effectLst/>
                <a:latin typeface="Times New Roman" panose="02020603050405020304" pitchFamily="18" charset="0"/>
                <a:cs typeface="Times New Roman" panose="02020603050405020304" pitchFamily="18" charset="0"/>
              </a:rPr>
              <a:t> Conducting </a:t>
            </a:r>
            <a:r>
              <a:rPr lang="en-US" sz="1600" dirty="0">
                <a:solidFill>
                  <a:schemeClr val="bg1"/>
                </a:solidFill>
                <a:effectLst/>
                <a:latin typeface="Times New Roman" panose="02020603050405020304" pitchFamily="18" charset="0"/>
                <a:cs typeface="Times New Roman" panose="02020603050405020304" pitchFamily="18" charset="0"/>
              </a:rPr>
              <a:t>1st, </a:t>
            </a:r>
            <a:r>
              <a:rPr lang="en-US" sz="1600" dirty="0" smtClean="0">
                <a:solidFill>
                  <a:schemeClr val="bg1"/>
                </a:solidFill>
                <a:effectLst/>
                <a:latin typeface="Times New Roman" panose="02020603050405020304" pitchFamily="18" charset="0"/>
                <a:cs typeface="Times New Roman" panose="02020603050405020304" pitchFamily="18" charset="0"/>
              </a:rPr>
              <a:t>2nd and </a:t>
            </a:r>
            <a:r>
              <a:rPr lang="en-US" sz="1600" dirty="0">
                <a:solidFill>
                  <a:schemeClr val="bg1"/>
                </a:solidFill>
                <a:effectLst/>
                <a:latin typeface="Times New Roman" panose="02020603050405020304" pitchFamily="18" charset="0"/>
                <a:cs typeface="Times New Roman" panose="02020603050405020304" pitchFamily="18" charset="0"/>
              </a:rPr>
              <a:t>follow-up rounds of Request of Additional Information (RAIs) between EMRC’s technical team and applicant. </a:t>
            </a:r>
            <a:endParaRPr lang="en-US" sz="1600" dirty="0">
              <a:solidFill>
                <a:schemeClr val="bg1"/>
              </a:solidFill>
              <a:effectLst/>
              <a:latin typeface="Times New Roman" panose="02020603050405020304" pitchFamily="18" charset="0"/>
              <a:cs typeface="Times New Roman" panose="02020603050405020304" pitchFamily="18" charset="0"/>
              <a:sym typeface="Symbol" panose="05050102010706020507" pitchFamily="18" charset="2"/>
            </a:endParaRPr>
          </a:p>
          <a:p>
            <a:pPr algn="just">
              <a:buFont typeface="Wingdings" panose="05000000000000000000" pitchFamily="2" charset="2"/>
              <a:buChar char="ü"/>
            </a:pPr>
            <a:r>
              <a:rPr lang="en-US" sz="1600" dirty="0" smtClean="0">
                <a:solidFill>
                  <a:schemeClr val="bg1"/>
                </a:solidFill>
                <a:effectLst/>
                <a:latin typeface="Times New Roman" panose="02020603050405020304" pitchFamily="18" charset="0"/>
                <a:cs typeface="Times New Roman" panose="02020603050405020304" pitchFamily="18" charset="0"/>
              </a:rPr>
              <a:t>Missions </a:t>
            </a:r>
            <a:r>
              <a:rPr lang="en-US" sz="1600" dirty="0">
                <a:solidFill>
                  <a:schemeClr val="bg1"/>
                </a:solidFill>
                <a:effectLst/>
                <a:latin typeface="Times New Roman" panose="02020603050405020304" pitchFamily="18" charset="0"/>
                <a:cs typeface="Times New Roman" panose="02020603050405020304" pitchFamily="18" charset="0"/>
              </a:rPr>
              <a:t>with IAEA to get advices on some critical issues. </a:t>
            </a:r>
            <a:endParaRPr lang="en-US" sz="1600" dirty="0">
              <a:solidFill>
                <a:schemeClr val="bg1"/>
              </a:solidFill>
              <a:effectLst/>
              <a:latin typeface="Times New Roman" panose="02020603050405020304" pitchFamily="18" charset="0"/>
              <a:cs typeface="Times New Roman" panose="02020603050405020304" pitchFamily="18" charset="0"/>
              <a:sym typeface="Symbol" panose="05050102010706020507" pitchFamily="18" charset="2"/>
            </a:endParaRPr>
          </a:p>
          <a:p>
            <a:pPr algn="just">
              <a:buFont typeface="Wingdings" panose="05000000000000000000" pitchFamily="2" charset="2"/>
              <a:buChar char="ü"/>
            </a:pPr>
            <a:r>
              <a:rPr lang="en-US" sz="1600" dirty="0" smtClean="0">
                <a:solidFill>
                  <a:schemeClr val="bg1"/>
                </a:solidFill>
                <a:effectLst/>
                <a:latin typeface="Times New Roman" panose="02020603050405020304" pitchFamily="18" charset="0"/>
                <a:cs typeface="Times New Roman" panose="02020603050405020304" pitchFamily="18" charset="0"/>
              </a:rPr>
              <a:t>Several </a:t>
            </a:r>
            <a:r>
              <a:rPr lang="en-US" sz="1600" dirty="0">
                <a:solidFill>
                  <a:schemeClr val="bg1"/>
                </a:solidFill>
                <a:effectLst/>
                <a:latin typeface="Times New Roman" panose="02020603050405020304" pitchFamily="18" charset="0"/>
                <a:cs typeface="Times New Roman" panose="02020603050405020304" pitchFamily="18" charset="0"/>
              </a:rPr>
              <a:t>meetings between EMRC, applicant, and its contractors. </a:t>
            </a:r>
            <a:endParaRPr lang="en-US" sz="1600" dirty="0" smtClean="0">
              <a:solidFill>
                <a:schemeClr val="bg1"/>
              </a:solidFill>
              <a:effectLst/>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ü"/>
            </a:pPr>
            <a:r>
              <a:rPr lang="en-US" sz="1600" dirty="0" smtClean="0">
                <a:solidFill>
                  <a:schemeClr val="bg1"/>
                </a:solidFill>
                <a:effectLst/>
                <a:latin typeface="Times New Roman" panose="02020603050405020304" pitchFamily="18" charset="0"/>
                <a:cs typeface="Times New Roman" panose="02020603050405020304" pitchFamily="18" charset="0"/>
              </a:rPr>
              <a:t>Meetings </a:t>
            </a:r>
            <a:r>
              <a:rPr lang="en-US" sz="1600" dirty="0">
                <a:solidFill>
                  <a:schemeClr val="bg1"/>
                </a:solidFill>
                <a:effectLst/>
                <a:latin typeface="Times New Roman" panose="02020603050405020304" pitchFamily="18" charset="0"/>
                <a:cs typeface="Times New Roman" panose="02020603050405020304" pitchFamily="18" charset="0"/>
              </a:rPr>
              <a:t>with Korean regulator, TSO (AdSTM) for consultations. </a:t>
            </a:r>
            <a:endParaRPr lang="en-US" sz="1600" dirty="0" smtClean="0">
              <a:solidFill>
                <a:schemeClr val="bg1"/>
              </a:solidFill>
              <a:effectLst/>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ü"/>
            </a:pPr>
            <a:r>
              <a:rPr lang="en-US" sz="1600" dirty="0" smtClean="0">
                <a:solidFill>
                  <a:schemeClr val="bg1"/>
                </a:solidFill>
                <a:effectLst/>
                <a:latin typeface="Times New Roman" panose="02020603050405020304" pitchFamily="18" charset="0"/>
                <a:cs typeface="Times New Roman" panose="02020603050405020304" pitchFamily="18" charset="0"/>
              </a:rPr>
              <a:t>Conducting </a:t>
            </a:r>
            <a:r>
              <a:rPr lang="en-US" sz="1600" dirty="0">
                <a:solidFill>
                  <a:schemeClr val="bg1"/>
                </a:solidFill>
                <a:effectLst/>
                <a:latin typeface="Times New Roman" panose="02020603050405020304" pitchFamily="18" charset="0"/>
                <a:cs typeface="Times New Roman" panose="02020603050405020304" pitchFamily="18" charset="0"/>
              </a:rPr>
              <a:t>several Inspections and Witness activities</a:t>
            </a:r>
            <a:r>
              <a:rPr lang="en-US" sz="1600" dirty="0" smtClean="0">
                <a:solidFill>
                  <a:schemeClr val="bg1"/>
                </a:solidFill>
                <a:effectLst/>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ü"/>
            </a:pPr>
            <a:r>
              <a:rPr lang="en-US" sz="1600" dirty="0" smtClean="0">
                <a:solidFill>
                  <a:schemeClr val="bg1"/>
                </a:solidFill>
                <a:effectLst/>
                <a:latin typeface="Times New Roman" panose="02020603050405020304" pitchFamily="18" charset="0"/>
                <a:cs typeface="Times New Roman" panose="02020603050405020304" pitchFamily="18" charset="0"/>
              </a:rPr>
              <a:t>Missions </a:t>
            </a:r>
            <a:r>
              <a:rPr lang="en-US" sz="1600" dirty="0">
                <a:solidFill>
                  <a:schemeClr val="bg1"/>
                </a:solidFill>
                <a:effectLst/>
                <a:latin typeface="Times New Roman" panose="02020603050405020304" pitchFamily="18" charset="0"/>
                <a:cs typeface="Times New Roman" panose="02020603050405020304" pitchFamily="18" charset="0"/>
              </a:rPr>
              <a:t>with European Union experts to get third party independent opinion</a:t>
            </a:r>
            <a:r>
              <a:rPr lang="en-US" sz="1600" dirty="0" smtClean="0">
                <a:solidFill>
                  <a:schemeClr val="bg1"/>
                </a:solidFill>
                <a:effectLst/>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ü"/>
            </a:pPr>
            <a:r>
              <a:rPr lang="en-US" sz="1600" dirty="0" smtClean="0">
                <a:solidFill>
                  <a:schemeClr val="bg1"/>
                </a:solidFill>
                <a:effectLst/>
                <a:latin typeface="Times New Roman" panose="02020603050405020304" pitchFamily="18" charset="0"/>
                <a:cs typeface="Times New Roman" panose="02020603050405020304" pitchFamily="18" charset="0"/>
              </a:rPr>
              <a:t>Commissioning Stages </a:t>
            </a:r>
            <a:endParaRPr lang="en-US" sz="1600" dirty="0">
              <a:solidFill>
                <a:schemeClr val="bg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29162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95375" y="533400"/>
            <a:ext cx="10001250" cy="5791200"/>
          </a:xfrm>
          <a:prstGeom prst="rect">
            <a:avLst/>
          </a:prstGeom>
        </p:spPr>
      </p:pic>
    </p:spTree>
    <p:extLst>
      <p:ext uri="{BB962C8B-B14F-4D97-AF65-F5344CB8AC3E}">
        <p14:creationId xmlns:p14="http://schemas.microsoft.com/office/powerpoint/2010/main" val="2894998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71587" y="466725"/>
            <a:ext cx="9648825" cy="5924550"/>
          </a:xfrm>
          <a:prstGeom prst="rect">
            <a:avLst/>
          </a:prstGeom>
        </p:spPr>
      </p:pic>
    </p:spTree>
    <p:extLst>
      <p:ext uri="{BB962C8B-B14F-4D97-AF65-F5344CB8AC3E}">
        <p14:creationId xmlns:p14="http://schemas.microsoft.com/office/powerpoint/2010/main" val="38024565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76337" y="319087"/>
            <a:ext cx="9839325" cy="6219825"/>
          </a:xfrm>
          <a:prstGeom prst="rect">
            <a:avLst/>
          </a:prstGeom>
        </p:spPr>
      </p:pic>
    </p:spTree>
    <p:extLst>
      <p:ext uri="{BB962C8B-B14F-4D97-AF65-F5344CB8AC3E}">
        <p14:creationId xmlns:p14="http://schemas.microsoft.com/office/powerpoint/2010/main" val="15598281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00175" y="238125"/>
            <a:ext cx="9391650" cy="6381750"/>
          </a:xfrm>
          <a:prstGeom prst="rect">
            <a:avLst/>
          </a:prstGeom>
        </p:spPr>
      </p:pic>
    </p:spTree>
    <p:extLst>
      <p:ext uri="{BB962C8B-B14F-4D97-AF65-F5344CB8AC3E}">
        <p14:creationId xmlns:p14="http://schemas.microsoft.com/office/powerpoint/2010/main" val="28990311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14437" y="280987"/>
            <a:ext cx="9763125" cy="6296025"/>
          </a:xfrm>
          <a:prstGeom prst="rect">
            <a:avLst/>
          </a:prstGeom>
        </p:spPr>
      </p:pic>
    </p:spTree>
    <p:extLst>
      <p:ext uri="{BB962C8B-B14F-4D97-AF65-F5344CB8AC3E}">
        <p14:creationId xmlns:p14="http://schemas.microsoft.com/office/powerpoint/2010/main" val="3484850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011874"/>
          </a:xfrm>
        </p:spPr>
        <p:txBody>
          <a:bodyPr/>
          <a:lstStyle/>
          <a:p>
            <a:r>
              <a:rPr lang="en-US" dirty="0" smtClean="0"/>
              <a:t>Introduction </a:t>
            </a:r>
            <a:endParaRPr lang="en-US" dirty="0"/>
          </a:p>
        </p:txBody>
      </p:sp>
      <p:sp>
        <p:nvSpPr>
          <p:cNvPr id="3" name="Content Placeholder 2"/>
          <p:cNvSpPr>
            <a:spLocks noGrp="1"/>
          </p:cNvSpPr>
          <p:nvPr>
            <p:ph idx="1"/>
          </p:nvPr>
        </p:nvSpPr>
        <p:spPr>
          <a:xfrm>
            <a:off x="1141412" y="1768415"/>
            <a:ext cx="9905999" cy="4485736"/>
          </a:xfrm>
        </p:spPr>
        <p:txBody>
          <a:bodyPr>
            <a:normAutofit/>
          </a:bodyPr>
          <a:lstStyle/>
          <a:p>
            <a:pPr marL="0" indent="0" algn="just">
              <a:buNone/>
            </a:pPr>
            <a:r>
              <a:rPr lang="en-US" dirty="0">
                <a:solidFill>
                  <a:schemeClr val="bg1"/>
                </a:solidFill>
                <a:latin typeface="Times New Roman" panose="02020603050405020304" pitchFamily="18" charset="0"/>
                <a:cs typeface="Times New Roman" panose="02020603050405020304" pitchFamily="18" charset="0"/>
              </a:rPr>
              <a:t>EMRC aims to achieve and maintain a high level over the safe use of nuclear energy through legislation, review, inspection and licensing in the Jordan for the protection of human and environment.</a:t>
            </a:r>
          </a:p>
          <a:p>
            <a:pPr marL="0" indent="0" algn="just">
              <a:buNone/>
            </a:pPr>
            <a:r>
              <a:rPr lang="en-US" dirty="0">
                <a:solidFill>
                  <a:schemeClr val="bg1"/>
                </a:solidFill>
                <a:latin typeface="Times New Roman" panose="02020603050405020304" pitchFamily="18" charset="0"/>
                <a:cs typeface="Times New Roman" panose="02020603050405020304" pitchFamily="18" charset="0"/>
              </a:rPr>
              <a:t>EMRC is responsible for preparing the legislative framework for workers and facilities in the nuclear energy sector, as well as reviewing and evaluating the safety documents of nuclear installations and facilities In addition to carrying out the tasks of field inspection of nuclear facilities through a qualified and trained inspection team.</a:t>
            </a:r>
          </a:p>
          <a:p>
            <a:pPr marL="0" indent="0">
              <a:buNone/>
            </a:pPr>
            <a:r>
              <a:rPr lang="en-US" dirty="0" smtClean="0">
                <a:solidFill>
                  <a:schemeClr val="bg1"/>
                </a:solidFill>
                <a:latin typeface="Times New Roman" panose="02020603050405020304" pitchFamily="18" charset="0"/>
                <a:cs typeface="Times New Roman" panose="02020603050405020304" pitchFamily="18" charset="0"/>
              </a:rPr>
              <a:t> </a:t>
            </a:r>
            <a:endParaRPr lang="en-US" dirty="0">
              <a:solidFill>
                <a:schemeClr val="bg1"/>
              </a:solidFill>
              <a:latin typeface="Times New Roman" panose="02020603050405020304" pitchFamily="18" charset="0"/>
              <a:cs typeface="Times New Roman" panose="02020603050405020304" pitchFamily="18" charset="0"/>
            </a:endParaRPr>
          </a:p>
          <a:p>
            <a:pPr marL="0" indent="0">
              <a:buNone/>
            </a:pPr>
            <a:endParaRPr lang="en-US"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38193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91000" y="567000"/>
            <a:ext cx="6210000" cy="5724000"/>
          </a:xfrm>
          <a:prstGeom prst="rect">
            <a:avLst/>
          </a:prstGeom>
        </p:spPr>
      </p:pic>
    </p:spTree>
    <p:extLst>
      <p:ext uri="{BB962C8B-B14F-4D97-AF65-F5344CB8AC3E}">
        <p14:creationId xmlns:p14="http://schemas.microsoft.com/office/powerpoint/2010/main" val="183996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003248"/>
          </a:xfrm>
        </p:spPr>
        <p:txBody>
          <a:bodyPr>
            <a:normAutofit/>
          </a:bodyPr>
          <a:lstStyle/>
          <a:p>
            <a:r>
              <a:rPr lang="en-US" sz="4000" dirty="0" smtClean="0"/>
              <a:t>Legal framework </a:t>
            </a:r>
            <a:endParaRPr lang="en-US" dirty="0"/>
          </a:p>
        </p:txBody>
      </p:sp>
      <p:sp>
        <p:nvSpPr>
          <p:cNvPr id="3" name="Content Placeholder 2"/>
          <p:cNvSpPr>
            <a:spLocks noGrp="1"/>
          </p:cNvSpPr>
          <p:nvPr>
            <p:ph idx="1"/>
          </p:nvPr>
        </p:nvSpPr>
        <p:spPr>
          <a:xfrm>
            <a:off x="1072401" y="1311216"/>
            <a:ext cx="9905999" cy="4152182"/>
          </a:xfrm>
        </p:spPr>
        <p:txBody>
          <a:bodyPr>
            <a:normAutofit/>
          </a:bodyPr>
          <a:lstStyle/>
          <a:p>
            <a:pPr marL="0" indent="0" algn="just">
              <a:buNone/>
            </a:pPr>
            <a:r>
              <a:rPr lang="en-US" dirty="0" smtClean="0">
                <a:solidFill>
                  <a:schemeClr val="bg1"/>
                </a:solidFill>
                <a:latin typeface="Times New Roman" panose="02020603050405020304" pitchFamily="18" charset="0"/>
                <a:cs typeface="Times New Roman" panose="02020603050405020304" pitchFamily="18" charset="0"/>
              </a:rPr>
              <a:t>EMRC </a:t>
            </a:r>
            <a:r>
              <a:rPr lang="en-US" dirty="0">
                <a:solidFill>
                  <a:schemeClr val="bg1"/>
                </a:solidFill>
                <a:latin typeface="Times New Roman" panose="02020603050405020304" pitchFamily="18" charset="0"/>
                <a:cs typeface="Times New Roman" panose="02020603050405020304" pitchFamily="18" charset="0"/>
              </a:rPr>
              <a:t>is responsible for preparing laws, regulations and instructions for the safe use of nuclear energy based on the basic principles and requirements of nuclear safety, nuclear security, emergency and nuclear safeguards published by the International Atomic Energy </a:t>
            </a:r>
            <a:r>
              <a:rPr lang="en-US" dirty="0" smtClean="0">
                <a:solidFill>
                  <a:schemeClr val="bg1"/>
                </a:solidFill>
                <a:latin typeface="Times New Roman" panose="02020603050405020304" pitchFamily="18" charset="0"/>
                <a:cs typeface="Times New Roman" panose="02020603050405020304" pitchFamily="18" charset="0"/>
              </a:rPr>
              <a:t>Agency(IAEA) </a:t>
            </a:r>
            <a:r>
              <a:rPr lang="en-US" dirty="0">
                <a:solidFill>
                  <a:schemeClr val="bg1"/>
                </a:solidFill>
                <a:latin typeface="Times New Roman" panose="02020603050405020304" pitchFamily="18" charset="0"/>
                <a:cs typeface="Times New Roman" panose="02020603050405020304" pitchFamily="18" charset="0"/>
              </a:rPr>
              <a:t>and the best international practices, to ensure that the activities and facilities are under EMRC regulations through the issuance of licenses or permits necessary for Installations/ Facilities or individuals</a:t>
            </a:r>
            <a:r>
              <a:rPr lang="en-US" dirty="0" smtClean="0">
                <a:solidFill>
                  <a:schemeClr val="bg1"/>
                </a:solidFill>
                <a:latin typeface="Times New Roman" panose="02020603050405020304" pitchFamily="18" charset="0"/>
                <a:cs typeface="Times New Roman" panose="02020603050405020304" pitchFamily="18" charset="0"/>
              </a:rPr>
              <a:t>.</a:t>
            </a:r>
          </a:p>
          <a:p>
            <a:pPr algn="just"/>
            <a:endParaRPr lang="en-US" dirty="0"/>
          </a:p>
        </p:txBody>
      </p:sp>
    </p:spTree>
    <p:extLst>
      <p:ext uri="{BB962C8B-B14F-4D97-AF65-F5344CB8AC3E}">
        <p14:creationId xmlns:p14="http://schemas.microsoft.com/office/powerpoint/2010/main" val="2536680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6424" y="301924"/>
            <a:ext cx="8791575" cy="1103193"/>
          </a:xfrm>
        </p:spPr>
        <p:txBody>
          <a:bodyPr/>
          <a:lstStyle/>
          <a:p>
            <a:r>
              <a:rPr lang="en-US" dirty="0" smtClean="0"/>
              <a:t>Cont.</a:t>
            </a:r>
            <a:endParaRPr lang="en-US" dirty="0"/>
          </a:p>
        </p:txBody>
      </p:sp>
      <p:sp>
        <p:nvSpPr>
          <p:cNvPr id="3" name="Subtitle 2"/>
          <p:cNvSpPr>
            <a:spLocks noGrp="1"/>
          </p:cNvSpPr>
          <p:nvPr>
            <p:ph type="subTitle" idx="1"/>
          </p:nvPr>
        </p:nvSpPr>
        <p:spPr>
          <a:xfrm>
            <a:off x="1876424" y="1544128"/>
            <a:ext cx="8791575" cy="3713672"/>
          </a:xfrm>
        </p:spPr>
        <p:txBody>
          <a:bodyPr/>
          <a:lstStyle/>
          <a:p>
            <a:pPr marL="342900" lvl="0" indent="-342900" algn="just" fontAlgn="base">
              <a:spcBef>
                <a:spcPct val="20000"/>
              </a:spcBef>
              <a:spcAft>
                <a:spcPct val="0"/>
              </a:spcAft>
              <a:buSzTx/>
              <a:buFont typeface="Arial" panose="020B0604020202020204" pitchFamily="34" charset="0"/>
              <a:buChar char="•"/>
              <a:defRPr/>
            </a:pPr>
            <a:r>
              <a:rPr lang="en-US" altLang="en-US" sz="2400" cap="none" dirty="0">
                <a:solidFill>
                  <a:prstClr val="black"/>
                </a:solidFill>
                <a:effectLst/>
                <a:latin typeface="Times New Roman" panose="02020603050405020304" pitchFamily="18" charset="0"/>
                <a:cs typeface="Times New Roman" panose="02020603050405020304" pitchFamily="18" charset="0"/>
              </a:rPr>
              <a:t>The current enforced law for Radiation and Nuclear Materials, Facilities and Activities; Radiation Protection, and Nuclear Safety and Security Law no. (43) for the year 2007 was revised.</a:t>
            </a:r>
          </a:p>
          <a:p>
            <a:pPr lvl="0" algn="just" fontAlgn="base">
              <a:spcBef>
                <a:spcPct val="20000"/>
              </a:spcBef>
              <a:spcAft>
                <a:spcPct val="0"/>
              </a:spcAft>
              <a:buSzTx/>
              <a:defRPr/>
            </a:pPr>
            <a:r>
              <a:rPr lang="en-US" altLang="en-US" sz="2400" cap="none" dirty="0">
                <a:solidFill>
                  <a:prstClr val="black"/>
                </a:solidFill>
                <a:effectLst/>
                <a:latin typeface="Times New Roman" panose="02020603050405020304" pitchFamily="18" charset="0"/>
                <a:cs typeface="Times New Roman" panose="02020603050405020304" pitchFamily="18" charset="0"/>
              </a:rPr>
              <a:t> </a:t>
            </a:r>
          </a:p>
          <a:p>
            <a:pPr marL="342900" lvl="0" indent="-342900" algn="just" fontAlgn="base">
              <a:spcBef>
                <a:spcPct val="20000"/>
              </a:spcBef>
              <a:spcAft>
                <a:spcPct val="0"/>
              </a:spcAft>
              <a:buSzTx/>
              <a:buFont typeface="Arial" panose="020B0604020202020204" pitchFamily="34" charset="0"/>
              <a:buChar char="•"/>
              <a:defRPr/>
            </a:pPr>
            <a:r>
              <a:rPr lang="en-US" altLang="en-US" sz="2400" cap="none" dirty="0">
                <a:solidFill>
                  <a:prstClr val="black"/>
                </a:solidFill>
                <a:effectLst/>
                <a:latin typeface="Times New Roman" panose="02020603050405020304" pitchFamily="18" charset="0"/>
                <a:cs typeface="Times New Roman" panose="02020603050405020304" pitchFamily="18" charset="0"/>
              </a:rPr>
              <a:t>A number of Articles were added to accommodate nuclear power program.</a:t>
            </a:r>
            <a:endParaRPr lang="en-GB" altLang="en-US" sz="2400" b="1" cap="none" dirty="0">
              <a:solidFill>
                <a:prstClr val="black"/>
              </a:solidFill>
              <a:effectLst/>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848239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r>
              <a:rPr lang="en-US" dirty="0"/>
              <a:t>.</a:t>
            </a:r>
          </a:p>
        </p:txBody>
      </p:sp>
      <p:sp>
        <p:nvSpPr>
          <p:cNvPr id="3" name="Content Placeholder 2"/>
          <p:cNvSpPr>
            <a:spLocks noGrp="1"/>
          </p:cNvSpPr>
          <p:nvPr>
            <p:ph idx="1"/>
          </p:nvPr>
        </p:nvSpPr>
        <p:spPr/>
        <p:txBody>
          <a:bodyPr>
            <a:normAutofit fontScale="92500"/>
          </a:bodyPr>
          <a:lstStyle/>
          <a:p>
            <a:pPr marL="0" indent="0" algn="just">
              <a:buNone/>
              <a:defRPr/>
            </a:pPr>
            <a:r>
              <a:rPr lang="en-GB" altLang="en-US" sz="2100" dirty="0">
                <a:solidFill>
                  <a:schemeClr val="bg1"/>
                </a:solidFill>
                <a:latin typeface="Times New Roman" panose="02020603050405020304" pitchFamily="18" charset="0"/>
                <a:cs typeface="Times New Roman" panose="02020603050405020304" pitchFamily="18" charset="0"/>
              </a:rPr>
              <a:t>Energy and Minerals Regulatory Commission (EMRC) proposed the below remarks to be addressed in the new nuclear Law: </a:t>
            </a:r>
            <a:endParaRPr lang="en-GB" altLang="en-US" sz="2100" b="1" dirty="0">
              <a:solidFill>
                <a:schemeClr val="bg1"/>
              </a:solidFill>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ü"/>
              <a:defRPr/>
            </a:pPr>
            <a:r>
              <a:rPr lang="en-GB" altLang="en-US" sz="2100" dirty="0">
                <a:solidFill>
                  <a:schemeClr val="bg1"/>
                </a:solidFill>
                <a:latin typeface="Times New Roman" panose="02020603050405020304" pitchFamily="18" charset="0"/>
                <a:cs typeface="Times New Roman" panose="02020603050405020304" pitchFamily="18" charset="0"/>
              </a:rPr>
              <a:t>Assigning prime responsibility for safety to the operator.</a:t>
            </a:r>
            <a:endParaRPr lang="en-US" altLang="en-US" sz="2100" dirty="0">
              <a:solidFill>
                <a:schemeClr val="bg1"/>
              </a:solidFill>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ü"/>
              <a:defRPr/>
            </a:pPr>
            <a:r>
              <a:rPr lang="en-GB" altLang="en-US" sz="2100" dirty="0">
                <a:solidFill>
                  <a:schemeClr val="bg1"/>
                </a:solidFill>
                <a:latin typeface="Times New Roman" panose="02020603050405020304" pitchFamily="18" charset="0"/>
                <a:cs typeface="Times New Roman" panose="02020603050405020304" pitchFamily="18" charset="0"/>
              </a:rPr>
              <a:t>Provision for appeals against decisions of the regulatory body.</a:t>
            </a:r>
            <a:endParaRPr lang="en-US" altLang="en-US" sz="2100" dirty="0">
              <a:solidFill>
                <a:schemeClr val="bg1"/>
              </a:solidFill>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ü"/>
              <a:defRPr/>
            </a:pPr>
            <a:r>
              <a:rPr lang="en-GB" altLang="en-US" sz="2100" dirty="0">
                <a:solidFill>
                  <a:schemeClr val="bg1"/>
                </a:solidFill>
                <a:latin typeface="Times New Roman" panose="02020603050405020304" pitchFamily="18" charset="0"/>
                <a:cs typeface="Times New Roman" panose="02020603050405020304" pitchFamily="18" charset="0"/>
              </a:rPr>
              <a:t>Provision for nuclear or radiological emergency preparedness &amp; Response.</a:t>
            </a:r>
            <a:endParaRPr lang="en-US" altLang="en-US" sz="2100" dirty="0">
              <a:solidFill>
                <a:schemeClr val="bg1"/>
              </a:solidFill>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ü"/>
              <a:defRPr/>
            </a:pPr>
            <a:r>
              <a:rPr lang="en-GB" altLang="en-US" sz="2100" dirty="0">
                <a:solidFill>
                  <a:schemeClr val="bg1"/>
                </a:solidFill>
                <a:latin typeface="Times New Roman" panose="02020603050405020304" pitchFamily="18" charset="0"/>
                <a:cs typeface="Times New Roman" panose="02020603050405020304" pitchFamily="18" charset="0"/>
              </a:rPr>
              <a:t>Criteria for release from regulatory control.</a:t>
            </a:r>
            <a:endParaRPr lang="en-US" altLang="en-US" sz="2100" dirty="0">
              <a:solidFill>
                <a:schemeClr val="bg1"/>
              </a:solidFill>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ü"/>
              <a:defRPr/>
            </a:pPr>
            <a:r>
              <a:rPr lang="en-US" altLang="en-US" sz="2100" dirty="0">
                <a:solidFill>
                  <a:schemeClr val="bg1"/>
                </a:solidFill>
                <a:latin typeface="Times New Roman" panose="02020603050405020304" pitchFamily="18" charset="0"/>
                <a:cs typeface="Times New Roman" panose="02020603050405020304" pitchFamily="18" charset="0"/>
              </a:rPr>
              <a:t>Jurisdiction for Inspectors.</a:t>
            </a:r>
          </a:p>
          <a:p>
            <a:pPr lvl="1" algn="just">
              <a:buFont typeface="Wingdings" panose="05000000000000000000" pitchFamily="2" charset="2"/>
              <a:buChar char="ü"/>
              <a:defRPr/>
            </a:pPr>
            <a:r>
              <a:rPr lang="en-GB" altLang="en-US" sz="2100" dirty="0">
                <a:solidFill>
                  <a:schemeClr val="bg1"/>
                </a:solidFill>
                <a:latin typeface="Times New Roman" panose="02020603050405020304" pitchFamily="18" charset="0"/>
                <a:cs typeface="Times New Roman" panose="02020603050405020304" pitchFamily="18" charset="0"/>
              </a:rPr>
              <a:t>Involvement of stakeholders and their input in the regulatory decision making process.</a:t>
            </a:r>
            <a:endParaRPr lang="en-US" altLang="en-US" sz="2100" dirty="0">
              <a:solidFill>
                <a:schemeClr val="bg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691810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regulation “Safe Use of Nuclear Energy” </a:t>
            </a:r>
            <a:endParaRPr lang="en-US" dirty="0"/>
          </a:p>
        </p:txBody>
      </p:sp>
      <p:sp>
        <p:nvSpPr>
          <p:cNvPr id="3" name="Content Placeholder 2"/>
          <p:cNvSpPr>
            <a:spLocks noGrp="1"/>
          </p:cNvSpPr>
          <p:nvPr>
            <p:ph idx="1"/>
          </p:nvPr>
        </p:nvSpPr>
        <p:spPr>
          <a:xfrm>
            <a:off x="1141412" y="1682151"/>
            <a:ext cx="9905999" cy="4109050"/>
          </a:xfrm>
        </p:spPr>
        <p:txBody>
          <a:bodyPr/>
          <a:lstStyle/>
          <a:p>
            <a:pPr marL="0" indent="0" algn="just">
              <a:buNone/>
            </a:pPr>
            <a:r>
              <a:rPr lang="en-US" sz="1800" dirty="0">
                <a:solidFill>
                  <a:schemeClr val="bg1"/>
                </a:solidFill>
                <a:effectLst/>
                <a:latin typeface="Times New Roman" panose="02020603050405020304" pitchFamily="18" charset="0"/>
                <a:cs typeface="Times New Roman" panose="02020603050405020304" pitchFamily="18" charset="0"/>
              </a:rPr>
              <a:t>The regulation “Safe Use of Nuclear Energy” issued in April 2014. </a:t>
            </a:r>
            <a:endParaRPr lang="en-US" sz="1800" dirty="0" smtClean="0">
              <a:solidFill>
                <a:schemeClr val="bg1"/>
              </a:solidFill>
              <a:effectLst/>
              <a:latin typeface="Times New Roman" panose="02020603050405020304" pitchFamily="18" charset="0"/>
              <a:cs typeface="Times New Roman" panose="02020603050405020304" pitchFamily="18" charset="0"/>
            </a:endParaRPr>
          </a:p>
          <a:p>
            <a:pPr marL="0" indent="0" algn="just">
              <a:buNone/>
            </a:pPr>
            <a:r>
              <a:rPr lang="en-US" sz="1800" dirty="0" smtClean="0">
                <a:solidFill>
                  <a:schemeClr val="bg1"/>
                </a:solidFill>
                <a:effectLst/>
                <a:latin typeface="Times New Roman" panose="02020603050405020304" pitchFamily="18" charset="0"/>
                <a:cs typeface="Times New Roman" panose="02020603050405020304" pitchFamily="18" charset="0"/>
              </a:rPr>
              <a:t>The </a:t>
            </a:r>
            <a:r>
              <a:rPr lang="en-US" sz="1800" dirty="0">
                <a:solidFill>
                  <a:schemeClr val="bg1"/>
                </a:solidFill>
                <a:effectLst/>
                <a:latin typeface="Times New Roman" panose="02020603050405020304" pitchFamily="18" charset="0"/>
                <a:cs typeface="Times New Roman" panose="02020603050405020304" pitchFamily="18" charset="0"/>
              </a:rPr>
              <a:t>regulation “Safe Use of Nuclear Energy” is covering: Authorization, Responsibility for safety, radioactive waste and spent fuel management, orphan radioactive sources and nuclear material, Safeguards, Physical Protection, Emergency Planning and Preparedness (on-site and off-site), inspection, enforcement, Administrative Sanctions , liability and Punishments</a:t>
            </a:r>
            <a:r>
              <a:rPr lang="en-US" sz="1800" dirty="0" smtClean="0">
                <a:solidFill>
                  <a:schemeClr val="bg1"/>
                </a:solidFill>
                <a:effectLst/>
                <a:latin typeface="Times New Roman" panose="02020603050405020304" pitchFamily="18" charset="0"/>
                <a:cs typeface="Times New Roman" panose="02020603050405020304" pitchFamily="18" charset="0"/>
              </a:rPr>
              <a:t>.</a:t>
            </a:r>
          </a:p>
          <a:p>
            <a:pPr marL="0" indent="0" algn="just">
              <a:buNone/>
            </a:pPr>
            <a:r>
              <a:rPr lang="en-US" sz="1800" dirty="0">
                <a:solidFill>
                  <a:schemeClr val="bg1"/>
                </a:solidFill>
                <a:effectLst/>
                <a:latin typeface="Times New Roman" panose="02020603050405020304" pitchFamily="18" charset="0"/>
                <a:cs typeface="Times New Roman" panose="02020603050405020304" pitchFamily="18" charset="0"/>
              </a:rPr>
              <a:t>According to Jordan’s Legislative framework, the law is issued after the approval of Cabinet and the Parliament upon the competent authority’s recommendation, and implemented after being published in the official gazette</a:t>
            </a:r>
            <a:r>
              <a:rPr lang="en-US" sz="1800" dirty="0" smtClean="0">
                <a:solidFill>
                  <a:schemeClr val="bg1"/>
                </a:solidFill>
                <a:effectLst/>
                <a:latin typeface="Times New Roman" panose="02020603050405020304" pitchFamily="18" charset="0"/>
                <a:cs typeface="Times New Roman" panose="02020603050405020304" pitchFamily="18" charset="0"/>
              </a:rPr>
              <a:t>.</a:t>
            </a:r>
          </a:p>
          <a:p>
            <a:pPr marL="0" indent="0" algn="just">
              <a:buNone/>
            </a:pPr>
            <a:endParaRPr lang="en-US" sz="1800" dirty="0">
              <a:solidFill>
                <a:schemeClr val="bg1"/>
              </a:solidFill>
              <a:effectLst/>
              <a:latin typeface="Times New Roman" panose="02020603050405020304" pitchFamily="18" charset="0"/>
              <a:cs typeface="Times New Roman" panose="02020603050405020304" pitchFamily="18" charset="0"/>
            </a:endParaRPr>
          </a:p>
          <a:p>
            <a:pPr marL="0" indent="0">
              <a:buNone/>
            </a:pPr>
            <a:endParaRPr lang="en-US" dirty="0">
              <a:solidFill>
                <a:schemeClr val="bg1"/>
              </a:solidFill>
            </a:endParaRPr>
          </a:p>
        </p:txBody>
      </p:sp>
    </p:spTree>
    <p:extLst>
      <p:ext uri="{BB962C8B-B14F-4D97-AF65-F5344CB8AC3E}">
        <p14:creationId xmlns:p14="http://schemas.microsoft.com/office/powerpoint/2010/main" val="363428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92369" y="222040"/>
            <a:ext cx="9365052" cy="6448425"/>
          </a:xfrm>
          <a:prstGeom prst="rect">
            <a:avLst/>
          </a:prstGeom>
        </p:spPr>
      </p:pic>
    </p:spTree>
    <p:extLst>
      <p:ext uri="{BB962C8B-B14F-4D97-AF65-F5344CB8AC3E}">
        <p14:creationId xmlns:p14="http://schemas.microsoft.com/office/powerpoint/2010/main" val="2020858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EMRC Instructions related to RR</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a:solidFill>
                  <a:schemeClr val="bg1"/>
                </a:solidFill>
                <a:latin typeface="Times New Roman" panose="02020603050405020304" pitchFamily="18" charset="0"/>
                <a:cs typeface="Times New Roman" panose="02020603050405020304" pitchFamily="18" charset="0"/>
              </a:rPr>
              <a:t>Instructions for granting licenses and permits for Sub-critical Assemblies.</a:t>
            </a:r>
          </a:p>
          <a:p>
            <a:pPr algn="just"/>
            <a:r>
              <a:rPr lang="en-US" dirty="0">
                <a:solidFill>
                  <a:schemeClr val="bg1"/>
                </a:solidFill>
                <a:latin typeface="Times New Roman" panose="02020603050405020304" pitchFamily="18" charset="0"/>
                <a:cs typeface="Times New Roman" panose="02020603050405020304" pitchFamily="18" charset="0"/>
              </a:rPr>
              <a:t>Safety instructions for research reactor.</a:t>
            </a:r>
          </a:p>
          <a:p>
            <a:pPr algn="just"/>
            <a:r>
              <a:rPr lang="en-US" dirty="0" smtClean="0">
                <a:solidFill>
                  <a:schemeClr val="bg1"/>
                </a:solidFill>
                <a:latin typeface="Times New Roman" panose="02020603050405020304" pitchFamily="18" charset="0"/>
                <a:cs typeface="Times New Roman" panose="02020603050405020304" pitchFamily="18" charset="0"/>
              </a:rPr>
              <a:t>Decommissioning </a:t>
            </a:r>
            <a:r>
              <a:rPr lang="en-US" dirty="0">
                <a:solidFill>
                  <a:schemeClr val="bg1"/>
                </a:solidFill>
                <a:latin typeface="Times New Roman" panose="02020603050405020304" pitchFamily="18" charset="0"/>
                <a:cs typeface="Times New Roman" panose="02020603050405020304" pitchFamily="18" charset="0"/>
              </a:rPr>
              <a:t>Instructions for nuclear installations and facilities.</a:t>
            </a:r>
          </a:p>
          <a:p>
            <a:pPr algn="just"/>
            <a:r>
              <a:rPr lang="en-US" dirty="0">
                <a:solidFill>
                  <a:schemeClr val="bg1"/>
                </a:solidFill>
                <a:latin typeface="Times New Roman" panose="02020603050405020304" pitchFamily="18" charset="0"/>
                <a:cs typeface="Times New Roman" panose="02020603050405020304" pitchFamily="18" charset="0"/>
              </a:rPr>
              <a:t>Instructions for the requirements of nuclear safety, security and radiation protection to be adopted in the organizational structure of research reactors.</a:t>
            </a:r>
          </a:p>
          <a:p>
            <a:pPr algn="just"/>
            <a:r>
              <a:rPr lang="en-US" dirty="0">
                <a:solidFill>
                  <a:schemeClr val="bg1"/>
                </a:solidFill>
                <a:latin typeface="Times New Roman" panose="02020603050405020304" pitchFamily="18" charset="0"/>
                <a:cs typeface="Times New Roman" panose="02020603050405020304" pitchFamily="18" charset="0"/>
              </a:rPr>
              <a:t>Instructions for licensing specialized training, qualification and personal licenses in research reactors.</a:t>
            </a:r>
          </a:p>
          <a:p>
            <a:pPr marL="0" indent="0" algn="just">
              <a:buNone/>
            </a:pPr>
            <a:r>
              <a:rPr lang="en-US" dirty="0">
                <a:solidFill>
                  <a:schemeClr val="bg1"/>
                </a:solidFill>
                <a:latin typeface="Times New Roman" panose="02020603050405020304" pitchFamily="18" charset="0"/>
                <a:cs typeface="Times New Roman" panose="02020603050405020304" pitchFamily="18" charset="0"/>
              </a:rPr>
              <a:t> </a:t>
            </a:r>
          </a:p>
          <a:p>
            <a:pPr algn="just"/>
            <a:endParaRPr lang="en-US" dirty="0">
              <a:solidFill>
                <a:schemeClr val="bg1"/>
              </a:solidFill>
              <a:latin typeface="Times New Roman" panose="02020603050405020304" pitchFamily="18" charset="0"/>
              <a:cs typeface="Times New Roman" panose="02020603050405020304" pitchFamily="18" charset="0"/>
            </a:endParaRPr>
          </a:p>
          <a:p>
            <a:pPr algn="just"/>
            <a:endParaRPr lang="en-US"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44723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994622"/>
          </a:xfrm>
        </p:spPr>
        <p:txBody>
          <a:bodyPr>
            <a:normAutofit fontScale="90000"/>
          </a:bodyPr>
          <a:lstStyle/>
          <a:p>
            <a:r>
              <a:rPr lang="en-US" sz="4000" dirty="0"/>
              <a:t>Review and Evaluation</a:t>
            </a:r>
            <a:r>
              <a:rPr lang="en-US" dirty="0"/>
              <a:t/>
            </a:r>
            <a:br>
              <a:rPr lang="en-US" dirty="0"/>
            </a:br>
            <a:endParaRPr lang="en-US" dirty="0"/>
          </a:p>
        </p:txBody>
      </p:sp>
      <p:sp>
        <p:nvSpPr>
          <p:cNvPr id="3" name="Content Placeholder 2"/>
          <p:cNvSpPr>
            <a:spLocks noGrp="1"/>
          </p:cNvSpPr>
          <p:nvPr>
            <p:ph idx="1"/>
          </p:nvPr>
        </p:nvSpPr>
        <p:spPr>
          <a:xfrm>
            <a:off x="1141412" y="1423358"/>
            <a:ext cx="9905999" cy="4367843"/>
          </a:xfrm>
        </p:spPr>
        <p:txBody>
          <a:bodyPr>
            <a:normAutofit/>
          </a:bodyPr>
          <a:lstStyle/>
          <a:p>
            <a:pPr marL="0" indent="0">
              <a:lnSpc>
                <a:spcPct val="107000"/>
              </a:lnSpc>
              <a:spcAft>
                <a:spcPts val="800"/>
              </a:spcAft>
              <a:buNone/>
            </a:pPr>
            <a:r>
              <a:rPr lang="en-US" sz="2100" dirty="0" smtClean="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EMRC </a:t>
            </a:r>
            <a:r>
              <a:rPr lang="en-US" sz="2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review and evaluate the documents submitted from the licensee for the purpose of issuing: permits, licenses or evaluation to verify that the licensee follows the highest standards of safety in the design, construction, assembly, analysis, operation ... etc. of nuclear facilities.</a:t>
            </a:r>
          </a:p>
          <a:p>
            <a:pPr marL="0" indent="0">
              <a:lnSpc>
                <a:spcPct val="107000"/>
              </a:lnSpc>
              <a:spcAft>
                <a:spcPts val="800"/>
              </a:spcAft>
              <a:buNone/>
            </a:pPr>
            <a:r>
              <a:rPr lang="en-US" sz="2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And so this is done through several stages covering the lifetime of the nuclear facility from the stage of site selection, construction, and commissioning, operation and decommissioning.</a:t>
            </a:r>
          </a:p>
          <a:p>
            <a:pPr marL="0" indent="0">
              <a:lnSpc>
                <a:spcPct val="107000"/>
              </a:lnSpc>
              <a:spcAft>
                <a:spcPts val="800"/>
              </a:spcAft>
              <a:buNone/>
            </a:pPr>
            <a:r>
              <a:rPr lang="en-US" sz="2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EMRC also review and evaluate the reports of incidents or accidents that may occur in nuclear facilities in order to ensure the sustainability of the safety of those facilities for continues operation.</a:t>
            </a:r>
          </a:p>
          <a:p>
            <a:endParaRPr lang="en-US" dirty="0"/>
          </a:p>
        </p:txBody>
      </p:sp>
    </p:spTree>
    <p:extLst>
      <p:ext uri="{BB962C8B-B14F-4D97-AF65-F5344CB8AC3E}">
        <p14:creationId xmlns:p14="http://schemas.microsoft.com/office/powerpoint/2010/main" val="6580227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B5F27"/>
      </a:dk2>
      <a:lt2>
        <a:srgbClr val="D8FC68"/>
      </a:lt2>
      <a:accent1>
        <a:srgbClr val="DDC855"/>
      </a:accent1>
      <a:accent2>
        <a:srgbClr val="FCA03D"/>
      </a:accent2>
      <a:accent3>
        <a:srgbClr val="E36439"/>
      </a:accent3>
      <a:accent4>
        <a:srgbClr val="C2935B"/>
      </a:accent4>
      <a:accent5>
        <a:srgbClr val="88C25C"/>
      </a:accent5>
      <a:accent6>
        <a:srgbClr val="BFCC86"/>
      </a:accent6>
      <a:hlink>
        <a:srgbClr val="FFCE23"/>
      </a:hlink>
      <a:folHlink>
        <a:srgbClr val="FDEB86"/>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88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82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97ECCC31-8429-4523-BE8D-8F09B7A4D46D}"/>
    </a:ext>
  </a:extLst>
</a:theme>
</file>