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3" r:id="rId3"/>
    <p:sldId id="260" r:id="rId4"/>
    <p:sldId id="262" r:id="rId5"/>
    <p:sldId id="264" r:id="rId6"/>
    <p:sldId id="267" r:id="rId7"/>
    <p:sldId id="265" r:id="rId8"/>
    <p:sldId id="266" r:id="rId9"/>
    <p:sldId id="277" r:id="rId10"/>
    <p:sldId id="278" r:id="rId11"/>
    <p:sldId id="268" r:id="rId12"/>
    <p:sldId id="269" r:id="rId13"/>
    <p:sldId id="271" r:id="rId14"/>
    <p:sldId id="273" r:id="rId15"/>
    <p:sldId id="261" r:id="rId16"/>
    <p:sldId id="274" r:id="rId17"/>
    <p:sldId id="275" r:id="rId18"/>
    <p:sldId id="280" r:id="rId19"/>
    <p:sldId id="279"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30" autoAdjust="0"/>
    <p:restoredTop sz="94660"/>
  </p:normalViewPr>
  <p:slideViewPr>
    <p:cSldViewPr snapToGrid="0" showGuides="1">
      <p:cViewPr varScale="1">
        <p:scale>
          <a:sx n="106" d="100"/>
          <a:sy n="106" d="100"/>
        </p:scale>
        <p:origin x="102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ru-RU" smtClean="0"/>
              <a:t>Образец заголовка</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4090EE2-6E96-4EAD-880A-4641BA4F1C4A}" type="datetimeFigureOut">
              <a:rPr lang="ru-RU" smtClean="0"/>
              <a:pPr/>
              <a:t>10.07.2019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67599AC7-9979-462B-A977-1E39013EAF6D}" type="slidenum">
              <a:rPr lang="ru-RU" smtClean="0"/>
              <a:pPr/>
              <a:t>‹#›</a:t>
            </a:fld>
            <a:endParaRPr lang="ru-RU"/>
          </a:p>
        </p:txBody>
      </p:sp>
    </p:spTree>
    <p:extLst>
      <p:ext uri="{BB962C8B-B14F-4D97-AF65-F5344CB8AC3E}">
        <p14:creationId xmlns:p14="http://schemas.microsoft.com/office/powerpoint/2010/main" val="3011619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4090EE2-6E96-4EAD-880A-4641BA4F1C4A}" type="datetimeFigureOut">
              <a:rPr lang="ru-RU" smtClean="0"/>
              <a:pPr/>
              <a:t>10.07.2019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599AC7-9979-462B-A977-1E39013EAF6D}" type="slidenum">
              <a:rPr lang="ru-RU" smtClean="0"/>
              <a:pPr/>
              <a:t>‹#›</a:t>
            </a:fld>
            <a:endParaRPr lang="ru-RU"/>
          </a:p>
        </p:txBody>
      </p:sp>
    </p:spTree>
    <p:extLst>
      <p:ext uri="{BB962C8B-B14F-4D97-AF65-F5344CB8AC3E}">
        <p14:creationId xmlns:p14="http://schemas.microsoft.com/office/powerpoint/2010/main" val="1786681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4090EE2-6E96-4EAD-880A-4641BA4F1C4A}" type="datetimeFigureOut">
              <a:rPr lang="ru-RU" smtClean="0"/>
              <a:pPr/>
              <a:t>10.07.2019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599AC7-9979-462B-A977-1E39013EAF6D}" type="slidenum">
              <a:rPr lang="ru-RU" smtClean="0"/>
              <a:pPr/>
              <a:t>‹#›</a:t>
            </a:fld>
            <a:endParaRPr lang="ru-RU"/>
          </a:p>
        </p:txBody>
      </p:sp>
    </p:spTree>
    <p:extLst>
      <p:ext uri="{BB962C8B-B14F-4D97-AF65-F5344CB8AC3E}">
        <p14:creationId xmlns:p14="http://schemas.microsoft.com/office/powerpoint/2010/main" val="3828605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4090EE2-6E96-4EAD-880A-4641BA4F1C4A}" type="datetimeFigureOut">
              <a:rPr lang="ru-RU" smtClean="0"/>
              <a:pPr/>
              <a:t>10.07.2019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599AC7-9979-462B-A977-1E39013EAF6D}" type="slidenum">
              <a:rPr lang="ru-RU" smtClean="0"/>
              <a:pPr/>
              <a:t>‹#›</a:t>
            </a:fld>
            <a:endParaRPr lang="ru-RU"/>
          </a:p>
        </p:txBody>
      </p:sp>
    </p:spTree>
    <p:extLst>
      <p:ext uri="{BB962C8B-B14F-4D97-AF65-F5344CB8AC3E}">
        <p14:creationId xmlns:p14="http://schemas.microsoft.com/office/powerpoint/2010/main" val="3729434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ru-RU" smtClean="0"/>
              <a:t>Образец заголовка</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8593667" y="6272784"/>
            <a:ext cx="2644309" cy="365125"/>
          </a:xfrm>
        </p:spPr>
        <p:txBody>
          <a:bodyPr/>
          <a:lstStyle/>
          <a:p>
            <a:fld id="{74090EE2-6E96-4EAD-880A-4641BA4F1C4A}" type="datetimeFigureOut">
              <a:rPr lang="ru-RU" smtClean="0"/>
              <a:pPr/>
              <a:t>10.07.2019</a:t>
            </a:fld>
            <a:endParaRPr lang="ru-RU"/>
          </a:p>
        </p:txBody>
      </p:sp>
      <p:sp>
        <p:nvSpPr>
          <p:cNvPr id="5" name="Footer Placeholder 4"/>
          <p:cNvSpPr>
            <a:spLocks noGrp="1"/>
          </p:cNvSpPr>
          <p:nvPr>
            <p:ph type="ftr" sz="quarter" idx="11"/>
          </p:nvPr>
        </p:nvSpPr>
        <p:spPr>
          <a:xfrm>
            <a:off x="2182708" y="6272784"/>
            <a:ext cx="6327648" cy="365125"/>
          </a:xfrm>
        </p:spPr>
        <p:txBody>
          <a:bodyPr/>
          <a:lstStyle/>
          <a:p>
            <a:endParaRPr lang="ru-RU"/>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67599AC7-9979-462B-A977-1E39013EAF6D}" type="slidenum">
              <a:rPr lang="ru-RU" smtClean="0"/>
              <a:pPr/>
              <a:t>‹#›</a:t>
            </a:fld>
            <a:endParaRPr lang="ru-RU"/>
          </a:p>
        </p:txBody>
      </p:sp>
    </p:spTree>
    <p:extLst>
      <p:ext uri="{BB962C8B-B14F-4D97-AF65-F5344CB8AC3E}">
        <p14:creationId xmlns:p14="http://schemas.microsoft.com/office/powerpoint/2010/main" val="172576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4090EE2-6E96-4EAD-880A-4641BA4F1C4A}" type="datetimeFigureOut">
              <a:rPr lang="ru-RU" smtClean="0"/>
              <a:pPr/>
              <a:t>10.07.2019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7599AC7-9979-462B-A977-1E39013EAF6D}" type="slidenum">
              <a:rPr lang="ru-RU" smtClean="0"/>
              <a:pPr/>
              <a:t>‹#›</a:t>
            </a:fld>
            <a:endParaRPr lang="ru-RU"/>
          </a:p>
        </p:txBody>
      </p:sp>
    </p:spTree>
    <p:extLst>
      <p:ext uri="{BB962C8B-B14F-4D97-AF65-F5344CB8AC3E}">
        <p14:creationId xmlns:p14="http://schemas.microsoft.com/office/powerpoint/2010/main" val="3494409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4090EE2-6E96-4EAD-880A-4641BA4F1C4A}" type="datetimeFigureOut">
              <a:rPr lang="ru-RU" smtClean="0"/>
              <a:pPr/>
              <a:t>10.07.2019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7599AC7-9979-462B-A977-1E39013EAF6D}" type="slidenum">
              <a:rPr lang="ru-RU" smtClean="0"/>
              <a:pPr/>
              <a:t>‹#›</a:t>
            </a:fld>
            <a:endParaRPr lang="ru-RU"/>
          </a:p>
        </p:txBody>
      </p:sp>
    </p:spTree>
    <p:extLst>
      <p:ext uri="{BB962C8B-B14F-4D97-AF65-F5344CB8AC3E}">
        <p14:creationId xmlns:p14="http://schemas.microsoft.com/office/powerpoint/2010/main" val="2485119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4090EE2-6E96-4EAD-880A-4641BA4F1C4A}" type="datetimeFigureOut">
              <a:rPr lang="ru-RU" smtClean="0"/>
              <a:pPr/>
              <a:t>10.07.2019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7599AC7-9979-462B-A977-1E39013EAF6D}" type="slidenum">
              <a:rPr lang="ru-RU" smtClean="0"/>
              <a:pPr/>
              <a:t>‹#›</a:t>
            </a:fld>
            <a:endParaRPr lang="ru-RU"/>
          </a:p>
        </p:txBody>
      </p:sp>
    </p:spTree>
    <p:extLst>
      <p:ext uri="{BB962C8B-B14F-4D97-AF65-F5344CB8AC3E}">
        <p14:creationId xmlns:p14="http://schemas.microsoft.com/office/powerpoint/2010/main" val="3449776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090EE2-6E96-4EAD-880A-4641BA4F1C4A}" type="datetimeFigureOut">
              <a:rPr lang="ru-RU" smtClean="0"/>
              <a:pPr/>
              <a:t>10.07.2019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7599AC7-9979-462B-A977-1E39013EAF6D}" type="slidenum">
              <a:rPr lang="ru-RU" smtClean="0"/>
              <a:pPr/>
              <a:t>‹#›</a:t>
            </a:fld>
            <a:endParaRPr lang="ru-RU"/>
          </a:p>
        </p:txBody>
      </p:sp>
    </p:spTree>
    <p:extLst>
      <p:ext uri="{BB962C8B-B14F-4D97-AF65-F5344CB8AC3E}">
        <p14:creationId xmlns:p14="http://schemas.microsoft.com/office/powerpoint/2010/main" val="3476616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cstate="print">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smtClean="0"/>
              <a:t>Образец заголовка</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090EE2-6E96-4EAD-880A-4641BA4F1C4A}" type="datetimeFigureOut">
              <a:rPr lang="ru-RU" smtClean="0"/>
              <a:pPr/>
              <a:t>10.07.2019</a:t>
            </a:fld>
            <a:endParaRPr lang="ru-RU"/>
          </a:p>
        </p:txBody>
      </p:sp>
      <p:sp>
        <p:nvSpPr>
          <p:cNvPr id="6" name="Footer Placeholder 5"/>
          <p:cNvSpPr>
            <a:spLocks noGrp="1"/>
          </p:cNvSpPr>
          <p:nvPr>
            <p:ph type="ftr" sz="quarter" idx="11"/>
          </p:nvPr>
        </p:nvSpPr>
        <p:spPr/>
        <p:txBody>
          <a:bodyPr/>
          <a:lstStyle/>
          <a:p>
            <a:endParaRPr lang="ru-RU"/>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67599AC7-9979-462B-A977-1E39013EAF6D}" type="slidenum">
              <a:rPr lang="ru-RU" smtClean="0"/>
              <a:pPr/>
              <a:t>‹#›</a:t>
            </a:fld>
            <a:endParaRPr lang="ru-RU"/>
          </a:p>
        </p:txBody>
      </p:sp>
    </p:spTree>
    <p:extLst>
      <p:ext uri="{BB962C8B-B14F-4D97-AF65-F5344CB8AC3E}">
        <p14:creationId xmlns:p14="http://schemas.microsoft.com/office/powerpoint/2010/main" val="446410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cstate="print">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090EE2-6E96-4EAD-880A-4641BA4F1C4A}" type="datetimeFigureOut">
              <a:rPr lang="ru-RU" smtClean="0"/>
              <a:pPr/>
              <a:t>10.07.2019</a:t>
            </a:fld>
            <a:endParaRPr lang="ru-RU"/>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67599AC7-9979-462B-A977-1E39013EAF6D}" type="slidenum">
              <a:rPr lang="ru-RU" smtClean="0"/>
              <a:pPr/>
              <a:t>‹#›</a:t>
            </a:fld>
            <a:endParaRPr lang="ru-RU"/>
          </a:p>
        </p:txBody>
      </p:sp>
    </p:spTree>
    <p:extLst>
      <p:ext uri="{BB962C8B-B14F-4D97-AF65-F5344CB8AC3E}">
        <p14:creationId xmlns:p14="http://schemas.microsoft.com/office/powerpoint/2010/main" val="2425054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74090EE2-6E96-4EAD-880A-4641BA4F1C4A}" type="datetimeFigureOut">
              <a:rPr lang="ru-RU" smtClean="0"/>
              <a:pPr/>
              <a:t>10.07.2019</a:t>
            </a:fld>
            <a:endParaRPr lang="ru-RU"/>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ru-RU"/>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cstate="print">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67599AC7-9979-462B-A977-1E39013EAF6D}" type="slidenum">
              <a:rPr lang="ru-RU" smtClean="0"/>
              <a:pPr/>
              <a:t>‹#›</a:t>
            </a:fld>
            <a:endParaRPr lang="ru-RU"/>
          </a:p>
        </p:txBody>
      </p:sp>
    </p:spTree>
    <p:extLst>
      <p:ext uri="{BB962C8B-B14F-4D97-AF65-F5344CB8AC3E}">
        <p14:creationId xmlns:p14="http://schemas.microsoft.com/office/powerpoint/2010/main" val="13699247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GB" sz="4800" i="1" dirty="0">
                <a:solidFill>
                  <a:schemeClr val="tx2">
                    <a:lumMod val="50000"/>
                  </a:schemeClr>
                </a:solidFill>
              </a:rPr>
              <a:t>National practice</a:t>
            </a:r>
            <a:r>
              <a:rPr lang="en-GB" sz="4800" i="1" dirty="0"/>
              <a:t>s</a:t>
            </a:r>
            <a:r>
              <a:rPr lang="en-GB" sz="4800" i="1" dirty="0">
                <a:solidFill>
                  <a:schemeClr val="tx2">
                    <a:lumMod val="50000"/>
                  </a:schemeClr>
                </a:solidFill>
              </a:rPr>
              <a:t> in Regulatory Review and Assessment of Research Reactor</a:t>
            </a:r>
            <a:r>
              <a:rPr lang="en-GB" sz="4800" i="1" dirty="0"/>
              <a:t>s</a:t>
            </a:r>
            <a:r>
              <a:rPr lang="en-US" altLang="nl-NL" sz="4800" dirty="0">
                <a:solidFill>
                  <a:schemeClr val="tx2">
                    <a:lumMod val="50000"/>
                  </a:schemeClr>
                </a:solidFill>
              </a:rPr>
              <a:t/>
            </a:r>
            <a:br>
              <a:rPr lang="en-US" altLang="nl-NL" sz="4800" dirty="0">
                <a:solidFill>
                  <a:schemeClr val="tx2">
                    <a:lumMod val="50000"/>
                  </a:schemeClr>
                </a:solidFill>
              </a:rPr>
            </a:br>
            <a:endParaRPr lang="ru-RU" sz="4800" dirty="0"/>
          </a:p>
        </p:txBody>
      </p:sp>
      <p:sp>
        <p:nvSpPr>
          <p:cNvPr id="3" name="Подзаголовок 2"/>
          <p:cNvSpPr>
            <a:spLocks noGrp="1"/>
          </p:cNvSpPr>
          <p:nvPr>
            <p:ph type="subTitle" idx="1"/>
          </p:nvPr>
        </p:nvSpPr>
        <p:spPr>
          <a:xfrm>
            <a:off x="1069847" y="4389120"/>
            <a:ext cx="9417177" cy="2468880"/>
          </a:xfrm>
        </p:spPr>
        <p:txBody>
          <a:bodyPr>
            <a:normAutofit fontScale="47500" lnSpcReduction="20000"/>
          </a:bodyPr>
          <a:lstStyle/>
          <a:p>
            <a:pPr>
              <a:spcAft>
                <a:spcPts val="300"/>
              </a:spcAft>
            </a:pPr>
            <a:r>
              <a:rPr lang="en-GB" sz="5200" i="1" cap="all" dirty="0">
                <a:solidFill>
                  <a:schemeClr val="tx2">
                    <a:lumMod val="50000"/>
                  </a:schemeClr>
                </a:solidFill>
                <a:latin typeface="+mj-lt"/>
                <a:ea typeface="+mj-ea"/>
                <a:cs typeface="+mj-cs"/>
              </a:rPr>
              <a:t>Kazakhstan</a:t>
            </a:r>
          </a:p>
          <a:p>
            <a:pPr>
              <a:spcAft>
                <a:spcPts val="300"/>
              </a:spcAft>
            </a:pPr>
            <a:r>
              <a:rPr lang="en-GB" sz="5200" b="1" i="1" cap="all" dirty="0" smtClean="0">
                <a:solidFill>
                  <a:schemeClr val="tx2">
                    <a:lumMod val="50000"/>
                  </a:schemeClr>
                </a:solidFill>
                <a:latin typeface="+mj-lt"/>
                <a:ea typeface="+mj-ea"/>
                <a:cs typeface="+mj-cs"/>
              </a:rPr>
              <a:t>Orazgaliyev </a:t>
            </a:r>
            <a:r>
              <a:rPr lang="en-GB" sz="5200" b="1" i="1" cap="all" dirty="0">
                <a:solidFill>
                  <a:schemeClr val="tx2">
                    <a:lumMod val="50000"/>
                  </a:schemeClr>
                </a:solidFill>
                <a:latin typeface="+mj-lt"/>
                <a:ea typeface="+mj-ea"/>
                <a:cs typeface="+mj-cs"/>
              </a:rPr>
              <a:t>Nurkhat</a:t>
            </a:r>
          </a:p>
          <a:p>
            <a:pPr>
              <a:spcAft>
                <a:spcPts val="300"/>
              </a:spcAft>
            </a:pPr>
            <a:r>
              <a:rPr lang="en-GB" sz="5200" i="1" cap="all" dirty="0">
                <a:solidFill>
                  <a:schemeClr val="tx2">
                    <a:lumMod val="50000"/>
                  </a:schemeClr>
                </a:solidFill>
                <a:latin typeface="+mj-lt"/>
                <a:ea typeface="+mj-ea"/>
                <a:cs typeface="+mj-cs"/>
              </a:rPr>
              <a:t>Institute of Atomic </a:t>
            </a:r>
            <a:r>
              <a:rPr lang="en-GB" sz="5200" i="1" cap="all" dirty="0" smtClean="0">
                <a:solidFill>
                  <a:schemeClr val="tx2">
                    <a:lumMod val="50000"/>
                  </a:schemeClr>
                </a:solidFill>
                <a:latin typeface="+mj-lt"/>
                <a:ea typeface="+mj-ea"/>
                <a:cs typeface="+mj-cs"/>
              </a:rPr>
              <a:t>Energy and Institute of nuclear physics</a:t>
            </a:r>
            <a:endParaRPr lang="en-GB" sz="5200" i="1" cap="all" dirty="0">
              <a:solidFill>
                <a:schemeClr val="tx2">
                  <a:lumMod val="50000"/>
                </a:schemeClr>
              </a:solidFill>
              <a:latin typeface="+mj-lt"/>
              <a:ea typeface="+mj-ea"/>
              <a:cs typeface="+mj-cs"/>
            </a:endParaRPr>
          </a:p>
          <a:p>
            <a:pPr>
              <a:spcBef>
                <a:spcPts val="600"/>
              </a:spcBef>
              <a:spcAft>
                <a:spcPts val="300"/>
              </a:spcAft>
            </a:pPr>
            <a:r>
              <a:rPr lang="en-GB" sz="5200" i="1" cap="all" dirty="0">
                <a:solidFill>
                  <a:schemeClr val="tx2">
                    <a:lumMod val="50000"/>
                  </a:schemeClr>
                </a:solidFill>
                <a:latin typeface="+mj-lt"/>
                <a:ea typeface="+mj-ea"/>
                <a:cs typeface="+mj-cs"/>
              </a:rPr>
              <a:t>Engineer in the Experiments’ preparation and conduction service of CRR “Baikal-1”</a:t>
            </a:r>
          </a:p>
          <a:p>
            <a:endParaRPr lang="ru-RU" dirty="0"/>
          </a:p>
        </p:txBody>
      </p:sp>
    </p:spTree>
    <p:extLst>
      <p:ext uri="{BB962C8B-B14F-4D97-AF65-F5344CB8AC3E}">
        <p14:creationId xmlns:p14="http://schemas.microsoft.com/office/powerpoint/2010/main" val="453758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l="2199" t="1588" r="2646" b="2118"/>
          <a:stretch/>
        </p:blipFill>
        <p:spPr>
          <a:xfrm>
            <a:off x="3141553" y="372705"/>
            <a:ext cx="6310265" cy="6485295"/>
          </a:xfrm>
          <a:prstGeom prst="rect">
            <a:avLst/>
          </a:prstGeom>
        </p:spPr>
      </p:pic>
      <p:sp>
        <p:nvSpPr>
          <p:cNvPr id="4" name="Объект 2"/>
          <p:cNvSpPr txBox="1">
            <a:spLocks/>
          </p:cNvSpPr>
          <p:nvPr/>
        </p:nvSpPr>
        <p:spPr>
          <a:xfrm>
            <a:off x="1931301" y="0"/>
            <a:ext cx="8384280" cy="420314"/>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indent="0" algn="ctr">
              <a:buNone/>
            </a:pPr>
            <a:r>
              <a:rPr lang="en-US" sz="1600" b="1" dirty="0" smtClean="0">
                <a:latin typeface="Times New Roman" panose="02020603050405020304" pitchFamily="18" charset="0"/>
                <a:cs typeface="Times New Roman" panose="02020603050405020304" pitchFamily="18" charset="0"/>
              </a:rPr>
              <a:t>Form of the weekly report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6350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628650" algn="just">
              <a:buNone/>
            </a:pPr>
            <a:r>
              <a:rPr lang="ru-RU" dirty="0"/>
              <a:t> </a:t>
            </a:r>
            <a:endParaRPr lang="ru-RU" dirty="0" smtClean="0"/>
          </a:p>
        </p:txBody>
      </p:sp>
      <p:sp>
        <p:nvSpPr>
          <p:cNvPr id="6" name="Объект 2"/>
          <p:cNvSpPr txBox="1">
            <a:spLocks/>
          </p:cNvSpPr>
          <p:nvPr/>
        </p:nvSpPr>
        <p:spPr>
          <a:xfrm>
            <a:off x="1193673" y="2121408"/>
            <a:ext cx="10058400" cy="4050792"/>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446088" algn="just">
              <a:buNone/>
            </a:pPr>
            <a:r>
              <a:rPr lang="en-US" dirty="0"/>
              <a:t>Licensing of activities in the field of atomic energy use is carried out in accordance with the Law of the Republic of Kazakhstan “On the Use of Atomic Energy” and the legislation of the Republic of Kazakhstan “On Permits and Notifications”.</a:t>
            </a:r>
          </a:p>
          <a:p>
            <a:pPr marL="0" indent="446088" algn="just">
              <a:buNone/>
            </a:pPr>
            <a:r>
              <a:rPr lang="en-US" dirty="0"/>
              <a:t>Term of consideration of an application for a license and / or application to a license for activities: performance of work related to the stages of the life cycle of nuclear facilities for nuclear installations of categories 1 and 2 of radiation hazard, disposal points no more than ten months.</a:t>
            </a:r>
            <a:endParaRPr lang="ru-RU"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069848" y="221552"/>
            <a:ext cx="10058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n-US" dirty="0" smtClean="0"/>
              <a:t>Licensing</a:t>
            </a:r>
            <a:endParaRPr lang="ru-RU" dirty="0"/>
          </a:p>
        </p:txBody>
      </p:sp>
    </p:spTree>
    <p:extLst>
      <p:ext uri="{BB962C8B-B14F-4D97-AF65-F5344CB8AC3E}">
        <p14:creationId xmlns:p14="http://schemas.microsoft.com/office/powerpoint/2010/main" val="1397775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628650" algn="just">
              <a:buNone/>
            </a:pPr>
            <a:r>
              <a:rPr lang="ru-RU" dirty="0"/>
              <a:t> </a:t>
            </a:r>
            <a:endParaRPr lang="ru-RU" dirty="0" smtClean="0"/>
          </a:p>
        </p:txBody>
      </p:sp>
      <p:sp>
        <p:nvSpPr>
          <p:cNvPr id="6" name="Объект 2"/>
          <p:cNvSpPr txBox="1">
            <a:spLocks/>
          </p:cNvSpPr>
          <p:nvPr/>
        </p:nvSpPr>
        <p:spPr>
          <a:xfrm>
            <a:off x="1193673" y="2121408"/>
            <a:ext cx="10058400" cy="4050792"/>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442913" algn="just">
              <a:buNone/>
            </a:pPr>
            <a:r>
              <a:rPr lang="en-US" dirty="0"/>
              <a:t>The process of issuing a license is carried out in accordance with the regulations and the standard of State services in the field of the use of atomic energy</a:t>
            </a:r>
          </a:p>
          <a:p>
            <a:pPr marL="0" indent="442913" algn="just">
              <a:buNone/>
            </a:pPr>
            <a:r>
              <a:rPr lang="en-US" dirty="0"/>
              <a:t>Since the receipt of the documents of the legal entity (hereinafter referred to as the service recipient), CAENC (service provider) checks the completeness and validity of the submitted documents. If the fact of incompleteness is established and the validity of the submitted documents expires, the service provider within two working days gives a reasoned refusal to further consider the application.</a:t>
            </a:r>
          </a:p>
          <a:p>
            <a:pPr marL="0" indent="442913" algn="just">
              <a:buNone/>
            </a:pPr>
            <a:r>
              <a:rPr lang="en-US" dirty="0"/>
              <a:t>The form of the provision of public services </a:t>
            </a:r>
            <a:r>
              <a:rPr lang="en-US" dirty="0" smtClean="0"/>
              <a:t>is electronic.</a:t>
            </a:r>
            <a:endParaRPr lang="en-US" dirty="0"/>
          </a:p>
          <a:p>
            <a:pPr marL="0" indent="442913" algn="just">
              <a:buNone/>
            </a:pPr>
            <a:r>
              <a:rPr lang="en-US" dirty="0"/>
              <a:t>The form of providing the result of the provision of public services is electronic.</a:t>
            </a:r>
            <a:endParaRPr lang="ru-RU"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069848" y="221552"/>
            <a:ext cx="10058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n-US" dirty="0" smtClean="0"/>
              <a:t>Process of licensing</a:t>
            </a:r>
            <a:endParaRPr lang="ru-RU" dirty="0"/>
          </a:p>
        </p:txBody>
      </p:sp>
    </p:spTree>
    <p:extLst>
      <p:ext uri="{BB962C8B-B14F-4D97-AF65-F5344CB8AC3E}">
        <p14:creationId xmlns:p14="http://schemas.microsoft.com/office/powerpoint/2010/main" val="1304989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628650" algn="just">
              <a:buNone/>
            </a:pPr>
            <a:r>
              <a:rPr lang="ru-RU" dirty="0"/>
              <a:t> </a:t>
            </a:r>
            <a:endParaRPr lang="ru-RU" dirty="0" smtClean="0"/>
          </a:p>
        </p:txBody>
      </p:sp>
      <p:sp>
        <p:nvSpPr>
          <p:cNvPr id="6" name="Объект 2"/>
          <p:cNvSpPr txBox="1">
            <a:spLocks/>
          </p:cNvSpPr>
          <p:nvPr/>
        </p:nvSpPr>
        <p:spPr>
          <a:xfrm>
            <a:off x="1193673" y="2121408"/>
            <a:ext cx="10058400" cy="4050792"/>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442913" algn="just" fontAlgn="base">
              <a:buNone/>
            </a:pPr>
            <a:r>
              <a:rPr lang="en-US" dirty="0"/>
              <a:t>The list of documents required for the provision of public services when contacting the service recipient:</a:t>
            </a:r>
          </a:p>
          <a:p>
            <a:pPr marL="0" indent="442913" algn="just" fontAlgn="base">
              <a:buNone/>
            </a:pPr>
            <a:r>
              <a:rPr lang="en-US" dirty="0"/>
              <a:t>To obtain a license and / or license attachment:</a:t>
            </a:r>
          </a:p>
          <a:p>
            <a:pPr marL="0" indent="442913" algn="just" fontAlgn="base">
              <a:buFont typeface="+mj-lt"/>
              <a:buAutoNum type="arabicParenR"/>
            </a:pPr>
            <a:r>
              <a:rPr lang="en-US" dirty="0"/>
              <a:t>application of the legal entity for obtaining a license and (or) attachment to the license;</a:t>
            </a:r>
          </a:p>
          <a:p>
            <a:pPr marL="0" indent="442913" algn="just" fontAlgn="base">
              <a:buFont typeface="+mj-lt"/>
              <a:buAutoNum type="arabicParenR"/>
            </a:pPr>
            <a:r>
              <a:rPr lang="en-US" dirty="0"/>
              <a:t>an electronic copy of the document confirming the payment of the license fee to the budget for the right to engage in certain types of activities;</a:t>
            </a:r>
          </a:p>
          <a:p>
            <a:pPr marL="0" indent="442913" algn="just" fontAlgn="base">
              <a:buFont typeface="+mj-lt"/>
              <a:buAutoNum type="arabicParenR"/>
            </a:pPr>
            <a:r>
              <a:rPr lang="en-US" dirty="0"/>
              <a:t>electronic copies of documents to the activities related to the implementation of work related to the stages of the life cycle of nuclear facilities </a:t>
            </a:r>
            <a:r>
              <a:rPr lang="en-US" dirty="0" smtClean="0"/>
              <a:t>(THE LIST OF DOCUMETS WILL BE IN ANNEX).</a:t>
            </a:r>
            <a:endParaRPr lang="ru-RU"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069848" y="221552"/>
            <a:ext cx="10058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n-US" dirty="0"/>
              <a:t>Process of licensing</a:t>
            </a:r>
            <a:endParaRPr lang="ru-RU" dirty="0"/>
          </a:p>
        </p:txBody>
      </p:sp>
    </p:spTree>
    <p:extLst>
      <p:ext uri="{BB962C8B-B14F-4D97-AF65-F5344CB8AC3E}">
        <p14:creationId xmlns:p14="http://schemas.microsoft.com/office/powerpoint/2010/main" val="838473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02106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indent="622300" algn="ctr"/>
            <a:r>
              <a:rPr lang="en-US" sz="4400" cap="none" dirty="0" smtClean="0">
                <a:latin typeface="Times New Roman" panose="02020603050405020304" pitchFamily="18" charset="0"/>
                <a:cs typeface="Times New Roman" panose="02020603050405020304" pitchFamily="18" charset="0"/>
              </a:rPr>
              <a:t>EXPERTISE OF NUCLEAR AND RADIATION SAFETY AND NUCLEAR SECURITY</a:t>
            </a:r>
            <a:endParaRPr lang="en-US" sz="4400" cap="none"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69848" y="2264283"/>
            <a:ext cx="10058400" cy="4050792"/>
          </a:xfrm>
        </p:spPr>
        <p:txBody>
          <a:bodyPr/>
          <a:lstStyle/>
          <a:p>
            <a:pPr marL="0" indent="628650" algn="just">
              <a:buNone/>
            </a:pPr>
            <a:r>
              <a:rPr lang="en-US" dirty="0" smtClean="0"/>
              <a:t>Expertise </a:t>
            </a:r>
            <a:r>
              <a:rPr lang="en-US" dirty="0"/>
              <a:t>of nuclear and radiation safety and of nuclear security shall be carried out for independent assessment of the safety of nuclear installations, radiation and electrophysical installations of radiation hazard categories 1 and 2, transport packages for the entire period, during which they may pose a potential hazard</a:t>
            </a:r>
            <a:r>
              <a:rPr lang="en-US" dirty="0" smtClean="0"/>
              <a:t>.</a:t>
            </a:r>
          </a:p>
          <a:p>
            <a:pPr marL="0" indent="628650" algn="just">
              <a:buNone/>
            </a:pPr>
            <a:r>
              <a:rPr lang="en-US" dirty="0"/>
              <a:t>The frequency of </a:t>
            </a:r>
            <a:r>
              <a:rPr lang="en-US" dirty="0" smtClean="0"/>
              <a:t>Expertise of </a:t>
            </a:r>
            <a:r>
              <a:rPr lang="en-US" dirty="0"/>
              <a:t>nuclear and radiation safety and nuclear security shall be once every three years.</a:t>
            </a:r>
          </a:p>
          <a:p>
            <a:pPr marL="0" indent="628650" algn="just">
              <a:buNone/>
            </a:pPr>
            <a:r>
              <a:rPr lang="en-US" dirty="0"/>
              <a:t>Expertise of nuclear and radiation safety and nuclear security shall be carried out by organizations accredited by the authorized body for implementation of this type of activity. </a:t>
            </a:r>
            <a:endParaRPr lang="ru-RU" dirty="0"/>
          </a:p>
        </p:txBody>
      </p:sp>
    </p:spTree>
    <p:extLst>
      <p:ext uri="{BB962C8B-B14F-4D97-AF65-F5344CB8AC3E}">
        <p14:creationId xmlns:p14="http://schemas.microsoft.com/office/powerpoint/2010/main" val="38599938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41720"/>
            <a:ext cx="10058400" cy="1609344"/>
          </a:xfrm>
        </p:spPr>
        <p:txBody>
          <a:bodyPr>
            <a:normAutofit fontScale="90000"/>
          </a:bodyPr>
          <a:lstStyle/>
          <a:p>
            <a:pPr algn="ctr"/>
            <a:r>
              <a:rPr lang="en-US" sz="4400" cap="none" dirty="0" smtClean="0">
                <a:latin typeface="Times New Roman" panose="02020603050405020304" pitchFamily="18" charset="0"/>
                <a:cs typeface="Times New Roman" panose="02020603050405020304" pitchFamily="18" charset="0"/>
              </a:rPr>
              <a:t>EXPERTISE </a:t>
            </a:r>
            <a:r>
              <a:rPr lang="en-US" sz="4400" cap="none" dirty="0">
                <a:latin typeface="Times New Roman" panose="02020603050405020304" pitchFamily="18" charset="0"/>
                <a:cs typeface="Times New Roman" panose="02020603050405020304" pitchFamily="18" charset="0"/>
              </a:rPr>
              <a:t>OF NUCLEAR AND RADIATION SAFETY AND NUCLEAR SECURITY</a:t>
            </a:r>
            <a:endParaRPr lang="ru-RU" sz="4400" dirty="0"/>
          </a:p>
        </p:txBody>
      </p:sp>
      <p:graphicFrame>
        <p:nvGraphicFramePr>
          <p:cNvPr id="4" name="Таблица 3"/>
          <p:cNvGraphicFramePr>
            <a:graphicFrameLocks noGrp="1"/>
          </p:cNvGraphicFramePr>
          <p:nvPr>
            <p:extLst>
              <p:ext uri="{D42A27DB-BD31-4B8C-83A1-F6EECF244321}">
                <p14:modId xmlns:p14="http://schemas.microsoft.com/office/powerpoint/2010/main" val="1236956693"/>
              </p:ext>
            </p:extLst>
          </p:nvPr>
        </p:nvGraphicFramePr>
        <p:xfrm>
          <a:off x="1069848" y="1651064"/>
          <a:ext cx="10272720" cy="3716841"/>
        </p:xfrm>
        <a:graphic>
          <a:graphicData uri="http://schemas.openxmlformats.org/drawingml/2006/table">
            <a:tbl>
              <a:tblPr firstRow="1" bandRow="1">
                <a:tableStyleId>{5C22544A-7EE6-4342-B048-85BDC9FD1C3A}</a:tableStyleId>
              </a:tblPr>
              <a:tblGrid>
                <a:gridCol w="557213">
                  <a:extLst>
                    <a:ext uri="{9D8B030D-6E8A-4147-A177-3AD203B41FA5}">
                      <a16:colId xmlns="" xmlns:a16="http://schemas.microsoft.com/office/drawing/2014/main" val="815554580"/>
                    </a:ext>
                  </a:extLst>
                </a:gridCol>
                <a:gridCol w="5414962">
                  <a:extLst>
                    <a:ext uri="{9D8B030D-6E8A-4147-A177-3AD203B41FA5}">
                      <a16:colId xmlns="" xmlns:a16="http://schemas.microsoft.com/office/drawing/2014/main" val="1552637633"/>
                    </a:ext>
                  </a:extLst>
                </a:gridCol>
                <a:gridCol w="2071689">
                  <a:extLst>
                    <a:ext uri="{9D8B030D-6E8A-4147-A177-3AD203B41FA5}">
                      <a16:colId xmlns="" xmlns:a16="http://schemas.microsoft.com/office/drawing/2014/main" val="175998962"/>
                    </a:ext>
                  </a:extLst>
                </a:gridCol>
                <a:gridCol w="2228856">
                  <a:extLst>
                    <a:ext uri="{9D8B030D-6E8A-4147-A177-3AD203B41FA5}">
                      <a16:colId xmlns="" xmlns:a16="http://schemas.microsoft.com/office/drawing/2014/main" val="1668946029"/>
                    </a:ext>
                  </a:extLst>
                </a:gridCol>
              </a:tblGrid>
              <a:tr h="792099">
                <a:tc gridSpan="4">
                  <a:txBody>
                    <a:bodyPr/>
                    <a:lstStyle/>
                    <a:p>
                      <a:pPr algn="ctr"/>
                      <a:r>
                        <a:rPr lang="en-US" sz="2400" b="1" i="0" kern="1200" dirty="0" smtClean="0">
                          <a:solidFill>
                            <a:schemeClr val="lt1"/>
                          </a:solidFill>
                          <a:effectLst/>
                          <a:latin typeface="Times New Roman" panose="02020603050405020304" pitchFamily="18" charset="0"/>
                          <a:ea typeface="+mn-ea"/>
                          <a:cs typeface="Times New Roman" panose="02020603050405020304" pitchFamily="18" charset="0"/>
                        </a:rPr>
                        <a:t>Register of accredited organizations carrying out expertise in nuclear, radiation and nuclear security</a:t>
                      </a:r>
                      <a:endParaRPr lang="ru-RU" sz="2400" b="0" i="0" kern="1200" dirty="0">
                        <a:solidFill>
                          <a:schemeClr val="lt1"/>
                        </a:solidFill>
                        <a:effectLst/>
                        <a:latin typeface="Times New Roman" panose="02020603050405020304" pitchFamily="18" charset="0"/>
                        <a:ea typeface="+mn-ea"/>
                        <a:cs typeface="Times New Roman" panose="02020603050405020304" pitchFamily="18" charset="0"/>
                      </a:endParaRPr>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extLst>
                  <a:ext uri="{0D108BD9-81ED-4DB2-BD59-A6C34878D82A}">
                    <a16:rowId xmlns="" xmlns:a16="http://schemas.microsoft.com/office/drawing/2014/main" val="1997256068"/>
                  </a:ext>
                </a:extLst>
              </a:tr>
              <a:tr h="659827">
                <a:tc>
                  <a:txBody>
                    <a:bodyPr/>
                    <a:lstStyle/>
                    <a:p>
                      <a:pPr algn="ctr"/>
                      <a:r>
                        <a:rPr lang="ru-RU" b="1" dirty="0">
                          <a:effectLst/>
                          <a:latin typeface="Times New Roman" panose="02020603050405020304" pitchFamily="18" charset="0"/>
                          <a:cs typeface="Times New Roman" panose="02020603050405020304" pitchFamily="18" charset="0"/>
                        </a:rPr>
                        <a:t>№</a:t>
                      </a:r>
                      <a:endParaRPr lang="ru-RU" dirty="0">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a:r>
                        <a:rPr lang="en-US" b="1" dirty="0" smtClean="0">
                          <a:effectLst/>
                          <a:latin typeface="Times New Roman" panose="02020603050405020304" pitchFamily="18" charset="0"/>
                          <a:cs typeface="Times New Roman" panose="02020603050405020304" pitchFamily="18" charset="0"/>
                        </a:rPr>
                        <a:t>Name of the organization</a:t>
                      </a:r>
                      <a:endParaRPr lang="ru-RU" dirty="0">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a:r>
                        <a:rPr lang="en-US" b="1" dirty="0" smtClean="0">
                          <a:effectLst/>
                          <a:latin typeface="Times New Roman" panose="02020603050405020304" pitchFamily="18" charset="0"/>
                          <a:cs typeface="Times New Roman" panose="02020603050405020304" pitchFamily="18" charset="0"/>
                        </a:rPr>
                        <a:t>Certificate Issue Date</a:t>
                      </a:r>
                      <a:endParaRPr lang="ru-RU" dirty="0">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a:r>
                        <a:rPr lang="en-US" b="1" dirty="0" smtClean="0">
                          <a:effectLst/>
                          <a:latin typeface="Times New Roman" panose="02020603050405020304" pitchFamily="18" charset="0"/>
                          <a:cs typeface="Times New Roman" panose="02020603050405020304" pitchFamily="18" charset="0"/>
                        </a:rPr>
                        <a:t>Certificate expire Date</a:t>
                      </a:r>
                      <a:endParaRPr lang="ru-RU" dirty="0">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 xmlns:a16="http://schemas.microsoft.com/office/drawing/2014/main" val="3297784243"/>
                  </a:ext>
                </a:extLst>
              </a:tr>
              <a:tr h="659827">
                <a:tc>
                  <a:txBody>
                    <a:bodyPr/>
                    <a:lstStyle/>
                    <a:p>
                      <a:pPr algn="ctr"/>
                      <a:r>
                        <a:rPr lang="ru-RU" dirty="0">
                          <a:effectLst/>
                          <a:latin typeface="Times New Roman" panose="02020603050405020304" pitchFamily="18" charset="0"/>
                          <a:cs typeface="Times New Roman" panose="02020603050405020304" pitchFamily="18" charset="0"/>
                        </a:rPr>
                        <a:t>1</a:t>
                      </a:r>
                    </a:p>
                  </a:txBody>
                  <a:tcPr anchor="ctr"/>
                </a:tc>
                <a:tc>
                  <a:txBody>
                    <a:bodyPr/>
                    <a:lstStyle/>
                    <a:p>
                      <a:pPr algn="ctr"/>
                      <a:r>
                        <a:rPr lang="en-US" dirty="0" smtClean="0">
                          <a:effectLst/>
                          <a:latin typeface="Times New Roman" panose="02020603050405020304" pitchFamily="18" charset="0"/>
                          <a:cs typeface="Times New Roman" panose="02020603050405020304" pitchFamily="18" charset="0"/>
                        </a:rPr>
                        <a:t>National</a:t>
                      </a:r>
                      <a:r>
                        <a:rPr lang="en-US" baseline="0" dirty="0" smtClean="0">
                          <a:effectLst/>
                          <a:latin typeface="Times New Roman" panose="02020603050405020304" pitchFamily="18" charset="0"/>
                          <a:cs typeface="Times New Roman" panose="02020603050405020304" pitchFamily="18" charset="0"/>
                        </a:rPr>
                        <a:t> Nuclear center of the Republic of Kazakhstan</a:t>
                      </a:r>
                      <a:endParaRPr lang="ru-RU" dirty="0">
                        <a:effectLst/>
                        <a:latin typeface="Times New Roman" panose="02020603050405020304" pitchFamily="18" charset="0"/>
                        <a:cs typeface="Times New Roman" panose="02020603050405020304" pitchFamily="18" charset="0"/>
                      </a:endParaRPr>
                    </a:p>
                  </a:txBody>
                  <a:tcPr anchor="ctr"/>
                </a:tc>
                <a:tc>
                  <a:txBody>
                    <a:bodyPr/>
                    <a:lstStyle/>
                    <a:p>
                      <a:pPr algn="ctr"/>
                      <a:r>
                        <a:rPr lang="ru-RU" dirty="0" smtClean="0">
                          <a:effectLst/>
                          <a:latin typeface="Times New Roman" panose="02020603050405020304" pitchFamily="18" charset="0"/>
                          <a:cs typeface="Times New Roman" panose="02020603050405020304" pitchFamily="18" charset="0"/>
                        </a:rPr>
                        <a:t>25</a:t>
                      </a:r>
                      <a:r>
                        <a:rPr lang="en-US" sz="1800" kern="1200" dirty="0" smtClean="0">
                          <a:solidFill>
                            <a:schemeClr val="dk1"/>
                          </a:solidFill>
                          <a:effectLst/>
                          <a:latin typeface="Times New Roman" panose="02020603050405020304" pitchFamily="18" charset="0"/>
                          <a:ea typeface="+mn-ea"/>
                          <a:cs typeface="Times New Roman" panose="02020603050405020304" pitchFamily="18" charset="0"/>
                        </a:rPr>
                        <a:t>/10/</a:t>
                      </a:r>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2</a:t>
                      </a:r>
                      <a:r>
                        <a:rPr lang="ru-RU" dirty="0" smtClean="0">
                          <a:effectLst/>
                          <a:latin typeface="Times New Roman" panose="02020603050405020304" pitchFamily="18" charset="0"/>
                          <a:cs typeface="Times New Roman" panose="02020603050405020304" pitchFamily="18" charset="0"/>
                        </a:rPr>
                        <a:t>018</a:t>
                      </a:r>
                      <a:endParaRPr lang="ru-RU" dirty="0">
                        <a:effectLst/>
                        <a:latin typeface="Times New Roman" panose="02020603050405020304" pitchFamily="18" charset="0"/>
                        <a:cs typeface="Times New Roman" panose="02020603050405020304" pitchFamily="18" charset="0"/>
                      </a:endParaRPr>
                    </a:p>
                  </a:txBody>
                  <a:tcPr anchor="ctr"/>
                </a:tc>
                <a:tc>
                  <a:txBody>
                    <a:bodyPr/>
                    <a:lstStyle/>
                    <a:p>
                      <a:pPr algn="ctr"/>
                      <a:r>
                        <a:rPr lang="ru-RU" dirty="0" smtClean="0">
                          <a:effectLst/>
                          <a:latin typeface="Times New Roman" panose="02020603050405020304" pitchFamily="18" charset="0"/>
                          <a:cs typeface="Times New Roman" panose="02020603050405020304" pitchFamily="18" charset="0"/>
                        </a:rPr>
                        <a:t>26</a:t>
                      </a:r>
                      <a:r>
                        <a:rPr lang="en-US" dirty="0" smtClean="0">
                          <a:effectLst/>
                          <a:latin typeface="Times New Roman" panose="02020603050405020304" pitchFamily="18" charset="0"/>
                          <a:cs typeface="Times New Roman" panose="02020603050405020304" pitchFamily="18" charset="0"/>
                        </a:rPr>
                        <a:t>/10/</a:t>
                      </a:r>
                      <a:r>
                        <a:rPr lang="ru-RU" dirty="0" smtClean="0">
                          <a:effectLst/>
                          <a:latin typeface="Times New Roman" panose="02020603050405020304" pitchFamily="18" charset="0"/>
                          <a:cs typeface="Times New Roman" panose="02020603050405020304" pitchFamily="18" charset="0"/>
                        </a:rPr>
                        <a:t>202</a:t>
                      </a:r>
                      <a:r>
                        <a:rPr lang="en-US" dirty="0" smtClean="0">
                          <a:effectLst/>
                          <a:latin typeface="Times New Roman" panose="02020603050405020304" pitchFamily="18" charset="0"/>
                          <a:cs typeface="Times New Roman" panose="02020603050405020304" pitchFamily="18" charset="0"/>
                        </a:rPr>
                        <a:t>1</a:t>
                      </a:r>
                      <a:endParaRPr lang="ru-RU" dirty="0">
                        <a:effectLst/>
                        <a:latin typeface="Times New Roman" panose="02020603050405020304" pitchFamily="18" charset="0"/>
                        <a:cs typeface="Times New Roman" panose="02020603050405020304" pitchFamily="18" charset="0"/>
                      </a:endParaRPr>
                    </a:p>
                  </a:txBody>
                  <a:tcPr anchor="ctr"/>
                </a:tc>
                <a:extLst>
                  <a:ext uri="{0D108BD9-81ED-4DB2-BD59-A6C34878D82A}">
                    <a16:rowId xmlns="" xmlns:a16="http://schemas.microsoft.com/office/drawing/2014/main" val="965484561"/>
                  </a:ext>
                </a:extLst>
              </a:tr>
              <a:tr h="659827">
                <a:tc>
                  <a:txBody>
                    <a:bodyPr/>
                    <a:lstStyle/>
                    <a:p>
                      <a:pPr algn="ctr"/>
                      <a:r>
                        <a:rPr lang="ru-RU">
                          <a:effectLst/>
                          <a:latin typeface="Times New Roman" panose="02020603050405020304" pitchFamily="18" charset="0"/>
                          <a:cs typeface="Times New Roman" panose="02020603050405020304" pitchFamily="18" charset="0"/>
                        </a:rPr>
                        <a:t>2</a:t>
                      </a:r>
                    </a:p>
                  </a:txBody>
                  <a:tcPr anchor="ctr"/>
                </a:tc>
                <a:tc>
                  <a:txBody>
                    <a:bodyPr/>
                    <a:lstStyle/>
                    <a:p>
                      <a:pPr algn="ctr"/>
                      <a:r>
                        <a:rPr lang="en-US" dirty="0" smtClean="0">
                          <a:effectLst/>
                          <a:latin typeface="Times New Roman" panose="02020603050405020304" pitchFamily="18" charset="0"/>
                          <a:cs typeface="Times New Roman" panose="02020603050405020304" pitchFamily="18" charset="0"/>
                        </a:rPr>
                        <a:t>Institute of Nuclear</a:t>
                      </a:r>
                      <a:r>
                        <a:rPr lang="en-US" baseline="0" dirty="0" smtClean="0">
                          <a:effectLst/>
                          <a:latin typeface="Times New Roman" panose="02020603050405020304" pitchFamily="18" charset="0"/>
                          <a:cs typeface="Times New Roman" panose="02020603050405020304" pitchFamily="18" charset="0"/>
                        </a:rPr>
                        <a:t> physics</a:t>
                      </a:r>
                      <a:endParaRPr lang="ru-RU" dirty="0">
                        <a:effectLst/>
                        <a:latin typeface="Times New Roman" panose="02020603050405020304" pitchFamily="18" charset="0"/>
                        <a:cs typeface="Times New Roman" panose="02020603050405020304" pitchFamily="18" charset="0"/>
                      </a:endParaRPr>
                    </a:p>
                  </a:txBody>
                  <a:tcPr anchor="ctr"/>
                </a:tc>
                <a:tc>
                  <a:txBody>
                    <a:bodyPr/>
                    <a:lstStyle/>
                    <a:p>
                      <a:pPr algn="ctr"/>
                      <a:r>
                        <a:rPr lang="en-US" dirty="0" smtClean="0">
                          <a:effectLst/>
                          <a:latin typeface="Times New Roman" panose="02020603050405020304" pitchFamily="18" charset="0"/>
                          <a:cs typeface="Times New Roman" panose="02020603050405020304" pitchFamily="18" charset="0"/>
                        </a:rPr>
                        <a:t>19/12/2018</a:t>
                      </a:r>
                      <a:endParaRPr lang="ru-RU" dirty="0">
                        <a:effectLst/>
                        <a:latin typeface="Times New Roman" panose="02020603050405020304" pitchFamily="18" charset="0"/>
                        <a:cs typeface="Times New Roman" panose="02020603050405020304" pitchFamily="18" charset="0"/>
                      </a:endParaRPr>
                    </a:p>
                  </a:txBody>
                  <a:tcPr anchor="ctr"/>
                </a:tc>
                <a:tc>
                  <a:txBody>
                    <a:bodyPr/>
                    <a:lstStyle/>
                    <a:p>
                      <a:pPr algn="ctr"/>
                      <a:r>
                        <a:rPr lang="en-US" dirty="0" smtClean="0">
                          <a:effectLst/>
                          <a:latin typeface="Times New Roman" panose="02020603050405020304" pitchFamily="18" charset="0"/>
                          <a:cs typeface="Times New Roman" panose="02020603050405020304" pitchFamily="18" charset="0"/>
                        </a:rPr>
                        <a:t>20/12/2021</a:t>
                      </a:r>
                      <a:endParaRPr lang="ru-RU" dirty="0">
                        <a:effectLst/>
                        <a:latin typeface="Times New Roman" panose="02020603050405020304" pitchFamily="18" charset="0"/>
                        <a:cs typeface="Times New Roman" panose="02020603050405020304" pitchFamily="18" charset="0"/>
                      </a:endParaRPr>
                    </a:p>
                  </a:txBody>
                  <a:tcPr anchor="ctr"/>
                </a:tc>
                <a:extLst>
                  <a:ext uri="{0D108BD9-81ED-4DB2-BD59-A6C34878D82A}">
                    <a16:rowId xmlns="" xmlns:a16="http://schemas.microsoft.com/office/drawing/2014/main" val="110667076"/>
                  </a:ext>
                </a:extLst>
              </a:tr>
              <a:tr h="659827">
                <a:tc>
                  <a:txBody>
                    <a:bodyPr/>
                    <a:lstStyle/>
                    <a:p>
                      <a:pPr algn="ctr"/>
                      <a:r>
                        <a:rPr lang="ru-RU">
                          <a:effectLst/>
                          <a:latin typeface="Times New Roman" panose="02020603050405020304" pitchFamily="18" charset="0"/>
                          <a:cs typeface="Times New Roman" panose="02020603050405020304" pitchFamily="18" charset="0"/>
                        </a:rPr>
                        <a:t>3</a:t>
                      </a:r>
                    </a:p>
                  </a:txBody>
                  <a:tcPr anchor="ctr"/>
                </a:tc>
                <a:tc>
                  <a:txBody>
                    <a:bodyPr/>
                    <a:lstStyle/>
                    <a:p>
                      <a:pPr algn="ctr"/>
                      <a:r>
                        <a:rPr lang="en-US" dirty="0" smtClean="0">
                          <a:effectLst/>
                          <a:latin typeface="Times New Roman" panose="02020603050405020304" pitchFamily="18" charset="0"/>
                          <a:cs typeface="Times New Roman" panose="02020603050405020304" pitchFamily="18" charset="0"/>
                        </a:rPr>
                        <a:t>Association of legal entities in the form of the association "Scientific and Technical Center for the Safety of Nuclear Technologies"</a:t>
                      </a:r>
                      <a:endParaRPr lang="ru-RU" dirty="0">
                        <a:effectLst/>
                        <a:latin typeface="Times New Roman" panose="02020603050405020304" pitchFamily="18" charset="0"/>
                        <a:cs typeface="Times New Roman" panose="02020603050405020304" pitchFamily="18" charset="0"/>
                      </a:endParaRPr>
                    </a:p>
                  </a:txBody>
                  <a:tcPr anchor="ctr"/>
                </a:tc>
                <a:tc>
                  <a:txBody>
                    <a:bodyPr/>
                    <a:lstStyle/>
                    <a:p>
                      <a:pPr algn="ctr"/>
                      <a:r>
                        <a:rPr lang="en-US" dirty="0" smtClean="0">
                          <a:effectLst/>
                          <a:latin typeface="Times New Roman" panose="02020603050405020304" pitchFamily="18" charset="0"/>
                          <a:cs typeface="Times New Roman" panose="02020603050405020304" pitchFamily="18" charset="0"/>
                        </a:rPr>
                        <a:t>19/03/2019</a:t>
                      </a:r>
                      <a:endParaRPr lang="ru-RU" dirty="0">
                        <a:effectLst/>
                        <a:latin typeface="Times New Roman" panose="02020603050405020304" pitchFamily="18" charset="0"/>
                        <a:cs typeface="Times New Roman" panose="02020603050405020304" pitchFamily="18" charset="0"/>
                      </a:endParaRPr>
                    </a:p>
                  </a:txBody>
                  <a:tcPr anchor="ctr"/>
                </a:tc>
                <a:tc>
                  <a:txBody>
                    <a:bodyPr/>
                    <a:lstStyle/>
                    <a:p>
                      <a:pPr algn="ctr"/>
                      <a:r>
                        <a:rPr lang="en-US" dirty="0" smtClean="0">
                          <a:effectLst/>
                          <a:latin typeface="Times New Roman" panose="02020603050405020304" pitchFamily="18" charset="0"/>
                          <a:cs typeface="Times New Roman" panose="02020603050405020304" pitchFamily="18" charset="0"/>
                        </a:rPr>
                        <a:t>19/03/2019</a:t>
                      </a:r>
                      <a:endParaRPr lang="ru-RU" dirty="0">
                        <a:effectLst/>
                        <a:latin typeface="Times New Roman" panose="02020603050405020304" pitchFamily="18" charset="0"/>
                        <a:cs typeface="Times New Roman" panose="02020603050405020304" pitchFamily="18" charset="0"/>
                      </a:endParaRPr>
                    </a:p>
                  </a:txBody>
                  <a:tcPr anchor="ctr"/>
                </a:tc>
                <a:extLst>
                  <a:ext uri="{0D108BD9-81ED-4DB2-BD59-A6C34878D82A}">
                    <a16:rowId xmlns="" xmlns:a16="http://schemas.microsoft.com/office/drawing/2014/main" val="2832054082"/>
                  </a:ext>
                </a:extLst>
              </a:tr>
            </a:tbl>
          </a:graphicData>
        </a:graphic>
      </p:graphicFrame>
    </p:spTree>
    <p:extLst>
      <p:ext uri="{BB962C8B-B14F-4D97-AF65-F5344CB8AC3E}">
        <p14:creationId xmlns:p14="http://schemas.microsoft.com/office/powerpoint/2010/main" val="671208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sz="4400" cap="none" dirty="0" smtClean="0">
                <a:latin typeface="Times New Roman" panose="02020603050405020304" pitchFamily="18" charset="0"/>
                <a:cs typeface="Times New Roman" panose="02020603050405020304" pitchFamily="18" charset="0"/>
              </a:rPr>
              <a:t>EXPERTISE </a:t>
            </a:r>
            <a:r>
              <a:rPr lang="en-US" sz="4400" cap="none" dirty="0">
                <a:latin typeface="Times New Roman" panose="02020603050405020304" pitchFamily="18" charset="0"/>
                <a:cs typeface="Times New Roman" panose="02020603050405020304" pitchFamily="18" charset="0"/>
              </a:rPr>
              <a:t>OF NUCLEAR AND RADIATION SAFETY AND NUCLEAR SECURITY</a:t>
            </a:r>
            <a:endParaRPr lang="ru-RU" sz="4400" dirty="0"/>
          </a:p>
        </p:txBody>
      </p:sp>
      <p:sp>
        <p:nvSpPr>
          <p:cNvPr id="3" name="Объект 2"/>
          <p:cNvSpPr>
            <a:spLocks noGrp="1"/>
          </p:cNvSpPr>
          <p:nvPr>
            <p:ph idx="1"/>
          </p:nvPr>
        </p:nvSpPr>
        <p:spPr/>
        <p:txBody>
          <a:bodyPr>
            <a:normAutofit/>
          </a:bodyPr>
          <a:lstStyle/>
          <a:p>
            <a:pPr marL="0" indent="628650" algn="just">
              <a:buNone/>
            </a:pPr>
            <a:r>
              <a:rPr lang="en-US" dirty="0" smtClean="0"/>
              <a:t>The </a:t>
            </a:r>
            <a:r>
              <a:rPr lang="en-US" dirty="0"/>
              <a:t>objects of expertise are:</a:t>
            </a:r>
          </a:p>
          <a:p>
            <a:pPr marL="0" indent="628650" algn="just">
              <a:buNone/>
            </a:pPr>
            <a:r>
              <a:rPr lang="en-US" dirty="0"/>
              <a:t>1) design documentation for the selection of sites and construction of nuclear facilities, radiation and electrical installations of </a:t>
            </a:r>
            <a:r>
              <a:rPr lang="en-US" dirty="0" smtClean="0"/>
              <a:t>1 </a:t>
            </a:r>
            <a:r>
              <a:rPr lang="en-US" dirty="0"/>
              <a:t>and 2 categories </a:t>
            </a:r>
            <a:r>
              <a:rPr lang="en-US" dirty="0" smtClean="0"/>
              <a:t>of </a:t>
            </a:r>
            <a:r>
              <a:rPr lang="en-US" dirty="0"/>
              <a:t>radiation hazard;</a:t>
            </a:r>
          </a:p>
          <a:p>
            <a:pPr marL="0" indent="628650" algn="just">
              <a:buNone/>
            </a:pPr>
            <a:r>
              <a:rPr lang="en-US" dirty="0"/>
              <a:t>2) design and operational documentation of nuclear installations, radiation and electrical installations of </a:t>
            </a:r>
            <a:r>
              <a:rPr lang="en-US" dirty="0" smtClean="0"/>
              <a:t>1 </a:t>
            </a:r>
            <a:r>
              <a:rPr lang="en-US" dirty="0"/>
              <a:t>and 2 categories </a:t>
            </a:r>
            <a:r>
              <a:rPr lang="en-US" dirty="0" smtClean="0"/>
              <a:t>of </a:t>
            </a:r>
            <a:r>
              <a:rPr lang="en-US" dirty="0"/>
              <a:t>radiation hazard, transport packaging;</a:t>
            </a:r>
          </a:p>
          <a:p>
            <a:pPr marL="0" indent="628650" algn="just">
              <a:buNone/>
            </a:pPr>
            <a:r>
              <a:rPr lang="en-US" dirty="0"/>
              <a:t>3) design documentation for the technical modernization of nuclear facilities, radiation and electrical installations </a:t>
            </a:r>
            <a:r>
              <a:rPr lang="en-US" dirty="0" smtClean="0"/>
              <a:t>of 1 </a:t>
            </a:r>
            <a:r>
              <a:rPr lang="en-US" dirty="0"/>
              <a:t>and 2 categories of radiation hazard, transport packaging sets;</a:t>
            </a:r>
          </a:p>
          <a:p>
            <a:pPr marL="0" indent="628650" algn="just">
              <a:buNone/>
            </a:pPr>
            <a:r>
              <a:rPr lang="en-US" dirty="0"/>
              <a:t>4) design and operational documentation for the decommissioning of nuclear installations, radiation and electrophysical installations of 1 and 2 categories of radiation hazard, transport packaging sets.</a:t>
            </a:r>
            <a:endParaRPr lang="ru-RU" dirty="0"/>
          </a:p>
        </p:txBody>
      </p:sp>
    </p:spTree>
    <p:extLst>
      <p:ext uri="{BB962C8B-B14F-4D97-AF65-F5344CB8AC3E}">
        <p14:creationId xmlns:p14="http://schemas.microsoft.com/office/powerpoint/2010/main" val="6480550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4400" dirty="0"/>
              <a:t>Approval criteria</a:t>
            </a:r>
            <a:endParaRPr lang="ru-RU" sz="4400" dirty="0"/>
          </a:p>
        </p:txBody>
      </p:sp>
      <p:sp>
        <p:nvSpPr>
          <p:cNvPr id="3" name="Объект 2"/>
          <p:cNvSpPr>
            <a:spLocks noGrp="1"/>
          </p:cNvSpPr>
          <p:nvPr>
            <p:ph idx="1"/>
          </p:nvPr>
        </p:nvSpPr>
        <p:spPr/>
        <p:txBody>
          <a:bodyPr>
            <a:normAutofit/>
          </a:bodyPr>
          <a:lstStyle/>
          <a:p>
            <a:pPr marL="0" indent="533400" algn="just">
              <a:lnSpc>
                <a:spcPct val="120000"/>
              </a:lnSpc>
              <a:spcBef>
                <a:spcPts val="0"/>
              </a:spcBef>
              <a:buNone/>
            </a:pPr>
            <a:r>
              <a:rPr lang="en-US" dirty="0"/>
              <a:t>Approval criteria are the compliance of research nuclear installations with the requirements specified in the Technical Regulations "Nuclear and Radiation Safety" and "Nuclear and Radiation Safety of Research Nuclear Installations", as well as the requirements established by the legislation of the Republic of Kazakhstan in the field of atomic energy use</a:t>
            </a:r>
            <a:r>
              <a:rPr lang="en-US" dirty="0" smtClean="0"/>
              <a:t>. (THE INFORMATION OF REQIREMENTS WILL BE IN ANNEX)</a:t>
            </a:r>
            <a:endParaRPr lang="ru-RU" dirty="0"/>
          </a:p>
        </p:txBody>
      </p:sp>
    </p:spTree>
    <p:extLst>
      <p:ext uri="{BB962C8B-B14F-4D97-AF65-F5344CB8AC3E}">
        <p14:creationId xmlns:p14="http://schemas.microsoft.com/office/powerpoint/2010/main" val="1587310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5962" y="2516632"/>
            <a:ext cx="10058400" cy="1609344"/>
          </a:xfrm>
        </p:spPr>
        <p:txBody>
          <a:bodyPr>
            <a:normAutofit/>
          </a:bodyPr>
          <a:lstStyle/>
          <a:p>
            <a:pPr algn="ctr"/>
            <a:r>
              <a:rPr lang="en-US" sz="4400" dirty="0" smtClean="0"/>
              <a:t>Thanks for your attention</a:t>
            </a:r>
            <a:endParaRPr lang="ru-RU" sz="4400" dirty="0"/>
          </a:p>
        </p:txBody>
      </p:sp>
    </p:spTree>
    <p:extLst>
      <p:ext uri="{BB962C8B-B14F-4D97-AF65-F5344CB8AC3E}">
        <p14:creationId xmlns:p14="http://schemas.microsoft.com/office/powerpoint/2010/main" val="1032667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03512" y="188640"/>
            <a:ext cx="8964488" cy="1072633"/>
          </a:xfrm>
        </p:spPr>
        <p:txBody>
          <a:bodyPr>
            <a:normAutofit fontScale="90000"/>
          </a:bodyPr>
          <a:lstStyle/>
          <a:p>
            <a:pPr algn="ctr"/>
            <a:r>
              <a:rPr lang="en-US" dirty="0" smtClean="0">
                <a:latin typeface="Cambria" panose="02040503050406030204" pitchFamily="18" charset="0"/>
                <a:cs typeface="Times New Roman" panose="02020603050405020304" pitchFamily="18" charset="0"/>
              </a:rPr>
              <a:t>Regulatory body</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grpSp>
        <p:nvGrpSpPr>
          <p:cNvPr id="5" name="Группа 4"/>
          <p:cNvGrpSpPr/>
          <p:nvPr/>
        </p:nvGrpSpPr>
        <p:grpSpPr>
          <a:xfrm>
            <a:off x="1841922" y="1261273"/>
            <a:ext cx="2544316" cy="2854414"/>
            <a:chOff x="371500" y="1316732"/>
            <a:chExt cx="2544316" cy="2854414"/>
          </a:xfrm>
        </p:grpSpPr>
        <p:pic>
          <p:nvPicPr>
            <p:cNvPr id="6" name="Рисунок 5" descr="dlWq5_4E_400x400.jpg"/>
            <p:cNvPicPr>
              <a:picLocks noChangeAspect="1"/>
            </p:cNvPicPr>
            <p:nvPr/>
          </p:nvPicPr>
          <p:blipFill>
            <a:blip r:embed="rId2" cstate="print"/>
            <a:stretch>
              <a:fillRect/>
            </a:stretch>
          </p:blipFill>
          <p:spPr>
            <a:xfrm>
              <a:off x="371500" y="1316732"/>
              <a:ext cx="2400300" cy="2400300"/>
            </a:xfrm>
            <a:prstGeom prst="rect">
              <a:avLst/>
            </a:prstGeom>
          </p:spPr>
        </p:pic>
        <p:sp>
          <p:nvSpPr>
            <p:cNvPr id="7" name="Прямоугольник 6"/>
            <p:cNvSpPr/>
            <p:nvPr/>
          </p:nvSpPr>
          <p:spPr>
            <a:xfrm>
              <a:off x="467544" y="3801814"/>
              <a:ext cx="2448272" cy="369332"/>
            </a:xfrm>
            <a:prstGeom prst="rect">
              <a:avLst/>
            </a:prstGeom>
          </p:spPr>
          <p:txBody>
            <a:bodyPr wrap="square">
              <a:spAutoFit/>
            </a:bodyPr>
            <a:lstStyle/>
            <a:p>
              <a:pPr algn="just"/>
              <a:endParaRPr lang="ru-RU" dirty="0"/>
            </a:p>
          </p:txBody>
        </p:sp>
      </p:grpSp>
      <p:sp>
        <p:nvSpPr>
          <p:cNvPr id="8" name="Прямоугольник 7"/>
          <p:cNvSpPr/>
          <p:nvPr/>
        </p:nvSpPr>
        <p:spPr>
          <a:xfrm>
            <a:off x="1460922" y="3746355"/>
            <a:ext cx="3123778" cy="923330"/>
          </a:xfrm>
          <a:prstGeom prst="rect">
            <a:avLst/>
          </a:prstGeom>
        </p:spPr>
        <p:txBody>
          <a:bodyPr wrap="square">
            <a:spAutoFit/>
          </a:bodyPr>
          <a:lstStyle/>
          <a:p>
            <a:pPr algn="ctr"/>
            <a:r>
              <a:rPr lang="en-US" dirty="0" smtClean="0">
                <a:latin typeface="Cambria" panose="02040503050406030204" pitchFamily="18" charset="0"/>
                <a:cs typeface="Times New Roman" panose="02020603050405020304" pitchFamily="18" charset="0"/>
              </a:rPr>
              <a:t>The Committee for Atomic and Energy Supervision and Control</a:t>
            </a:r>
            <a:endParaRPr lang="ru-RU" dirty="0">
              <a:latin typeface="Cambria" panose="02040503050406030204" pitchFamily="18" charset="0"/>
              <a:cs typeface="Times New Roman" panose="02020603050405020304" pitchFamily="18" charset="0"/>
            </a:endParaRPr>
          </a:p>
        </p:txBody>
      </p:sp>
      <p:sp>
        <p:nvSpPr>
          <p:cNvPr id="10" name="Прямоугольник 9"/>
          <p:cNvSpPr/>
          <p:nvPr/>
        </p:nvSpPr>
        <p:spPr>
          <a:xfrm>
            <a:off x="5061744" y="1438031"/>
            <a:ext cx="6520656" cy="3416320"/>
          </a:xfrm>
          <a:prstGeom prst="rect">
            <a:avLst/>
          </a:prstGeom>
        </p:spPr>
        <p:txBody>
          <a:bodyPr wrap="square">
            <a:spAutoFit/>
          </a:bodyPr>
          <a:lstStyle/>
          <a:p>
            <a:pPr indent="444500" algn="just"/>
            <a:r>
              <a:rPr lang="en-US" sz="2400" dirty="0">
                <a:latin typeface="Times New Roman" panose="02020603050405020304" pitchFamily="18" charset="0"/>
                <a:cs typeface="Times New Roman" panose="02020603050405020304" pitchFamily="18" charset="0"/>
              </a:rPr>
              <a:t>The state safety regulatory bodies are independent of other state bodies, as well as of organizations whose activities are related to use atomic energy.</a:t>
            </a:r>
            <a:r>
              <a:rPr lang="ru-RU" sz="2400"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indent="444500" algn="just"/>
            <a:r>
              <a:rPr lang="en-US" sz="2400" dirty="0">
                <a:latin typeface="Times New Roman" panose="02020603050405020304" pitchFamily="18" charset="0"/>
                <a:cs typeface="Times New Roman" panose="02020603050405020304" pitchFamily="18" charset="0"/>
              </a:rPr>
              <a:t>The main tasks of the Committee are</a:t>
            </a:r>
            <a:r>
              <a:rPr lang="ru-RU" sz="2400" dirty="0">
                <a:latin typeface="Times New Roman" panose="02020603050405020304" pitchFamily="18" charset="0"/>
                <a:cs typeface="Times New Roman" panose="02020603050405020304" pitchFamily="18" charset="0"/>
              </a:rPr>
              <a:t>:</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implementation of state policy in the field of the electric power industry and using atomic energy;</a:t>
            </a:r>
            <a:r>
              <a:rPr lang="ru-RU" sz="2400" dirty="0">
                <a:latin typeface="Times New Roman" panose="02020603050405020304" pitchFamily="18" charset="0"/>
                <a:cs typeface="Times New Roman" panose="02020603050405020304" pitchFamily="18" charset="0"/>
              </a:rPr>
              <a:t>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implementation of other tasks assigned to the Committee, within its competence.</a:t>
            </a:r>
            <a:r>
              <a:rPr lang="ru-RU" sz="2000" dirty="0"/>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231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9848" y="0"/>
            <a:ext cx="10058400" cy="1609344"/>
          </a:xfrm>
        </p:spPr>
        <p:txBody>
          <a:bodyPr>
            <a:noAutofit/>
          </a:bodyPr>
          <a:lstStyle/>
          <a:p>
            <a:pPr algn="ctr"/>
            <a:r>
              <a:rPr lang="en-US" sz="2800" dirty="0" smtClean="0"/>
              <a:t>National Legislation applied to research reactors</a:t>
            </a:r>
            <a:endParaRPr lang="ru-RU" sz="2800" dirty="0"/>
          </a:p>
        </p:txBody>
      </p:sp>
      <p:sp>
        <p:nvSpPr>
          <p:cNvPr id="3" name="Объект 2"/>
          <p:cNvSpPr>
            <a:spLocks noGrp="1"/>
          </p:cNvSpPr>
          <p:nvPr>
            <p:ph idx="1"/>
          </p:nvPr>
        </p:nvSpPr>
        <p:spPr>
          <a:xfrm>
            <a:off x="671513" y="1457325"/>
            <a:ext cx="10456735" cy="4714875"/>
          </a:xfrm>
        </p:spPr>
        <p:txBody>
          <a:bodyPr>
            <a:normAutofit fontScale="92500" lnSpcReduction="20000"/>
          </a:bodyPr>
          <a:lstStyle/>
          <a:p>
            <a:pPr marL="0" indent="446088" algn="just">
              <a:buNone/>
            </a:pPr>
            <a:r>
              <a:rPr lang="en-US" dirty="0"/>
              <a:t>The main regulations on which the process of control and supervision, as well as licensing are based:</a:t>
            </a:r>
          </a:p>
          <a:p>
            <a:pPr marL="0" indent="449263" algn="just"/>
            <a:r>
              <a:rPr lang="en-US" dirty="0"/>
              <a:t>Law of the Republic of Kazakhstan “On the Use of Atomic Energy”;</a:t>
            </a:r>
          </a:p>
          <a:p>
            <a:pPr marL="0" indent="449263" algn="just"/>
            <a:r>
              <a:rPr lang="en-US" dirty="0"/>
              <a:t>Law of the Republic of Kazakhstan “On Permits and Notifications”;</a:t>
            </a:r>
          </a:p>
          <a:p>
            <a:pPr marL="0" indent="449263" algn="just"/>
            <a:r>
              <a:rPr lang="en-US" dirty="0"/>
              <a:t>Law of the Republic of Kazakhstan "On radiation safety of the population"</a:t>
            </a:r>
          </a:p>
          <a:p>
            <a:pPr marL="0" indent="449263" algn="just"/>
            <a:r>
              <a:rPr lang="en-US" dirty="0"/>
              <a:t>Technical Regulations "Nuclear and Radiation Safety"</a:t>
            </a:r>
          </a:p>
          <a:p>
            <a:pPr marL="0" indent="449263" algn="just"/>
            <a:r>
              <a:rPr lang="en-US" dirty="0"/>
              <a:t>Technical Regulations "Nuclear and Radiation Safety of Research Nuclear Installations";</a:t>
            </a:r>
          </a:p>
          <a:p>
            <a:pPr marL="0" indent="449263" algn="just"/>
            <a:r>
              <a:rPr lang="en-US" dirty="0"/>
              <a:t>Decommissioning rules for nuclear and radiation installations;</a:t>
            </a:r>
          </a:p>
          <a:p>
            <a:pPr marL="0" indent="449263" algn="just"/>
            <a:r>
              <a:rPr lang="en-US" dirty="0"/>
              <a:t>Qualification requirements for personnel employed at nuclear facilities;</a:t>
            </a:r>
          </a:p>
          <a:p>
            <a:pPr marL="0" indent="449263" algn="just"/>
            <a:r>
              <a:rPr lang="en-US" dirty="0"/>
              <a:t>Rules of certification of personnel engaged in nuclear facilities;</a:t>
            </a:r>
          </a:p>
          <a:p>
            <a:pPr marL="0" indent="449263" algn="just"/>
            <a:r>
              <a:rPr lang="en-US" dirty="0"/>
              <a:t>National Plan for Responding to Nuclear and Radiation Accidents;</a:t>
            </a:r>
          </a:p>
          <a:p>
            <a:pPr marL="0" indent="449263" algn="just"/>
            <a:r>
              <a:rPr lang="en-US" dirty="0"/>
              <a:t>Regulations and standard of public services in the field of atomic energy use;</a:t>
            </a:r>
          </a:p>
          <a:p>
            <a:pPr marL="0" indent="449263" algn="just"/>
            <a:r>
              <a:rPr lang="en-US" dirty="0"/>
              <a:t>Rules for the examination of nuclear, radiation and nuclear security.</a:t>
            </a:r>
            <a:endParaRPr lang="ru-RU" dirty="0"/>
          </a:p>
        </p:txBody>
      </p:sp>
    </p:spTree>
    <p:extLst>
      <p:ext uri="{BB962C8B-B14F-4D97-AF65-F5344CB8AC3E}">
        <p14:creationId xmlns:p14="http://schemas.microsoft.com/office/powerpoint/2010/main" val="407376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9848" y="0"/>
            <a:ext cx="10058400" cy="1609344"/>
          </a:xfrm>
        </p:spPr>
        <p:txBody>
          <a:bodyPr>
            <a:noAutofit/>
          </a:bodyPr>
          <a:lstStyle/>
          <a:p>
            <a:pPr algn="ctr"/>
            <a:r>
              <a:rPr lang="en-US" sz="2800" dirty="0" smtClean="0"/>
              <a:t>The role of the review and assessment in licensing</a:t>
            </a:r>
            <a:r>
              <a:rPr lang="ru-RU" sz="2800" dirty="0"/>
              <a:t/>
            </a:r>
            <a:br>
              <a:rPr lang="ru-RU" sz="2800" dirty="0"/>
            </a:br>
            <a:endParaRPr lang="ru-RU" sz="2800" dirty="0"/>
          </a:p>
        </p:txBody>
      </p:sp>
      <p:sp>
        <p:nvSpPr>
          <p:cNvPr id="3" name="Объект 2"/>
          <p:cNvSpPr>
            <a:spLocks noGrp="1"/>
          </p:cNvSpPr>
          <p:nvPr>
            <p:ph idx="1"/>
          </p:nvPr>
        </p:nvSpPr>
        <p:spPr>
          <a:xfrm>
            <a:off x="1069848" y="2614613"/>
            <a:ext cx="10254519" cy="2057399"/>
          </a:xfrm>
        </p:spPr>
        <p:txBody>
          <a:bodyPr>
            <a:normAutofit/>
          </a:bodyPr>
          <a:lstStyle/>
          <a:p>
            <a:pPr marL="0" indent="442913" algn="just">
              <a:buNone/>
            </a:pPr>
            <a:r>
              <a:rPr lang="en-US" b="1" dirty="0"/>
              <a:t>Licensing</a:t>
            </a:r>
            <a:r>
              <a:rPr lang="en-US" dirty="0"/>
              <a:t> is the main instrument of state regulation of safety, monitoring of compliance with existing rules and regulations of nuclear and radiation safety, which is necessary in aim of the ensuring national security, protection environment, property, life and health of citizens.</a:t>
            </a:r>
            <a:endParaRPr lang="ru-RU" dirty="0"/>
          </a:p>
        </p:txBody>
      </p:sp>
    </p:spTree>
    <p:extLst>
      <p:ext uri="{BB962C8B-B14F-4D97-AF65-F5344CB8AC3E}">
        <p14:creationId xmlns:p14="http://schemas.microsoft.com/office/powerpoint/2010/main" val="502267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9848" y="0"/>
            <a:ext cx="10058400" cy="1130300"/>
          </a:xfrm>
        </p:spPr>
        <p:txBody>
          <a:bodyPr>
            <a:normAutofit/>
          </a:bodyPr>
          <a:lstStyle/>
          <a:p>
            <a:pPr algn="ctr"/>
            <a:r>
              <a:rPr lang="en-US" sz="4400" dirty="0" smtClean="0"/>
              <a:t>Review and safety assessment</a:t>
            </a:r>
            <a:endParaRPr lang="ru-RU" sz="4400" dirty="0"/>
          </a:p>
        </p:txBody>
      </p:sp>
      <p:sp>
        <p:nvSpPr>
          <p:cNvPr id="3" name="Объект 2"/>
          <p:cNvSpPr>
            <a:spLocks noGrp="1"/>
          </p:cNvSpPr>
          <p:nvPr>
            <p:ph idx="1"/>
          </p:nvPr>
        </p:nvSpPr>
        <p:spPr/>
        <p:txBody>
          <a:bodyPr/>
          <a:lstStyle/>
          <a:p>
            <a:pPr marL="0" indent="628650" algn="just">
              <a:buNone/>
            </a:pPr>
            <a:r>
              <a:rPr lang="ru-RU" dirty="0"/>
              <a:t> </a:t>
            </a:r>
            <a:endParaRPr lang="ru-RU" dirty="0" smtClean="0"/>
          </a:p>
        </p:txBody>
      </p:sp>
      <p:sp>
        <p:nvSpPr>
          <p:cNvPr id="4" name="Заголовок 1"/>
          <p:cNvSpPr txBox="1">
            <a:spLocks/>
          </p:cNvSpPr>
          <p:nvPr/>
        </p:nvSpPr>
        <p:spPr>
          <a:xfrm>
            <a:off x="285750" y="1293540"/>
            <a:ext cx="11499850" cy="3316560"/>
          </a:xfrm>
          <a:prstGeom prst="rect">
            <a:avLst/>
          </a:prstGeom>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indent="622300" algn="just"/>
            <a:r>
              <a:rPr lang="en-US" sz="4300" cap="none" dirty="0" smtClean="0">
                <a:latin typeface="Times New Roman" panose="02020603050405020304" pitchFamily="18" charset="0"/>
                <a:cs typeface="Times New Roman" panose="02020603050405020304" pitchFamily="18" charset="0"/>
              </a:rPr>
              <a:t>State control and supervision on objects of atomic energy use consists of three main elements</a:t>
            </a:r>
            <a:r>
              <a:rPr lang="ru-RU" sz="4300" cap="none" dirty="0" smtClean="0">
                <a:latin typeface="Times New Roman" panose="02020603050405020304" pitchFamily="18" charset="0"/>
                <a:cs typeface="Times New Roman" panose="02020603050405020304" pitchFamily="18" charset="0"/>
              </a:rPr>
              <a:t>:</a:t>
            </a:r>
          </a:p>
          <a:p>
            <a:pPr indent="622300" algn="just"/>
            <a:r>
              <a:rPr lang="en-US" sz="4300" cap="none" dirty="0" smtClean="0">
                <a:latin typeface="Times New Roman" panose="02020603050405020304" pitchFamily="18" charset="0"/>
                <a:cs typeface="Times New Roman" panose="02020603050405020304" pitchFamily="18" charset="0"/>
              </a:rPr>
              <a:t>- </a:t>
            </a:r>
            <a:r>
              <a:rPr lang="en-US" sz="4300" cap="none" dirty="0">
                <a:latin typeface="Times New Roman" panose="02020603050405020304" pitchFamily="18" charset="0"/>
                <a:cs typeface="Times New Roman" panose="02020603050405020304" pitchFamily="18" charset="0"/>
              </a:rPr>
              <a:t>Review </a:t>
            </a:r>
            <a:r>
              <a:rPr lang="en-US" sz="4300" cap="none" dirty="0" smtClean="0">
                <a:latin typeface="Times New Roman" panose="02020603050405020304" pitchFamily="18" charset="0"/>
                <a:cs typeface="Times New Roman" panose="02020603050405020304" pitchFamily="18" charset="0"/>
              </a:rPr>
              <a:t>and Preventive control and supervision;</a:t>
            </a:r>
            <a:endParaRPr lang="ru-RU" sz="4300" cap="none" dirty="0" smtClean="0">
              <a:latin typeface="Times New Roman" panose="02020603050405020304" pitchFamily="18" charset="0"/>
              <a:cs typeface="Times New Roman" panose="02020603050405020304" pitchFamily="18" charset="0"/>
            </a:endParaRPr>
          </a:p>
          <a:p>
            <a:pPr indent="622300" algn="just"/>
            <a:r>
              <a:rPr lang="en-US" sz="4300" cap="none" dirty="0" smtClean="0">
                <a:latin typeface="Times New Roman" panose="02020603050405020304" pitchFamily="18" charset="0"/>
                <a:cs typeface="Times New Roman" panose="02020603050405020304" pitchFamily="18" charset="0"/>
              </a:rPr>
              <a:t>- Licensing</a:t>
            </a:r>
            <a:r>
              <a:rPr lang="ru-RU" sz="4300" cap="none" dirty="0" smtClean="0">
                <a:latin typeface="Times New Roman" panose="02020603050405020304" pitchFamily="18" charset="0"/>
                <a:cs typeface="Times New Roman" panose="02020603050405020304" pitchFamily="18" charset="0"/>
              </a:rPr>
              <a:t>;</a:t>
            </a:r>
          </a:p>
          <a:p>
            <a:pPr indent="622300"/>
            <a:r>
              <a:rPr lang="en-US" sz="4300" cap="none" dirty="0" smtClean="0">
                <a:latin typeface="Times New Roman" panose="02020603050405020304" pitchFamily="18" charset="0"/>
                <a:cs typeface="Times New Roman" panose="02020603050405020304" pitchFamily="18" charset="0"/>
              </a:rPr>
              <a:t>- </a:t>
            </a:r>
            <a:r>
              <a:rPr lang="en-US" sz="4200" cap="none" dirty="0" smtClean="0">
                <a:latin typeface="Times New Roman" panose="02020603050405020304" pitchFamily="18" charset="0"/>
                <a:cs typeface="Times New Roman" panose="02020603050405020304" pitchFamily="18" charset="0"/>
              </a:rPr>
              <a:t>Review of nuclear and radiation safety and nuclear security</a:t>
            </a:r>
          </a:p>
          <a:p>
            <a:pPr indent="622300"/>
            <a:r>
              <a:rPr lang="en-US" sz="4300" cap="none" dirty="0" smtClean="0">
                <a:latin typeface="Times New Roman" panose="02020603050405020304" pitchFamily="18" charset="0"/>
                <a:cs typeface="Times New Roman" panose="02020603050405020304" pitchFamily="18" charset="0"/>
              </a:rPr>
              <a:t>.</a:t>
            </a: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697360562"/>
              </p:ext>
            </p:extLst>
          </p:nvPr>
        </p:nvGraphicFramePr>
        <p:xfrm>
          <a:off x="1185006" y="2522220"/>
          <a:ext cx="9828084" cy="3858006"/>
        </p:xfrm>
        <a:graphic>
          <a:graphicData uri="http://schemas.openxmlformats.org/drawingml/2006/table">
            <a:tbl>
              <a:tblPr firstRow="1" bandRow="1">
                <a:tableStyleId>{5C22544A-7EE6-4342-B048-85BDC9FD1C3A}</a:tableStyleId>
              </a:tblPr>
              <a:tblGrid>
                <a:gridCol w="3276028">
                  <a:extLst>
                    <a:ext uri="{9D8B030D-6E8A-4147-A177-3AD203B41FA5}">
                      <a16:colId xmlns="" xmlns:a16="http://schemas.microsoft.com/office/drawing/2014/main" val="20000"/>
                    </a:ext>
                  </a:extLst>
                </a:gridCol>
                <a:gridCol w="3276028">
                  <a:extLst>
                    <a:ext uri="{9D8B030D-6E8A-4147-A177-3AD203B41FA5}">
                      <a16:colId xmlns="" xmlns:a16="http://schemas.microsoft.com/office/drawing/2014/main" val="20001"/>
                    </a:ext>
                  </a:extLst>
                </a:gridCol>
                <a:gridCol w="3276028">
                  <a:extLst>
                    <a:ext uri="{9D8B030D-6E8A-4147-A177-3AD203B41FA5}">
                      <a16:colId xmlns="" xmlns:a16="http://schemas.microsoft.com/office/drawing/2014/main" val="20002"/>
                    </a:ext>
                  </a:extLst>
                </a:gridCol>
              </a:tblGrid>
              <a:tr h="7811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cap="none" dirty="0" smtClean="0">
                          <a:solidFill>
                            <a:schemeClr val="lt1"/>
                          </a:solidFill>
                          <a:latin typeface="Times New Roman" panose="02020603050405020304" pitchFamily="18" charset="0"/>
                          <a:ea typeface="+mn-ea"/>
                          <a:cs typeface="Times New Roman" panose="02020603050405020304" pitchFamily="18" charset="0"/>
                        </a:rPr>
                        <a:t>Licensing</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cap="none" dirty="0" smtClean="0">
                          <a:latin typeface="Times New Roman" panose="02020603050405020304" pitchFamily="18" charset="0"/>
                          <a:cs typeface="Times New Roman" panose="02020603050405020304" pitchFamily="18" charset="0"/>
                        </a:rPr>
                        <a:t>Review and Preventive control and supervision</a:t>
                      </a:r>
                      <a:endParaRPr lang="ru-RU" dirty="0" smtClean="0">
                        <a:solidFill>
                          <a:schemeClr val="tx1"/>
                        </a:solidFill>
                      </a:endParaRPr>
                    </a:p>
                    <a:p>
                      <a:pPr algn="ctr"/>
                      <a:endParaRPr lang="ru-RU" sz="1800" b="1" kern="1200" cap="none" dirty="0">
                        <a:solidFill>
                          <a:schemeClr val="lt1"/>
                        </a:solidFill>
                        <a:latin typeface="Times New Roman" panose="02020603050405020304" pitchFamily="18" charset="0"/>
                        <a:ea typeface="+mn-ea"/>
                        <a:cs typeface="Times New Roman" panose="02020603050405020304" pitchFamily="18" charset="0"/>
                      </a:endParaRPr>
                    </a:p>
                  </a:txBody>
                  <a:tcPr/>
                </a:tc>
                <a:tc>
                  <a:txBody>
                    <a:bodyPr/>
                    <a:lstStyle/>
                    <a:p>
                      <a:pPr algn="ctr"/>
                      <a:r>
                        <a:rPr lang="en-US" sz="1800" cap="none" dirty="0" smtClean="0">
                          <a:latin typeface="Times New Roman" panose="02020603050405020304" pitchFamily="18" charset="0"/>
                          <a:cs typeface="Times New Roman" panose="02020603050405020304" pitchFamily="18" charset="0"/>
                        </a:rPr>
                        <a:t>Expertise of nuclear, radiation and nuclear physical safety</a:t>
                      </a:r>
                      <a:endParaRPr lang="ru-RU" dirty="0">
                        <a:solidFill>
                          <a:schemeClr val="tx1"/>
                        </a:solidFill>
                      </a:endParaRPr>
                    </a:p>
                  </a:txBody>
                  <a:tcPr/>
                </a:tc>
                <a:extLst>
                  <a:ext uri="{0D108BD9-81ED-4DB2-BD59-A6C34878D82A}">
                    <a16:rowId xmlns="" xmlns:a16="http://schemas.microsoft.com/office/drawing/2014/main" val="10000"/>
                  </a:ext>
                </a:extLst>
              </a:tr>
              <a:tr h="29436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kern="1200" baseline="0" dirty="0" smtClean="0">
                          <a:solidFill>
                            <a:schemeClr val="dk1"/>
                          </a:solidFill>
                          <a:effectLst/>
                          <a:latin typeface="+mn-lt"/>
                          <a:ea typeface="+mn-ea"/>
                          <a:cs typeface="+mn-cs"/>
                        </a:rPr>
                        <a:t>Licensing is the main instrument of state regulation of safety, monitoring of compliance with existing rules and regulations of nuclear and radiation safety, which is necessary in aim of the ensuring national security, protection environment, property, life and health of citizens.</a:t>
                      </a:r>
                      <a:endParaRPr lang="ru-RU" sz="1600" b="0" i="0" kern="1200" baseline="0" dirty="0" smtClean="0">
                        <a:solidFill>
                          <a:schemeClr val="dk1"/>
                        </a:solidFill>
                        <a:effectLst/>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kern="1200" dirty="0" smtClean="0">
                          <a:solidFill>
                            <a:schemeClr val="dk1"/>
                          </a:solidFill>
                          <a:effectLst/>
                          <a:latin typeface="+mn-lt"/>
                          <a:ea typeface="+mn-ea"/>
                          <a:cs typeface="+mn-cs"/>
                        </a:rPr>
                        <a:t>Review of subjects implementing</a:t>
                      </a:r>
                      <a:r>
                        <a:rPr lang="en-US" sz="1600" b="0" i="0" kern="1200" baseline="0" dirty="0" smtClean="0">
                          <a:solidFill>
                            <a:schemeClr val="dk1"/>
                          </a:solidFill>
                          <a:effectLst/>
                          <a:latin typeface="+mn-lt"/>
                          <a:ea typeface="+mn-ea"/>
                          <a:cs typeface="+mn-cs"/>
                        </a:rPr>
                        <a:t> activity with nuclear installations of I and II category of potential radiation hazard is held by Regulatory Body on a periodic bases, but not frequent than one time in</a:t>
                      </a:r>
                      <a:r>
                        <a:rPr lang="kk-KZ" sz="1600" b="0" i="0" kern="1200" baseline="0" dirty="0" smtClean="0">
                          <a:solidFill>
                            <a:schemeClr val="dk1"/>
                          </a:solidFill>
                          <a:effectLst/>
                          <a:latin typeface="+mn-lt"/>
                          <a:ea typeface="+mn-ea"/>
                          <a:cs typeface="+mn-cs"/>
                        </a:rPr>
                        <a:t> </a:t>
                      </a:r>
                      <a:r>
                        <a:rPr lang="en-US" sz="1600" b="0" i="0" kern="1200" baseline="0" dirty="0" smtClean="0">
                          <a:solidFill>
                            <a:schemeClr val="dk1"/>
                          </a:solidFill>
                          <a:effectLst/>
                          <a:latin typeface="+mn-lt"/>
                          <a:ea typeface="+mn-ea"/>
                          <a:cs typeface="+mn-cs"/>
                        </a:rPr>
                        <a:t>one quarter and unscheduled.</a:t>
                      </a:r>
                      <a:endParaRPr lang="ru-RU" sz="1600" dirty="0" smtClean="0">
                        <a:latin typeface="Times New Roman" panose="02020603050405020304" pitchFamily="18" charset="0"/>
                        <a:cs typeface="Times New Roman" panose="02020603050405020304" pitchFamily="18" charset="0"/>
                      </a:endParaRPr>
                    </a:p>
                    <a:p>
                      <a:endParaRPr lang="ru-RU" sz="1600" b="0" i="0" kern="1200" baseline="0" dirty="0">
                        <a:solidFill>
                          <a:schemeClr val="dk1"/>
                        </a:solidFill>
                        <a:effectLst/>
                        <a:latin typeface="+mn-lt"/>
                        <a:ea typeface="+mn-ea"/>
                        <a:cs typeface="+mn-cs"/>
                      </a:endParaRPr>
                    </a:p>
                  </a:txBody>
                  <a:tcPr/>
                </a:tc>
                <a:tc>
                  <a:txBody>
                    <a:bodyPr/>
                    <a:lstStyle/>
                    <a:p>
                      <a:r>
                        <a:rPr lang="en-US" sz="1600" b="0" i="0" kern="1200" baseline="0" dirty="0" smtClean="0">
                          <a:solidFill>
                            <a:schemeClr val="dk1"/>
                          </a:solidFill>
                          <a:effectLst/>
                          <a:latin typeface="+mn-lt"/>
                          <a:ea typeface="+mn-ea"/>
                          <a:cs typeface="+mn-cs"/>
                        </a:rPr>
                        <a:t>Review of nuclear and radiation safety and of nuclear security shall be carried out for independent assessment of the safety of nuclear installations, radiation and electro physical installations of radiation hazard categories 1 and 2, transport packages for the entire period, during which they may pose a potential hazard.</a:t>
                      </a:r>
                      <a:endParaRPr lang="ru-RU" sz="1600" b="0" i="0" kern="1200" baseline="0" dirty="0">
                        <a:solidFill>
                          <a:schemeClr val="dk1"/>
                        </a:solidFill>
                        <a:effectLst/>
                        <a:latin typeface="+mn-lt"/>
                        <a:ea typeface="+mn-ea"/>
                        <a:cs typeface="+mn-cs"/>
                      </a:endParaRPr>
                    </a:p>
                  </a:txBody>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1418810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9848" y="484632"/>
            <a:ext cx="10058400" cy="1315593"/>
          </a:xfrm>
        </p:spPr>
        <p:txBody>
          <a:bodyPr>
            <a:normAutofit/>
          </a:bodyPr>
          <a:lstStyle/>
          <a:p>
            <a:r>
              <a:rPr lang="en-US" sz="4400" dirty="0"/>
              <a:t>Review and safety assessment</a:t>
            </a:r>
            <a:endParaRPr lang="ru-RU" sz="4400" dirty="0"/>
          </a:p>
        </p:txBody>
      </p:sp>
      <p:sp>
        <p:nvSpPr>
          <p:cNvPr id="3" name="Объект 2"/>
          <p:cNvSpPr>
            <a:spLocks noGrp="1"/>
          </p:cNvSpPr>
          <p:nvPr>
            <p:ph idx="1"/>
          </p:nvPr>
        </p:nvSpPr>
        <p:spPr/>
        <p:txBody>
          <a:bodyPr>
            <a:normAutofit/>
          </a:bodyPr>
          <a:lstStyle/>
          <a:p>
            <a:pPr marL="0" indent="442913" algn="just" fontAlgn="base">
              <a:buNone/>
            </a:pPr>
            <a:r>
              <a:rPr lang="en-US" dirty="0" smtClean="0"/>
              <a:t>Preventing control and supervision of subjects (objects) of control and supervision are precautionary.</a:t>
            </a:r>
          </a:p>
          <a:p>
            <a:pPr marL="0" indent="442913" algn="just" fontAlgn="base">
              <a:buNone/>
            </a:pPr>
            <a:r>
              <a:rPr lang="en-US" dirty="0"/>
              <a:t>Preventing control and supervision of subjects (objects) of control and supervision </a:t>
            </a:r>
            <a:r>
              <a:rPr lang="en-US" dirty="0" smtClean="0"/>
              <a:t>in the field of atomic energy use are held by analysis of:</a:t>
            </a:r>
            <a:endParaRPr lang="ru-RU" dirty="0"/>
          </a:p>
          <a:p>
            <a:pPr marL="0" indent="442913" algn="just" fontAlgn="base">
              <a:buFont typeface="+mj-lt"/>
              <a:buAutoNum type="arabicParenR"/>
            </a:pPr>
            <a:r>
              <a:rPr lang="en-US" dirty="0" smtClean="0"/>
              <a:t>Information and reporting provided in accordance with the requirements of the legislation of the Republic of Kazakhstan in the field of atomic energy use</a:t>
            </a:r>
            <a:r>
              <a:rPr lang="ru-RU" dirty="0" smtClean="0"/>
              <a:t>;</a:t>
            </a:r>
            <a:endParaRPr lang="ru-RU" dirty="0"/>
          </a:p>
          <a:p>
            <a:pPr marL="0" indent="442913" algn="just" fontAlgn="base">
              <a:buFont typeface="+mj-lt"/>
              <a:buAutoNum type="arabicParenR"/>
            </a:pPr>
            <a:r>
              <a:rPr lang="en-US" dirty="0" smtClean="0"/>
              <a:t>Information</a:t>
            </a:r>
            <a:r>
              <a:rPr lang="ru-RU" dirty="0" smtClean="0"/>
              <a:t> </a:t>
            </a:r>
            <a:r>
              <a:rPr lang="en-US" dirty="0" smtClean="0"/>
              <a:t>obtained by the inquiry of Regulatory Body</a:t>
            </a:r>
            <a:r>
              <a:rPr lang="ru-RU" dirty="0" smtClean="0"/>
              <a:t> </a:t>
            </a:r>
            <a:r>
              <a:rPr lang="en-US" dirty="0" smtClean="0"/>
              <a:t>on issues of observation of </a:t>
            </a:r>
            <a:r>
              <a:rPr lang="en-US" dirty="0"/>
              <a:t>the legislation of the Republic of Kazakhstan in the field of atomic energy </a:t>
            </a:r>
            <a:r>
              <a:rPr lang="en-US" dirty="0" smtClean="0"/>
              <a:t>use within its competence – in case of receipt of information about the violation of the legislation</a:t>
            </a:r>
            <a:r>
              <a:rPr lang="ru-RU" dirty="0" smtClean="0"/>
              <a:t>;</a:t>
            </a:r>
            <a:endParaRPr lang="ru-RU" dirty="0"/>
          </a:p>
          <a:p>
            <a:pPr marL="0" indent="442913" algn="just" fontAlgn="base">
              <a:buFont typeface="+mj-lt"/>
              <a:buAutoNum type="arabicParenR"/>
            </a:pPr>
            <a:r>
              <a:rPr lang="en-US" dirty="0" smtClean="0"/>
              <a:t>Information</a:t>
            </a:r>
            <a:r>
              <a:rPr lang="ru-RU" dirty="0" smtClean="0"/>
              <a:t> </a:t>
            </a:r>
            <a:r>
              <a:rPr lang="en-US" dirty="0" smtClean="0"/>
              <a:t>from third parties relative to issues of </a:t>
            </a:r>
            <a:r>
              <a:rPr lang="en-US" dirty="0"/>
              <a:t>observation of the legislation of the Republic of Kazakhstan in the field of atomic energy </a:t>
            </a:r>
            <a:r>
              <a:rPr lang="en-US" dirty="0" smtClean="0"/>
              <a:t>use.</a:t>
            </a:r>
            <a:endParaRPr lang="ru-RU" dirty="0"/>
          </a:p>
          <a:p>
            <a:endParaRPr lang="ru-RU" dirty="0"/>
          </a:p>
        </p:txBody>
      </p:sp>
    </p:spTree>
    <p:extLst>
      <p:ext uri="{BB962C8B-B14F-4D97-AF65-F5344CB8AC3E}">
        <p14:creationId xmlns:p14="http://schemas.microsoft.com/office/powerpoint/2010/main" val="3056596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628650" algn="just">
              <a:buNone/>
            </a:pPr>
            <a:r>
              <a:rPr lang="ru-RU" dirty="0"/>
              <a:t> </a:t>
            </a:r>
            <a:endParaRPr lang="ru-RU" dirty="0" smtClean="0"/>
          </a:p>
        </p:txBody>
      </p:sp>
      <p:sp>
        <p:nvSpPr>
          <p:cNvPr id="6" name="Объект 2"/>
          <p:cNvSpPr txBox="1">
            <a:spLocks/>
          </p:cNvSpPr>
          <p:nvPr/>
        </p:nvSpPr>
        <p:spPr>
          <a:xfrm>
            <a:off x="1193673" y="2121408"/>
            <a:ext cx="10058400" cy="4050792"/>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indent="0" algn="ctr">
              <a:buNone/>
            </a:pPr>
            <a:r>
              <a:rPr lang="en-US" sz="1600" b="1" dirty="0" smtClean="0">
                <a:latin typeface="Times New Roman" panose="02020603050405020304" pitchFamily="18" charset="0"/>
                <a:cs typeface="Times New Roman" panose="02020603050405020304" pitchFamily="18" charset="0"/>
              </a:rPr>
              <a:t>Procedure of </a:t>
            </a:r>
            <a:r>
              <a:rPr lang="en-US" sz="1600" b="1" dirty="0">
                <a:latin typeface="Times New Roman" panose="02020603050405020304" pitchFamily="18" charset="0"/>
                <a:cs typeface="Times New Roman" panose="02020603050405020304" pitchFamily="18" charset="0"/>
              </a:rPr>
              <a:t>review </a:t>
            </a:r>
            <a:r>
              <a:rPr lang="en-US" sz="1600" b="1" dirty="0" smtClean="0">
                <a:latin typeface="Times New Roman" panose="02020603050405020304" pitchFamily="18" charset="0"/>
                <a:cs typeface="Times New Roman" panose="02020603050405020304" pitchFamily="18" charset="0"/>
              </a:rPr>
              <a:t>subjects</a:t>
            </a:r>
            <a:r>
              <a:rPr lang="ru-RU" sz="1600" b="1" dirty="0" smtClean="0">
                <a:latin typeface="Times New Roman" panose="02020603050405020304" pitchFamily="18" charset="0"/>
                <a:cs typeface="Times New Roman" panose="02020603050405020304" pitchFamily="18" charset="0"/>
              </a:rPr>
              <a:t>, </a:t>
            </a:r>
            <a:r>
              <a:rPr lang="en-US" sz="1600" b="1" dirty="0" smtClean="0">
                <a:latin typeface="Times New Roman" panose="02020603050405020304" pitchFamily="18" charset="0"/>
                <a:cs typeface="Times New Roman" panose="02020603050405020304" pitchFamily="18" charset="0"/>
              </a:rPr>
              <a:t>implementing activity with nuclear installations and objects of I and II category of potential radiation hazard</a:t>
            </a:r>
            <a:endParaRPr lang="ru-RU" dirty="0">
              <a:latin typeface="Times New Roman" panose="02020603050405020304" pitchFamily="18" charset="0"/>
              <a:cs typeface="Times New Roman" panose="02020603050405020304" pitchFamily="18" charset="0"/>
            </a:endParaRPr>
          </a:p>
          <a:p>
            <a:pPr marL="0" indent="442913" algn="just">
              <a:buNone/>
            </a:pPr>
            <a:r>
              <a:rPr lang="en-US" dirty="0" smtClean="0">
                <a:latin typeface="Times New Roman" panose="02020603050405020304" pitchFamily="18" charset="0"/>
                <a:cs typeface="Times New Roman" panose="02020603050405020304" pitchFamily="18" charset="0"/>
              </a:rPr>
              <a:t>Review on periodical basis is the review appointed by CAESC with intent of prevention and (or) elimination of immediate threat of life and health of population, environment, legitimate interests of natural and juridical person and State.</a:t>
            </a:r>
          </a:p>
          <a:p>
            <a:pPr marL="0" indent="442913" algn="just">
              <a:buNone/>
            </a:pPr>
            <a:r>
              <a:rPr lang="en-US" dirty="0" smtClean="0">
                <a:latin typeface="Times New Roman" panose="02020603050405020304" pitchFamily="18" charset="0"/>
                <a:cs typeface="Times New Roman" panose="02020603050405020304" pitchFamily="18" charset="0"/>
              </a:rPr>
              <a:t>Unscheduled review is </a:t>
            </a:r>
            <a:r>
              <a:rPr lang="en-US" dirty="0">
                <a:latin typeface="Times New Roman" panose="02020603050405020304" pitchFamily="18" charset="0"/>
                <a:cs typeface="Times New Roman" panose="02020603050405020304" pitchFamily="18" charset="0"/>
              </a:rPr>
              <a:t>the review appointed by CAESC </a:t>
            </a:r>
            <a:r>
              <a:rPr lang="en-US" dirty="0" smtClean="0">
                <a:latin typeface="Times New Roman" panose="02020603050405020304" pitchFamily="18" charset="0"/>
                <a:cs typeface="Times New Roman" panose="02020603050405020304" pitchFamily="18" charset="0"/>
              </a:rPr>
              <a:t>on the concrete facts and circumstances giving rise to the appointment of the review </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against a specific subject </a:t>
            </a:r>
            <a:r>
              <a:rPr lang="en-US" dirty="0">
                <a:latin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cs typeface="Times New Roman" panose="02020603050405020304" pitchFamily="18" charset="0"/>
              </a:rPr>
              <a:t>supervision with </a:t>
            </a:r>
            <a:r>
              <a:rPr lang="en-US" dirty="0">
                <a:latin typeface="Times New Roman" panose="02020603050405020304" pitchFamily="18" charset="0"/>
                <a:cs typeface="Times New Roman" panose="02020603050405020304" pitchFamily="18" charset="0"/>
              </a:rPr>
              <a:t>intent of prevention and (or) elimination of immediate threat of life and health of population, environment, legitimate interests of natural and juridical person and State.</a:t>
            </a:r>
          </a:p>
          <a:p>
            <a:pPr marL="0" indent="442913" algn="just">
              <a:buNone/>
            </a:pPr>
            <a:endParaRPr lang="ru-RU" dirty="0">
              <a:latin typeface="Times New Roman" panose="02020603050405020304" pitchFamily="18" charset="0"/>
              <a:cs typeface="Times New Roman" panose="02020603050405020304" pitchFamily="18" charset="0"/>
            </a:endParaRPr>
          </a:p>
          <a:p>
            <a:pPr marL="0" indent="442913" algn="just">
              <a:buNone/>
            </a:pPr>
            <a:endParaRPr lang="ru-RU"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069848" y="221552"/>
            <a:ext cx="10058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n-US" dirty="0"/>
              <a:t>Review and safety assessment</a:t>
            </a:r>
            <a:endParaRPr lang="ru-RU" dirty="0"/>
          </a:p>
        </p:txBody>
      </p:sp>
    </p:spTree>
    <p:extLst>
      <p:ext uri="{BB962C8B-B14F-4D97-AF65-F5344CB8AC3E}">
        <p14:creationId xmlns:p14="http://schemas.microsoft.com/office/powerpoint/2010/main" val="1938590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628650" algn="just">
              <a:buNone/>
            </a:pPr>
            <a:r>
              <a:rPr lang="ru-RU" dirty="0"/>
              <a:t> </a:t>
            </a:r>
            <a:endParaRPr lang="ru-RU" dirty="0" smtClean="0"/>
          </a:p>
        </p:txBody>
      </p:sp>
      <p:sp>
        <p:nvSpPr>
          <p:cNvPr id="6" name="Объект 2"/>
          <p:cNvSpPr txBox="1">
            <a:spLocks/>
          </p:cNvSpPr>
          <p:nvPr/>
        </p:nvSpPr>
        <p:spPr>
          <a:xfrm>
            <a:off x="1193673" y="2121408"/>
            <a:ext cx="10058400" cy="4050792"/>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indent="0" algn="ctr">
              <a:buNone/>
            </a:pPr>
            <a:r>
              <a:rPr lang="en-US" sz="1600" b="1" dirty="0">
                <a:latin typeface="Times New Roman" panose="02020603050405020304" pitchFamily="18" charset="0"/>
                <a:cs typeface="Times New Roman" panose="02020603050405020304" pitchFamily="18" charset="0"/>
              </a:rPr>
              <a:t>Procedure of review subjects</a:t>
            </a:r>
            <a:r>
              <a:rPr lang="ru-RU" sz="1600" b="1"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implementing activity with nuclear installations and objects of I and II category of potential radiation hazard</a:t>
            </a:r>
            <a:endParaRPr lang="ru-RU" sz="1600" dirty="0" smtClean="0">
              <a:latin typeface="Times New Roman" panose="02020603050405020304" pitchFamily="18" charset="0"/>
              <a:cs typeface="Times New Roman" panose="02020603050405020304" pitchFamily="18" charset="0"/>
            </a:endParaRPr>
          </a:p>
          <a:p>
            <a:pPr marL="0" indent="357188" fontAlgn="base">
              <a:buNone/>
            </a:pPr>
            <a:r>
              <a:rPr lang="en-US" dirty="0" smtClean="0"/>
              <a:t>The grounds for unscheduled inspection are:</a:t>
            </a:r>
            <a:r>
              <a:rPr lang="ru-RU" dirty="0" smtClean="0"/>
              <a:t>:</a:t>
            </a:r>
          </a:p>
          <a:p>
            <a:pPr marL="0" indent="542925" algn="just" fontAlgn="base">
              <a:buFont typeface="+mj-lt"/>
              <a:buAutoNum type="arabicParenR"/>
            </a:pPr>
            <a:r>
              <a:rPr lang="en-US" dirty="0" smtClean="0"/>
              <a:t>information </a:t>
            </a:r>
            <a:r>
              <a:rPr lang="en-US" dirty="0"/>
              <a:t>on changes in systems, equipment, documentation of a nuclear installation relating to ensuring nuclear, radiation or nuclear security</a:t>
            </a:r>
            <a:r>
              <a:rPr lang="en-US" dirty="0" smtClean="0"/>
              <a:t>;</a:t>
            </a:r>
            <a:endParaRPr lang="ru-RU" dirty="0" smtClean="0"/>
          </a:p>
          <a:p>
            <a:pPr marL="0" indent="542925" algn="just" fontAlgn="base">
              <a:buFont typeface="+mj-lt"/>
              <a:buAutoNum type="arabicParenR"/>
            </a:pPr>
            <a:r>
              <a:rPr lang="en-US" dirty="0"/>
              <a:t>information on accidents and incidents related to nuclear, radiation and nuclear physical security</a:t>
            </a:r>
            <a:r>
              <a:rPr lang="en-US" dirty="0" smtClean="0"/>
              <a:t>;</a:t>
            </a:r>
            <a:endParaRPr lang="ru-RU" dirty="0" smtClean="0"/>
          </a:p>
          <a:p>
            <a:pPr marL="0" indent="542925" algn="just" fontAlgn="base">
              <a:buFont typeface="+mj-lt"/>
              <a:buAutoNum type="arabicParenR"/>
            </a:pPr>
            <a:r>
              <a:rPr lang="en-US" dirty="0"/>
              <a:t>appeals of individuals and legal entities on issues of violation of the legislation of the Republic of Kazakhstan in the field of atomic energy use.</a:t>
            </a:r>
            <a:endParaRPr lang="ru-RU"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069848" y="221552"/>
            <a:ext cx="10058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ru-RU" dirty="0"/>
              <a:t>проверка и оценка безопасности</a:t>
            </a:r>
          </a:p>
        </p:txBody>
      </p:sp>
    </p:spTree>
    <p:extLst>
      <p:ext uri="{BB962C8B-B14F-4D97-AF65-F5344CB8AC3E}">
        <p14:creationId xmlns:p14="http://schemas.microsoft.com/office/powerpoint/2010/main" val="1558508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628650" algn="just">
              <a:buNone/>
            </a:pPr>
            <a:r>
              <a:rPr lang="ru-RU" dirty="0"/>
              <a:t> </a:t>
            </a:r>
            <a:endParaRPr lang="ru-RU" dirty="0" smtClean="0"/>
          </a:p>
        </p:txBody>
      </p:sp>
      <p:sp>
        <p:nvSpPr>
          <p:cNvPr id="6" name="Объект 2"/>
          <p:cNvSpPr txBox="1">
            <a:spLocks/>
          </p:cNvSpPr>
          <p:nvPr/>
        </p:nvSpPr>
        <p:spPr>
          <a:xfrm>
            <a:off x="1193673" y="2121408"/>
            <a:ext cx="10058400" cy="4050792"/>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indent="0" algn="ctr">
              <a:buNone/>
            </a:pPr>
            <a:r>
              <a:rPr lang="en-US" sz="1600" b="1" dirty="0">
                <a:latin typeface="Times New Roman" panose="02020603050405020304" pitchFamily="18" charset="0"/>
                <a:cs typeface="Times New Roman" panose="02020603050405020304" pitchFamily="18" charset="0"/>
              </a:rPr>
              <a:t>Procedure of review subjects</a:t>
            </a:r>
            <a:r>
              <a:rPr lang="ru-RU" sz="1600" b="1"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implementing activity with nuclear installations and objects of I and II category of potential radiation hazard</a:t>
            </a:r>
            <a:r>
              <a:rPr lang="en-US" sz="1600" b="1" dirty="0" smtClean="0">
                <a:latin typeface="Times New Roman" panose="02020603050405020304" pitchFamily="18" charset="0"/>
                <a:cs typeface="Times New Roman" panose="02020603050405020304" pitchFamily="18" charset="0"/>
              </a:rPr>
              <a:t> </a:t>
            </a:r>
            <a:endParaRPr lang="ru-RU" sz="1600" b="1" dirty="0" smtClean="0">
              <a:latin typeface="Times New Roman" panose="02020603050405020304" pitchFamily="18" charset="0"/>
              <a:cs typeface="Times New Roman" panose="02020603050405020304" pitchFamily="18" charset="0"/>
            </a:endParaRPr>
          </a:p>
          <a:p>
            <a:pPr indent="0" algn="ctr">
              <a:buNone/>
            </a:pPr>
            <a:endParaRPr lang="ru-RU" sz="1600" b="1" dirty="0">
              <a:latin typeface="Times New Roman" panose="02020603050405020304" pitchFamily="18" charset="0"/>
              <a:cs typeface="Times New Roman" panose="02020603050405020304" pitchFamily="18" charset="0"/>
            </a:endParaRPr>
          </a:p>
          <a:p>
            <a:pPr marL="0" indent="442913" algn="just">
              <a:buNone/>
            </a:pPr>
            <a:r>
              <a:rPr lang="en-US" dirty="0"/>
              <a:t>The operating organizations constantly monitor the state of nuclear and / or radiation safety at the nuclear power plant. Enterprises and organizations operating nuclear installations send weekly reports on the state of safety to an authorized body.</a:t>
            </a:r>
          </a:p>
          <a:p>
            <a:pPr marL="0" indent="442913" algn="just">
              <a:buNone/>
            </a:pPr>
            <a:r>
              <a:rPr lang="en-US" dirty="0"/>
              <a:t>Periodically (at least 1 time per year), an order of the administration of the Nuclear and Radiation Protection Authority appoints an internal commission to check the state of nuclear and / or radiation safety at the Nuclear Energy Agency. According to the results of the audit, an act of commission is drawn up and approved. One copy of the approved act is sent to the authorized body no later than February 1, following the reporting year.</a:t>
            </a:r>
            <a:endParaRPr lang="ru-RU" dirty="0">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1069848" y="221552"/>
            <a:ext cx="1005840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ru-RU" dirty="0"/>
              <a:t>проверка и оценка безопасности</a:t>
            </a:r>
          </a:p>
        </p:txBody>
      </p:sp>
    </p:spTree>
    <p:extLst>
      <p:ext uri="{BB962C8B-B14F-4D97-AF65-F5344CB8AC3E}">
        <p14:creationId xmlns:p14="http://schemas.microsoft.com/office/powerpoint/2010/main" val="15391673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Дерево">
  <a:themeElements>
    <a:clrScheme name="Дерево">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Дерево">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Дерево">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Дерево</Template>
  <TotalTime>2555</TotalTime>
  <Words>1719</Words>
  <Application>Microsoft Office PowerPoint</Application>
  <PresentationFormat>Широкоэкранный</PresentationFormat>
  <Paragraphs>110</Paragraphs>
  <Slides>19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Cambria</vt:lpstr>
      <vt:lpstr>Rockwell</vt:lpstr>
      <vt:lpstr>Rockwell Condensed</vt:lpstr>
      <vt:lpstr>Times New Roman</vt:lpstr>
      <vt:lpstr>Wingdings</vt:lpstr>
      <vt:lpstr>Дерево</vt:lpstr>
      <vt:lpstr>National practices in Regulatory Review and Assessment of Research Reactors </vt:lpstr>
      <vt:lpstr>Regulatory body </vt:lpstr>
      <vt:lpstr>National Legislation applied to research reactors</vt:lpstr>
      <vt:lpstr>The role of the review and assessment in licensing </vt:lpstr>
      <vt:lpstr>Review and safety assessment</vt:lpstr>
      <vt:lpstr>Review and safety assessment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EXPERTISE OF NUCLEAR AND RADIATION SAFETY AND NUCLEAR SECURITY</vt:lpstr>
      <vt:lpstr>EXPERTISE OF NUCLEAR AND RADIATION SAFETY AND NUCLEAR SECURITY</vt:lpstr>
      <vt:lpstr>EXPERTISE OF NUCLEAR AND RADIATION SAFETY AND NUCLEAR SECURITY</vt:lpstr>
      <vt:lpstr>Approval criteria</vt:lpstr>
      <vt:lpstr>Thanks for your attention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practices in Regulatory Review and Assessment of Research Reactors</dc:title>
  <dc:creator>Nurkhat Orazgaliev</dc:creator>
  <cp:lastModifiedBy>Nurzhanov</cp:lastModifiedBy>
  <cp:revision>71</cp:revision>
  <dcterms:created xsi:type="dcterms:W3CDTF">2019-06-14T15:09:57Z</dcterms:created>
  <dcterms:modified xsi:type="dcterms:W3CDTF">2019-07-10T05:12:24Z</dcterms:modified>
</cp:coreProperties>
</file>