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0" r:id="rId2"/>
  </p:sldMasterIdLst>
  <p:notesMasterIdLst>
    <p:notesMasterId r:id="rId44"/>
  </p:notesMasterIdLst>
  <p:handoutMasterIdLst>
    <p:handoutMasterId r:id="rId45"/>
  </p:handoutMasterIdLst>
  <p:sldIdLst>
    <p:sldId id="531" r:id="rId3"/>
    <p:sldId id="474" r:id="rId4"/>
    <p:sldId id="553" r:id="rId5"/>
    <p:sldId id="554" r:id="rId6"/>
    <p:sldId id="555" r:id="rId7"/>
    <p:sldId id="532" r:id="rId8"/>
    <p:sldId id="537" r:id="rId9"/>
    <p:sldId id="533" r:id="rId10"/>
    <p:sldId id="539" r:id="rId11"/>
    <p:sldId id="534" r:id="rId12"/>
    <p:sldId id="536" r:id="rId13"/>
    <p:sldId id="540" r:id="rId14"/>
    <p:sldId id="560" r:id="rId15"/>
    <p:sldId id="556" r:id="rId16"/>
    <p:sldId id="557" r:id="rId17"/>
    <p:sldId id="559" r:id="rId18"/>
    <p:sldId id="558" r:id="rId19"/>
    <p:sldId id="542" r:id="rId20"/>
    <p:sldId id="543" r:id="rId21"/>
    <p:sldId id="545" r:id="rId22"/>
    <p:sldId id="541" r:id="rId23"/>
    <p:sldId id="546" r:id="rId24"/>
    <p:sldId id="547" r:id="rId25"/>
    <p:sldId id="548" r:id="rId26"/>
    <p:sldId id="549" r:id="rId27"/>
    <p:sldId id="550" r:id="rId28"/>
    <p:sldId id="551" r:id="rId29"/>
    <p:sldId id="552" r:id="rId30"/>
    <p:sldId id="561" r:id="rId31"/>
    <p:sldId id="562" r:id="rId32"/>
    <p:sldId id="563" r:id="rId33"/>
    <p:sldId id="566" r:id="rId34"/>
    <p:sldId id="569" r:id="rId35"/>
    <p:sldId id="573" r:id="rId36"/>
    <p:sldId id="585" r:id="rId37"/>
    <p:sldId id="588" r:id="rId38"/>
    <p:sldId id="591" r:id="rId39"/>
    <p:sldId id="593" r:id="rId40"/>
    <p:sldId id="597" r:id="rId41"/>
    <p:sldId id="600" r:id="rId42"/>
    <p:sldId id="260" r:id="rId43"/>
  </p:sldIdLst>
  <p:sldSz cx="9144000" cy="6858000" type="screen4x3"/>
  <p:notesSz cx="6735763" cy="9866313"/>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9900"/>
    <a:srgbClr val="CCFFFF"/>
    <a:srgbClr val="0099FF"/>
    <a:srgbClr val="CCFF99"/>
    <a:srgbClr val="FF0000"/>
    <a:srgbClr val="CCECFF"/>
    <a:srgbClr val="FFFFCC"/>
    <a:srgbClr val="CCCCFF"/>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317" autoAdjust="0"/>
    <p:restoredTop sz="94939" autoAdjust="0"/>
  </p:normalViewPr>
  <p:slideViewPr>
    <p:cSldViewPr snapToGrid="0" showGuides="1">
      <p:cViewPr varScale="1">
        <p:scale>
          <a:sx n="115" d="100"/>
          <a:sy n="115" d="100"/>
        </p:scale>
        <p:origin x="264" y="102"/>
      </p:cViewPr>
      <p:guideLst>
        <p:guide orient="horz" pos="2160"/>
        <p:guide pos="2880"/>
      </p:guideLst>
    </p:cSldViewPr>
  </p:slideViewPr>
  <p:notesTextViewPr>
    <p:cViewPr>
      <p:scale>
        <a:sx n="1" d="1"/>
        <a:sy n="1" d="1"/>
      </p:scale>
      <p:origin x="0" y="0"/>
    </p:cViewPr>
  </p:notesTextViewPr>
  <p:sorterViewPr>
    <p:cViewPr>
      <p:scale>
        <a:sx n="200" d="100"/>
        <a:sy n="200" d="100"/>
      </p:scale>
      <p:origin x="0" y="0"/>
    </p:cViewPr>
  </p:sorterViewPr>
  <p:notesViewPr>
    <p:cSldViewPr snapToGrid="0">
      <p:cViewPr varScale="1">
        <p:scale>
          <a:sx n="81" d="100"/>
          <a:sy n="81" d="100"/>
        </p:scale>
        <p:origin x="3156"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1"/>
            <a:ext cx="2918831" cy="495029"/>
          </a:xfrm>
          <a:prstGeom prst="rect">
            <a:avLst/>
          </a:prstGeom>
        </p:spPr>
        <p:txBody>
          <a:bodyPr vert="horz" lIns="90644" tIns="45322" rIns="90644" bIns="45322" rtlCol="0"/>
          <a:lstStyle>
            <a:lvl1pPr algn="l">
              <a:defRPr sz="1200"/>
            </a:lvl1pPr>
          </a:lstStyle>
          <a:p>
            <a:endParaRPr lang="ko-KR" altLang="en-US"/>
          </a:p>
        </p:txBody>
      </p:sp>
      <p:sp>
        <p:nvSpPr>
          <p:cNvPr id="3" name="날짜 개체 틀 2"/>
          <p:cNvSpPr>
            <a:spLocks noGrp="1"/>
          </p:cNvSpPr>
          <p:nvPr>
            <p:ph type="dt" sz="quarter" idx="1"/>
          </p:nvPr>
        </p:nvSpPr>
        <p:spPr>
          <a:xfrm>
            <a:off x="3815374" y="1"/>
            <a:ext cx="2918831" cy="495029"/>
          </a:xfrm>
          <a:prstGeom prst="rect">
            <a:avLst/>
          </a:prstGeom>
        </p:spPr>
        <p:txBody>
          <a:bodyPr vert="horz" lIns="90644" tIns="45322" rIns="90644" bIns="45322" rtlCol="0"/>
          <a:lstStyle>
            <a:lvl1pPr algn="r">
              <a:defRPr sz="1200"/>
            </a:lvl1pPr>
          </a:lstStyle>
          <a:p>
            <a:fld id="{DA570E02-1C39-4533-AE35-AB05904854B4}" type="datetimeFigureOut">
              <a:rPr lang="ko-KR" altLang="en-US" smtClean="0"/>
              <a:t>2019-05-20</a:t>
            </a:fld>
            <a:endParaRPr lang="ko-KR" altLang="en-US"/>
          </a:p>
        </p:txBody>
      </p:sp>
      <p:sp>
        <p:nvSpPr>
          <p:cNvPr id="4" name="바닥글 개체 틀 3"/>
          <p:cNvSpPr>
            <a:spLocks noGrp="1"/>
          </p:cNvSpPr>
          <p:nvPr>
            <p:ph type="ftr" sz="quarter" idx="2"/>
          </p:nvPr>
        </p:nvSpPr>
        <p:spPr>
          <a:xfrm>
            <a:off x="0" y="9371286"/>
            <a:ext cx="2918831" cy="495028"/>
          </a:xfrm>
          <a:prstGeom prst="rect">
            <a:avLst/>
          </a:prstGeom>
        </p:spPr>
        <p:txBody>
          <a:bodyPr vert="horz" lIns="90644" tIns="45322" rIns="90644" bIns="45322" rtlCol="0" anchor="b"/>
          <a:lstStyle>
            <a:lvl1pPr algn="l">
              <a:defRPr sz="1200"/>
            </a:lvl1pPr>
          </a:lstStyle>
          <a:p>
            <a:endParaRPr lang="ko-KR" altLang="en-US"/>
          </a:p>
        </p:txBody>
      </p:sp>
      <p:sp>
        <p:nvSpPr>
          <p:cNvPr id="5" name="슬라이드 번호 개체 틀 4"/>
          <p:cNvSpPr>
            <a:spLocks noGrp="1"/>
          </p:cNvSpPr>
          <p:nvPr>
            <p:ph type="sldNum" sz="quarter" idx="3"/>
          </p:nvPr>
        </p:nvSpPr>
        <p:spPr>
          <a:xfrm>
            <a:off x="3815374" y="9371286"/>
            <a:ext cx="2918831" cy="495028"/>
          </a:xfrm>
          <a:prstGeom prst="rect">
            <a:avLst/>
          </a:prstGeom>
        </p:spPr>
        <p:txBody>
          <a:bodyPr vert="horz" lIns="90644" tIns="45322" rIns="90644" bIns="45322" rtlCol="0" anchor="b"/>
          <a:lstStyle>
            <a:lvl1pPr algn="r">
              <a:defRPr sz="1200"/>
            </a:lvl1pPr>
          </a:lstStyle>
          <a:p>
            <a:fld id="{76FEE614-B8AB-43C9-96F8-D38010A12BCB}" type="slidenum">
              <a:rPr lang="ko-KR" altLang="en-US" smtClean="0"/>
              <a:t>‹#›</a:t>
            </a:fld>
            <a:endParaRPr lang="ko-KR" altLang="en-US"/>
          </a:p>
        </p:txBody>
      </p:sp>
    </p:spTree>
    <p:extLst>
      <p:ext uri="{BB962C8B-B14F-4D97-AF65-F5344CB8AC3E}">
        <p14:creationId xmlns:p14="http://schemas.microsoft.com/office/powerpoint/2010/main" val="16449915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1"/>
            <a:ext cx="2918831" cy="495029"/>
          </a:xfrm>
          <a:prstGeom prst="rect">
            <a:avLst/>
          </a:prstGeom>
        </p:spPr>
        <p:txBody>
          <a:bodyPr vert="horz" lIns="90644" tIns="45322" rIns="90644" bIns="45322" rtlCol="0"/>
          <a:lstStyle>
            <a:lvl1pPr algn="l">
              <a:defRPr sz="1200"/>
            </a:lvl1pPr>
          </a:lstStyle>
          <a:p>
            <a:endParaRPr lang="ko-KR" altLang="en-US"/>
          </a:p>
        </p:txBody>
      </p:sp>
      <p:sp>
        <p:nvSpPr>
          <p:cNvPr id="3" name="날짜 개체 틀 2"/>
          <p:cNvSpPr>
            <a:spLocks noGrp="1"/>
          </p:cNvSpPr>
          <p:nvPr>
            <p:ph type="dt" idx="1"/>
          </p:nvPr>
        </p:nvSpPr>
        <p:spPr>
          <a:xfrm>
            <a:off x="3815374" y="1"/>
            <a:ext cx="2918831" cy="495029"/>
          </a:xfrm>
          <a:prstGeom prst="rect">
            <a:avLst/>
          </a:prstGeom>
        </p:spPr>
        <p:txBody>
          <a:bodyPr vert="horz" lIns="90644" tIns="45322" rIns="90644" bIns="45322" rtlCol="0"/>
          <a:lstStyle>
            <a:lvl1pPr algn="r">
              <a:defRPr sz="1200"/>
            </a:lvl1pPr>
          </a:lstStyle>
          <a:p>
            <a:fld id="{D303D730-AD84-4F6A-BE2A-5D03152FA72D}" type="datetimeFigureOut">
              <a:rPr lang="ko-KR" altLang="en-US" smtClean="0"/>
              <a:t>2019-05-20</a:t>
            </a:fld>
            <a:endParaRPr lang="ko-KR" altLang="en-US"/>
          </a:p>
        </p:txBody>
      </p:sp>
      <p:sp>
        <p:nvSpPr>
          <p:cNvPr id="4" name="슬라이드 이미지 개체 틀 3"/>
          <p:cNvSpPr>
            <a:spLocks noGrp="1" noRot="1" noChangeAspect="1"/>
          </p:cNvSpPr>
          <p:nvPr>
            <p:ph type="sldImg" idx="2"/>
          </p:nvPr>
        </p:nvSpPr>
        <p:spPr>
          <a:xfrm>
            <a:off x="1147763" y="1233488"/>
            <a:ext cx="4440237" cy="3330575"/>
          </a:xfrm>
          <a:prstGeom prst="rect">
            <a:avLst/>
          </a:prstGeom>
          <a:noFill/>
          <a:ln w="12700">
            <a:solidFill>
              <a:prstClr val="black"/>
            </a:solidFill>
          </a:ln>
        </p:spPr>
        <p:txBody>
          <a:bodyPr vert="horz" lIns="90644" tIns="45322" rIns="90644" bIns="45322" rtlCol="0" anchor="ctr"/>
          <a:lstStyle/>
          <a:p>
            <a:endParaRPr lang="ko-KR" altLang="en-US"/>
          </a:p>
        </p:txBody>
      </p:sp>
      <p:sp>
        <p:nvSpPr>
          <p:cNvPr id="5" name="슬라이드 노트 개체 틀 4"/>
          <p:cNvSpPr>
            <a:spLocks noGrp="1"/>
          </p:cNvSpPr>
          <p:nvPr>
            <p:ph type="body" sz="quarter" idx="3"/>
          </p:nvPr>
        </p:nvSpPr>
        <p:spPr>
          <a:xfrm>
            <a:off x="673577" y="4748164"/>
            <a:ext cx="5388610" cy="3884860"/>
          </a:xfrm>
          <a:prstGeom prst="rect">
            <a:avLst/>
          </a:prstGeom>
        </p:spPr>
        <p:txBody>
          <a:bodyPr vert="horz" lIns="90644" tIns="45322" rIns="90644" bIns="45322" rtlCol="0"/>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바닥글 개체 틀 5"/>
          <p:cNvSpPr>
            <a:spLocks noGrp="1"/>
          </p:cNvSpPr>
          <p:nvPr>
            <p:ph type="ftr" sz="quarter" idx="4"/>
          </p:nvPr>
        </p:nvSpPr>
        <p:spPr>
          <a:xfrm>
            <a:off x="0" y="9371286"/>
            <a:ext cx="2918831" cy="495028"/>
          </a:xfrm>
          <a:prstGeom prst="rect">
            <a:avLst/>
          </a:prstGeom>
        </p:spPr>
        <p:txBody>
          <a:bodyPr vert="horz" lIns="90644" tIns="45322" rIns="90644" bIns="45322"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15374" y="9371286"/>
            <a:ext cx="2918831" cy="495028"/>
          </a:xfrm>
          <a:prstGeom prst="rect">
            <a:avLst/>
          </a:prstGeom>
        </p:spPr>
        <p:txBody>
          <a:bodyPr vert="horz" lIns="90644" tIns="45322" rIns="90644" bIns="45322" rtlCol="0" anchor="b"/>
          <a:lstStyle>
            <a:lvl1pPr algn="r">
              <a:defRPr sz="1200"/>
            </a:lvl1pPr>
          </a:lstStyle>
          <a:p>
            <a:fld id="{CEB1C7BC-3F16-4720-B18B-C15252C45A8D}" type="slidenum">
              <a:rPr lang="ko-KR" altLang="en-US" smtClean="0"/>
              <a:t>‹#›</a:t>
            </a:fld>
            <a:endParaRPr lang="ko-KR" altLang="en-US"/>
          </a:p>
        </p:txBody>
      </p:sp>
    </p:spTree>
    <p:extLst>
      <p:ext uri="{BB962C8B-B14F-4D97-AF65-F5344CB8AC3E}">
        <p14:creationId xmlns:p14="http://schemas.microsoft.com/office/powerpoint/2010/main" val="3000459787"/>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228600" indent="-228600">
              <a:buAutoNum type="arabicPeriod"/>
            </a:pPr>
            <a:r>
              <a:rPr lang="ko-KR" altLang="en-US" dirty="0" smtClean="0"/>
              <a:t>목표</a:t>
            </a:r>
            <a:endParaRPr lang="en-US" altLang="ko-KR" dirty="0" smtClean="0"/>
          </a:p>
          <a:p>
            <a:pPr marL="540000" lvl="1" indent="-228600">
              <a:buFont typeface="Arial" panose="020B0604020202020204" pitchFamily="34" charset="0"/>
              <a:buChar char="•"/>
            </a:pPr>
            <a:r>
              <a:rPr lang="ko-KR" altLang="en-US" dirty="0" smtClean="0"/>
              <a:t>많은 연구와 이론</a:t>
            </a:r>
            <a:r>
              <a:rPr lang="en-US" altLang="ko-KR" dirty="0" smtClean="0"/>
              <a:t>, </a:t>
            </a:r>
            <a:r>
              <a:rPr lang="ko-KR" altLang="en-US" smtClean="0"/>
              <a:t>실효성 위주 접근을 추진</a:t>
            </a:r>
            <a:endParaRPr lang="en-US" altLang="ko-KR" dirty="0" smtClean="0"/>
          </a:p>
          <a:p>
            <a:pPr marL="540000" lvl="1" indent="-228600">
              <a:buFont typeface="Arial" panose="020B0604020202020204" pitchFamily="34" charset="0"/>
              <a:buChar char="•"/>
            </a:pPr>
            <a:r>
              <a:rPr lang="ko-KR" altLang="en-US" dirty="0" smtClean="0"/>
              <a:t>문화와 안전문화를 이해</a:t>
            </a:r>
            <a:endParaRPr lang="en-US" altLang="ko-KR" dirty="0" smtClean="0"/>
          </a:p>
          <a:p>
            <a:pPr marL="540000" lvl="1" indent="-228600">
              <a:buFont typeface="Arial" panose="020B0604020202020204" pitchFamily="34" charset="0"/>
              <a:buChar char="•"/>
            </a:pPr>
            <a:r>
              <a:rPr lang="en-US" altLang="ko-KR" dirty="0" smtClean="0"/>
              <a:t>IAEA</a:t>
            </a:r>
            <a:r>
              <a:rPr lang="ko-KR" altLang="en-US" smtClean="0"/>
              <a:t>를 비롯한 국제사회의 동향을 파악</a:t>
            </a:r>
            <a:endParaRPr lang="en-US" altLang="ko-KR" dirty="0" smtClean="0"/>
          </a:p>
          <a:p>
            <a:pPr marL="540000" lvl="1" indent="-228600">
              <a:buFont typeface="Arial" panose="020B0604020202020204" pitchFamily="34" charset="0"/>
              <a:buChar char="•"/>
            </a:pPr>
            <a:r>
              <a:rPr lang="ko-KR" altLang="en-US" dirty="0" smtClean="0"/>
              <a:t>안전문화 조성 및 증진을 위한 </a:t>
            </a:r>
            <a:r>
              <a:rPr lang="en-US" altLang="ko-KR" dirty="0" smtClean="0"/>
              <a:t>2</a:t>
            </a:r>
            <a:r>
              <a:rPr lang="ko-KR" altLang="en-US" smtClean="0"/>
              <a:t>개 관점을 이해</a:t>
            </a:r>
            <a:endParaRPr lang="en-US" altLang="ko-KR" dirty="0" smtClean="0"/>
          </a:p>
          <a:p>
            <a:pPr marL="720000" lvl="2" indent="-228600">
              <a:buFont typeface="Wingdings" panose="05000000000000000000" pitchFamily="2" charset="2"/>
              <a:buChar char="ü"/>
            </a:pPr>
            <a:r>
              <a:rPr lang="ko-KR" altLang="en-US" dirty="0" smtClean="0"/>
              <a:t>조직 차원의 조치사항</a:t>
            </a:r>
            <a:endParaRPr lang="en-US" altLang="ko-KR" dirty="0" smtClean="0"/>
          </a:p>
          <a:p>
            <a:pPr marL="720000" lvl="2" indent="-228600">
              <a:buFont typeface="Wingdings" panose="05000000000000000000" pitchFamily="2" charset="2"/>
              <a:buChar char="ü"/>
            </a:pPr>
            <a:r>
              <a:rPr lang="ko-KR" altLang="en-US" dirty="0" smtClean="0"/>
              <a:t>개인의 역할</a:t>
            </a:r>
            <a:endParaRPr lang="en-US" altLang="ko-KR" dirty="0" smtClean="0"/>
          </a:p>
        </p:txBody>
      </p:sp>
      <p:sp>
        <p:nvSpPr>
          <p:cNvPr id="4" name="슬라이드 번호 개체 틀 3"/>
          <p:cNvSpPr>
            <a:spLocks noGrp="1"/>
          </p:cNvSpPr>
          <p:nvPr>
            <p:ph type="sldNum" sz="quarter" idx="10"/>
          </p:nvPr>
        </p:nvSpPr>
        <p:spPr/>
        <p:txBody>
          <a:bodyPr/>
          <a:lstStyle/>
          <a:p>
            <a:fld id="{CEB1C7BC-3F16-4720-B18B-C15252C45A8D}" type="slidenum">
              <a:rPr lang="ko-KR" altLang="en-US" smtClean="0">
                <a:solidFill>
                  <a:prstClr val="black"/>
                </a:solidFill>
              </a:rPr>
              <a:pPr/>
              <a:t>1</a:t>
            </a:fld>
            <a:endParaRPr lang="ko-KR" altLang="en-US">
              <a:solidFill>
                <a:prstClr val="black"/>
              </a:solidFill>
            </a:endParaRPr>
          </a:p>
        </p:txBody>
      </p:sp>
    </p:spTree>
    <p:extLst>
      <p:ext uri="{BB962C8B-B14F-4D97-AF65-F5344CB8AC3E}">
        <p14:creationId xmlns:p14="http://schemas.microsoft.com/office/powerpoint/2010/main" val="41171712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C5FA60AA-9A11-4F37-A52F-DC65CD269805}" type="slidenum">
              <a:rPr lang="ko-KR" altLang="en-US" smtClean="0"/>
              <a:t>36</a:t>
            </a:fld>
            <a:endParaRPr lang="ko-KR" altLang="en-US"/>
          </a:p>
        </p:txBody>
      </p:sp>
    </p:spTree>
    <p:extLst>
      <p:ext uri="{BB962C8B-B14F-4D97-AF65-F5344CB8AC3E}">
        <p14:creationId xmlns:p14="http://schemas.microsoft.com/office/powerpoint/2010/main" val="14135033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C5FA60AA-9A11-4F37-A52F-DC65CD269805}" type="slidenum">
              <a:rPr lang="ko-KR" altLang="en-US" smtClean="0"/>
              <a:t>37</a:t>
            </a:fld>
            <a:endParaRPr lang="ko-KR" altLang="en-US"/>
          </a:p>
        </p:txBody>
      </p:sp>
    </p:spTree>
    <p:extLst>
      <p:ext uri="{BB962C8B-B14F-4D97-AF65-F5344CB8AC3E}">
        <p14:creationId xmlns:p14="http://schemas.microsoft.com/office/powerpoint/2010/main" val="14824572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C5FA60AA-9A11-4F37-A52F-DC65CD269805}" type="slidenum">
              <a:rPr lang="ko-KR" altLang="en-US" smtClean="0"/>
              <a:t>38</a:t>
            </a:fld>
            <a:endParaRPr lang="ko-KR" altLang="en-US"/>
          </a:p>
        </p:txBody>
      </p:sp>
    </p:spTree>
    <p:extLst>
      <p:ext uri="{BB962C8B-B14F-4D97-AF65-F5344CB8AC3E}">
        <p14:creationId xmlns:p14="http://schemas.microsoft.com/office/powerpoint/2010/main" val="33088384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C5FA60AA-9A11-4F37-A52F-DC65CD269805}" type="slidenum">
              <a:rPr lang="ko-KR" altLang="en-US" smtClean="0"/>
              <a:t>39</a:t>
            </a:fld>
            <a:endParaRPr lang="ko-KR" altLang="en-US"/>
          </a:p>
        </p:txBody>
      </p:sp>
    </p:spTree>
    <p:extLst>
      <p:ext uri="{BB962C8B-B14F-4D97-AF65-F5344CB8AC3E}">
        <p14:creationId xmlns:p14="http://schemas.microsoft.com/office/powerpoint/2010/main" val="21579059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C5FA60AA-9A11-4F37-A52F-DC65CD269805}" type="slidenum">
              <a:rPr lang="ko-KR" altLang="en-US" smtClean="0"/>
              <a:t>40</a:t>
            </a:fld>
            <a:endParaRPr lang="ko-KR" altLang="en-US"/>
          </a:p>
        </p:txBody>
      </p:sp>
    </p:spTree>
    <p:extLst>
      <p:ext uri="{BB962C8B-B14F-4D97-AF65-F5344CB8AC3E}">
        <p14:creationId xmlns:p14="http://schemas.microsoft.com/office/powerpoint/2010/main" val="15093741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957263" y="195263"/>
            <a:ext cx="4559300" cy="3419475"/>
          </a:xfrm>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pPr>
              <a:defRPr/>
            </a:pPr>
            <a:fld id="{73F889E9-4BD3-434C-88D0-9A6D781E4E35}" type="slidenum">
              <a:rPr lang="en-US" altLang="ko-KR" smtClean="0"/>
              <a:pPr>
                <a:defRPr/>
              </a:pPr>
              <a:t>41</a:t>
            </a:fld>
            <a:endParaRPr lang="en-US" altLang="ko-KR"/>
          </a:p>
        </p:txBody>
      </p:sp>
    </p:spTree>
    <p:extLst>
      <p:ext uri="{BB962C8B-B14F-4D97-AF65-F5344CB8AC3E}">
        <p14:creationId xmlns:p14="http://schemas.microsoft.com/office/powerpoint/2010/main" val="284379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CEB1C7BC-3F16-4720-B18B-C15252C45A8D}" type="slidenum">
              <a:rPr lang="ko-KR" altLang="en-US" smtClean="0"/>
              <a:t>2</a:t>
            </a:fld>
            <a:endParaRPr lang="ko-KR" altLang="en-US"/>
          </a:p>
        </p:txBody>
      </p:sp>
    </p:spTree>
    <p:extLst>
      <p:ext uri="{BB962C8B-B14F-4D97-AF65-F5344CB8AC3E}">
        <p14:creationId xmlns:p14="http://schemas.microsoft.com/office/powerpoint/2010/main" val="1585992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581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581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581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581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F91CD08-5019-4C10-B879-C5D949D2F927}" type="slidenum">
              <a:rPr lang="cs-CZ" altLang="ko-KR"/>
              <a:pPr eaLnBrk="1" hangingPunct="1"/>
              <a:t>18</a:t>
            </a:fld>
            <a:endParaRPr lang="cs-CZ" altLang="ko-KR">
              <a:latin typeface="Times New Roman CE" panose="02020603050405020304" pitchFamily="18" charset="0"/>
            </a:endParaRPr>
          </a:p>
        </p:txBody>
      </p:sp>
      <p:sp>
        <p:nvSpPr>
          <p:cNvPr id="58371" name="Diakép helye 1"/>
          <p:cNvSpPr>
            <a:spLocks noGrp="1" noRot="1" noChangeAspect="1" noTextEdit="1"/>
          </p:cNvSpPr>
          <p:nvPr>
            <p:ph type="sldImg"/>
          </p:nvPr>
        </p:nvSpPr>
        <p:spPr bwMode="auto">
          <a:xfrm>
            <a:off x="1141413" y="684213"/>
            <a:ext cx="4575175" cy="3430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2" name="Jegyzetek helye 2"/>
          <p:cNvSpPr>
            <a:spLocks noGrp="1"/>
          </p:cNvSpPr>
          <p:nvPr>
            <p:ph type="body" idx="1"/>
          </p:nvPr>
        </p:nvSpPr>
        <p:spPr bwMode="auto">
          <a:xfrm>
            <a:off x="914400" y="4343400"/>
            <a:ext cx="5029200" cy="41163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ko-KR" smtClean="0">
              <a:cs typeface="Arial" panose="020B0604020202020204" pitchFamily="34" charset="0"/>
            </a:endParaRPr>
          </a:p>
        </p:txBody>
      </p:sp>
      <p:sp>
        <p:nvSpPr>
          <p:cNvPr id="58373" name="Dia számának helye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581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581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581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581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fld id="{11B77A45-6214-43AF-9F7D-2F9756503B57}" type="slidenum">
              <a:rPr lang="en-GB" altLang="ko-KR" sz="1200">
                <a:latin typeface="Times New Roman" panose="02020603050405020304" pitchFamily="18" charset="0"/>
              </a:rPr>
              <a:pPr algn="r"/>
              <a:t>18</a:t>
            </a:fld>
            <a:endParaRPr lang="en-GB" altLang="ko-KR" sz="1200">
              <a:latin typeface="Times New Roman" panose="02020603050405020304" pitchFamily="18" charset="0"/>
            </a:endParaRPr>
          </a:p>
        </p:txBody>
      </p:sp>
    </p:spTree>
    <p:extLst>
      <p:ext uri="{BB962C8B-B14F-4D97-AF65-F5344CB8AC3E}">
        <p14:creationId xmlns:p14="http://schemas.microsoft.com/office/powerpoint/2010/main" val="19752914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581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581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581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581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42249FE-FFF7-4890-8805-5CB9E2529B33}" type="slidenum">
              <a:rPr lang="cs-CZ" altLang="ko-KR"/>
              <a:pPr eaLnBrk="1" hangingPunct="1"/>
              <a:t>20</a:t>
            </a:fld>
            <a:endParaRPr lang="cs-CZ" altLang="ko-KR">
              <a:latin typeface="Times New Roman CE" panose="02020603050405020304" pitchFamily="18" charset="0"/>
            </a:endParaRPr>
          </a:p>
        </p:txBody>
      </p:sp>
      <p:sp>
        <p:nvSpPr>
          <p:cNvPr id="59395" name="Diakép helye 1"/>
          <p:cNvSpPr>
            <a:spLocks noGrp="1" noRot="1" noChangeAspect="1" noTextEdit="1"/>
          </p:cNvSpPr>
          <p:nvPr>
            <p:ph type="sldImg"/>
          </p:nvPr>
        </p:nvSpPr>
        <p:spPr bwMode="auto">
          <a:xfrm>
            <a:off x="1141413" y="684213"/>
            <a:ext cx="4575175" cy="3430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6" name="Jegyzetek helye 2"/>
          <p:cNvSpPr>
            <a:spLocks noGrp="1"/>
          </p:cNvSpPr>
          <p:nvPr>
            <p:ph type="body" idx="1"/>
          </p:nvPr>
        </p:nvSpPr>
        <p:spPr bwMode="auto">
          <a:xfrm>
            <a:off x="914400" y="4343400"/>
            <a:ext cx="5029200" cy="41163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ko-KR" smtClean="0">
              <a:cs typeface="Arial" panose="020B0604020202020204" pitchFamily="34" charset="0"/>
            </a:endParaRPr>
          </a:p>
        </p:txBody>
      </p:sp>
      <p:sp>
        <p:nvSpPr>
          <p:cNvPr id="59397" name="Dia számának helye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581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581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581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581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fld id="{53BC343A-59FA-42CD-A604-9F2500B108DF}" type="slidenum">
              <a:rPr lang="en-GB" altLang="ko-KR" sz="1200">
                <a:latin typeface="Times New Roman" panose="02020603050405020304" pitchFamily="18" charset="0"/>
              </a:rPr>
              <a:pPr algn="r"/>
              <a:t>20</a:t>
            </a:fld>
            <a:endParaRPr lang="en-GB" altLang="ko-KR" sz="1200">
              <a:latin typeface="Times New Roman" panose="02020603050405020304" pitchFamily="18" charset="0"/>
            </a:endParaRPr>
          </a:p>
        </p:txBody>
      </p:sp>
    </p:spTree>
    <p:extLst>
      <p:ext uri="{BB962C8B-B14F-4D97-AF65-F5344CB8AC3E}">
        <p14:creationId xmlns:p14="http://schemas.microsoft.com/office/powerpoint/2010/main" val="6809706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C5FA60AA-9A11-4F37-A52F-DC65CD269805}" type="slidenum">
              <a:rPr lang="ko-KR" altLang="en-US" smtClean="0"/>
              <a:t>31</a:t>
            </a:fld>
            <a:endParaRPr lang="ko-KR" altLang="en-US"/>
          </a:p>
        </p:txBody>
      </p:sp>
    </p:spTree>
    <p:extLst>
      <p:ext uri="{BB962C8B-B14F-4D97-AF65-F5344CB8AC3E}">
        <p14:creationId xmlns:p14="http://schemas.microsoft.com/office/powerpoint/2010/main" val="3810585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C5FA60AA-9A11-4F37-A52F-DC65CD269805}" type="slidenum">
              <a:rPr lang="ko-KR" altLang="en-US" smtClean="0"/>
              <a:t>32</a:t>
            </a:fld>
            <a:endParaRPr lang="ko-KR" altLang="en-US"/>
          </a:p>
        </p:txBody>
      </p:sp>
    </p:spTree>
    <p:extLst>
      <p:ext uri="{BB962C8B-B14F-4D97-AF65-F5344CB8AC3E}">
        <p14:creationId xmlns:p14="http://schemas.microsoft.com/office/powerpoint/2010/main" val="42527110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C5FA60AA-9A11-4F37-A52F-DC65CD269805}" type="slidenum">
              <a:rPr lang="ko-KR" altLang="en-US" smtClean="0"/>
              <a:t>33</a:t>
            </a:fld>
            <a:endParaRPr lang="ko-KR" altLang="en-US"/>
          </a:p>
        </p:txBody>
      </p:sp>
    </p:spTree>
    <p:extLst>
      <p:ext uri="{BB962C8B-B14F-4D97-AF65-F5344CB8AC3E}">
        <p14:creationId xmlns:p14="http://schemas.microsoft.com/office/powerpoint/2010/main" val="11165124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C5FA60AA-9A11-4F37-A52F-DC65CD269805}" type="slidenum">
              <a:rPr lang="ko-KR" altLang="en-US" smtClean="0"/>
              <a:t>34</a:t>
            </a:fld>
            <a:endParaRPr lang="ko-KR" altLang="en-US"/>
          </a:p>
        </p:txBody>
      </p:sp>
    </p:spTree>
    <p:extLst>
      <p:ext uri="{BB962C8B-B14F-4D97-AF65-F5344CB8AC3E}">
        <p14:creationId xmlns:p14="http://schemas.microsoft.com/office/powerpoint/2010/main" val="42518824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C5FA60AA-9A11-4F37-A52F-DC65CD269805}" type="slidenum">
              <a:rPr lang="ko-KR" altLang="en-US" smtClean="0"/>
              <a:t>35</a:t>
            </a:fld>
            <a:endParaRPr lang="ko-KR" altLang="en-US"/>
          </a:p>
        </p:txBody>
      </p:sp>
    </p:spTree>
    <p:extLst>
      <p:ext uri="{BB962C8B-B14F-4D97-AF65-F5344CB8AC3E}">
        <p14:creationId xmlns:p14="http://schemas.microsoft.com/office/powerpoint/2010/main" val="6569403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normAutofit/>
          </a:bodyPr>
          <a:lstStyle>
            <a:lvl1pPr algn="ctr">
              <a:defRPr sz="4800">
                <a:latin typeface="Arial" panose="020B0604020202020204" pitchFamily="34" charset="0"/>
                <a:cs typeface="Arial" panose="020B0604020202020204" pitchFamily="34" charset="0"/>
              </a:defRPr>
            </a:lvl1pPr>
          </a:lstStyle>
          <a:p>
            <a:r>
              <a:rPr lang="ko-KR" altLang="en-US" dirty="0" smtClean="0"/>
              <a:t>마스터 제목 스타일 편집</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dirty="0" smtClean="0"/>
              <a:t>마스터 부제목 스타일 편집</a:t>
            </a:r>
            <a:endParaRPr lang="en-US" dirty="0"/>
          </a:p>
        </p:txBody>
      </p:sp>
      <p:sp>
        <p:nvSpPr>
          <p:cNvPr id="4" name="Date Placeholder 3"/>
          <p:cNvSpPr>
            <a:spLocks noGrp="1"/>
          </p:cNvSpPr>
          <p:nvPr>
            <p:ph type="dt" sz="half" idx="10"/>
          </p:nvPr>
        </p:nvSpPr>
        <p:spPr/>
        <p:txBody>
          <a:bodyPr/>
          <a:lstStyle/>
          <a:p>
            <a:fld id="{902D2C54-C2A0-481D-A9B9-3C96E9036ED5}" type="datetime1">
              <a:rPr lang="ko-KR" altLang="en-US" smtClean="0"/>
              <a:t>2019-05-20</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3E2A3BFB-5F90-4953-9A51-6C82660449AB}" type="slidenum">
              <a:rPr lang="ko-KR" altLang="en-US" smtClean="0"/>
              <a:t>‹#›</a:t>
            </a:fld>
            <a:endParaRPr lang="ko-KR" altLang="en-US"/>
          </a:p>
        </p:txBody>
      </p:sp>
      <p:pic>
        <p:nvPicPr>
          <p:cNvPr id="7" name="_x79956040" descr="EMB000000a46493"/>
          <p:cNvPicPr>
            <a:picLocks noChangeAspect="1" noChangeArrowheads="1"/>
          </p:cNvPicPr>
          <p:nvPr userDrawn="1"/>
        </p:nvPicPr>
        <p:blipFill>
          <a:blip r:embed="rId2">
            <a:lum bright="70000" contrast="-70000"/>
            <a:extLst>
              <a:ext uri="{28A0092B-C50C-407E-A947-70E740481C1C}">
                <a14:useLocalDpi xmlns:a14="http://schemas.microsoft.com/office/drawing/2010/main" val="0"/>
              </a:ext>
            </a:extLst>
          </a:blip>
          <a:srcRect r="206" b="206"/>
          <a:stretch>
            <a:fillRect/>
          </a:stretch>
        </p:blipFill>
        <p:spPr bwMode="auto">
          <a:xfrm>
            <a:off x="6583241" y="12954"/>
            <a:ext cx="2520280" cy="2515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userDrawn="1"/>
        </p:nvSpPr>
        <p:spPr>
          <a:xfrm>
            <a:off x="171429" y="188894"/>
            <a:ext cx="5578845" cy="609398"/>
          </a:xfrm>
          <a:prstGeom prst="rect">
            <a:avLst/>
          </a:prstGeom>
          <a:noFill/>
        </p:spPr>
        <p:txBody>
          <a:bodyPr wrap="square" rtlCol="0">
            <a:spAutoFit/>
          </a:bodyPr>
          <a:lstStyle/>
          <a:p>
            <a:pPr>
              <a:lnSpc>
                <a:spcPct val="80000"/>
              </a:lnSpc>
            </a:pPr>
            <a:r>
              <a:rPr lang="en-US" altLang="ko-KR" sz="1400" i="1" baseline="0" dirty="0" smtClean="0">
                <a:solidFill>
                  <a:srgbClr val="0000FF"/>
                </a:solidFill>
                <a:latin typeface="Arial" panose="020B0604020202020204" pitchFamily="34" charset="0"/>
                <a:cs typeface="Arial" panose="020B0604020202020204" pitchFamily="34" charset="0"/>
              </a:rPr>
              <a:t>KINS-SCE Project for Improvement of Radiation Safety Training Capabilities in the Kingdom of Bahrain, 6 to 10 December 2015, Kingdom of Bahrain</a:t>
            </a:r>
            <a:endParaRPr lang="ko-KR" altLang="en-US" sz="1400" i="1" dirty="0">
              <a:solidFill>
                <a:srgbClr val="0000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455116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dirty="0"/>
          </a:p>
        </p:txBody>
      </p:sp>
      <p:sp>
        <p:nvSpPr>
          <p:cNvPr id="3" name="Content Placeholder 2"/>
          <p:cNvSpPr>
            <a:spLocks noGrp="1"/>
          </p:cNvSpPr>
          <p:nvPr>
            <p:ph sz="half" idx="1"/>
          </p:nvPr>
        </p:nvSpPr>
        <p:spPr>
          <a:xfrm>
            <a:off x="628650" y="1825625"/>
            <a:ext cx="3886200" cy="4351338"/>
          </a:xfrm>
        </p:spPr>
        <p:txBody>
          <a:bodyPr/>
          <a:lstStyle>
            <a:lvl2pPr marL="539750" indent="-269875">
              <a:buFont typeface="Arial" panose="020B0604020202020204" pitchFamily="34" charset="0"/>
              <a:buChar char="−"/>
              <a:tabLst/>
              <a:defRPr/>
            </a:lvl2pPr>
            <a:lvl3pPr marL="809625" indent="-269875">
              <a:defRPr/>
            </a:lvl3pPr>
          </a:lstStyle>
          <a:p>
            <a:pPr lvl="0"/>
            <a:r>
              <a:rPr lang="ko-KR" altLang="en-US" dirty="0" smtClean="0"/>
              <a:t>마스터 텍스트 스타일을 편집합니다</a:t>
            </a:r>
          </a:p>
          <a:p>
            <a:pPr lvl="1"/>
            <a:r>
              <a:rPr lang="ko-KR" altLang="en-US" dirty="0" smtClean="0"/>
              <a:t>둘째 수준</a:t>
            </a:r>
          </a:p>
          <a:p>
            <a:pPr lvl="2"/>
            <a:r>
              <a:rPr lang="ko-KR" altLang="en-US" dirty="0" smtClean="0"/>
              <a:t>셋째 수준</a:t>
            </a:r>
          </a:p>
        </p:txBody>
      </p:sp>
      <p:sp>
        <p:nvSpPr>
          <p:cNvPr id="4" name="Content Placeholder 3"/>
          <p:cNvSpPr>
            <a:spLocks noGrp="1"/>
          </p:cNvSpPr>
          <p:nvPr>
            <p:ph sz="half" idx="2"/>
          </p:nvPr>
        </p:nvSpPr>
        <p:spPr>
          <a:xfrm>
            <a:off x="4629150" y="1825625"/>
            <a:ext cx="3886200" cy="4351338"/>
          </a:xfrm>
        </p:spPr>
        <p:txBody>
          <a:bodyPr/>
          <a:lstStyle>
            <a:lvl2pPr marL="539750" indent="-269875">
              <a:buFont typeface="Arial" panose="020B0604020202020204" pitchFamily="34" charset="0"/>
              <a:buChar char="−"/>
              <a:defRPr/>
            </a:lvl2pPr>
            <a:lvl3pPr marL="809625" indent="-269875">
              <a:defRPr/>
            </a:lvl3pPr>
          </a:lstStyle>
          <a:p>
            <a:pPr lvl="0"/>
            <a:r>
              <a:rPr lang="ko-KR" altLang="en-US" dirty="0" smtClean="0"/>
              <a:t>마스터 텍스트 스타일을 편집합니다</a:t>
            </a:r>
          </a:p>
          <a:p>
            <a:pPr lvl="1"/>
            <a:r>
              <a:rPr lang="ko-KR" altLang="en-US" dirty="0" smtClean="0"/>
              <a:t>둘째 수준</a:t>
            </a:r>
          </a:p>
          <a:p>
            <a:pPr lvl="2"/>
            <a:r>
              <a:rPr lang="ko-KR" altLang="en-US" dirty="0" smtClean="0"/>
              <a:t>셋째 수준</a:t>
            </a:r>
          </a:p>
        </p:txBody>
      </p:sp>
      <p:sp>
        <p:nvSpPr>
          <p:cNvPr id="5" name="Date Placeholder 4"/>
          <p:cNvSpPr>
            <a:spLocks noGrp="1"/>
          </p:cNvSpPr>
          <p:nvPr>
            <p:ph type="dt" sz="half" idx="10"/>
          </p:nvPr>
        </p:nvSpPr>
        <p:spPr/>
        <p:txBody>
          <a:bodyPr/>
          <a:lstStyle/>
          <a:p>
            <a:fld id="{43295EC5-59B0-4B2B-AE2E-A4D17E84D378}" type="datetime1">
              <a:rPr lang="ko-KR" altLang="en-US" smtClean="0">
                <a:solidFill>
                  <a:prstClr val="black">
                    <a:tint val="75000"/>
                  </a:prstClr>
                </a:solidFill>
              </a:rPr>
              <a:pPr/>
              <a:t>2019-05-20</a:t>
            </a:fld>
            <a:endParaRPr lang="ko-KR"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ko-KR"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E2A3BFB-5F90-4953-9A51-6C82660449AB}"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346435991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ko-KR" altLang="en-US" smtClean="0"/>
              <a:t>마스터 제목 스타일 편집</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Content Placeholder 3"/>
          <p:cNvSpPr>
            <a:spLocks noGrp="1"/>
          </p:cNvSpPr>
          <p:nvPr>
            <p:ph sz="half" idx="2"/>
          </p:nvPr>
        </p:nvSpPr>
        <p:spPr>
          <a:xfrm>
            <a:off x="629842" y="2505075"/>
            <a:ext cx="3868340" cy="3684588"/>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Content Placeholder 5"/>
          <p:cNvSpPr>
            <a:spLocks noGrp="1"/>
          </p:cNvSpPr>
          <p:nvPr>
            <p:ph sz="quarter" idx="4"/>
          </p:nvPr>
        </p:nvSpPr>
        <p:spPr>
          <a:xfrm>
            <a:off x="4629150" y="2505075"/>
            <a:ext cx="3887391" cy="3684588"/>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7" name="Date Placeholder 6"/>
          <p:cNvSpPr>
            <a:spLocks noGrp="1"/>
          </p:cNvSpPr>
          <p:nvPr>
            <p:ph type="dt" sz="half" idx="10"/>
          </p:nvPr>
        </p:nvSpPr>
        <p:spPr/>
        <p:txBody>
          <a:bodyPr/>
          <a:lstStyle/>
          <a:p>
            <a:fld id="{519C597A-E365-4B2A-85E2-E0259D41188D}" type="datetime1">
              <a:rPr lang="ko-KR" altLang="en-US" smtClean="0">
                <a:solidFill>
                  <a:prstClr val="black">
                    <a:tint val="75000"/>
                  </a:prstClr>
                </a:solidFill>
              </a:rPr>
              <a:pPr/>
              <a:t>2019-05-20</a:t>
            </a:fld>
            <a:endParaRPr lang="ko-KR"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ko-KR"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3E2A3BFB-5F90-4953-9A51-6C82660449AB}"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41696118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ko-KR" altLang="en-US" smtClean="0"/>
              <a:t>마스터 제목 스타일 편집</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smtClean="0"/>
              <a:t>마스터 텍스트 스타일을 편집합니다</a:t>
            </a:r>
          </a:p>
        </p:txBody>
      </p:sp>
      <p:sp>
        <p:nvSpPr>
          <p:cNvPr id="5" name="Date Placeholder 4"/>
          <p:cNvSpPr>
            <a:spLocks noGrp="1"/>
          </p:cNvSpPr>
          <p:nvPr>
            <p:ph type="dt" sz="half" idx="10"/>
          </p:nvPr>
        </p:nvSpPr>
        <p:spPr/>
        <p:txBody>
          <a:bodyPr/>
          <a:lstStyle/>
          <a:p>
            <a:fld id="{CEC687B0-EC80-4019-89F7-88BA9172F9E0}" type="datetime1">
              <a:rPr lang="ko-KR" altLang="en-US" smtClean="0">
                <a:solidFill>
                  <a:prstClr val="black">
                    <a:tint val="75000"/>
                  </a:prstClr>
                </a:solidFill>
              </a:rPr>
              <a:pPr/>
              <a:t>2019-05-20</a:t>
            </a:fld>
            <a:endParaRPr lang="ko-KR"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ko-KR"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E2A3BFB-5F90-4953-9A51-6C82660449AB}"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33429883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콘텐츠 2개">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57620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dirty="0"/>
          </a:p>
        </p:txBody>
      </p:sp>
      <p:sp>
        <p:nvSpPr>
          <p:cNvPr id="3" name="Content Placeholder 2"/>
          <p:cNvSpPr>
            <a:spLocks noGrp="1"/>
          </p:cNvSpPr>
          <p:nvPr>
            <p:ph idx="1"/>
          </p:nvPr>
        </p:nvSpPr>
        <p:spPr/>
        <p:txBody>
          <a:bodyPr/>
          <a:lstStyle>
            <a:lvl1pPr marL="355600" indent="-355600">
              <a:lnSpc>
                <a:spcPct val="80000"/>
              </a:lnSpc>
              <a:spcBef>
                <a:spcPts val="0"/>
              </a:spcBef>
              <a:spcAft>
                <a:spcPts val="600"/>
              </a:spcAft>
              <a:buFont typeface="Arial" panose="020B0604020202020204" pitchFamily="34" charset="0"/>
              <a:buChar char="□"/>
              <a:defRPr/>
            </a:lvl1pPr>
            <a:lvl2pPr marL="357188" indent="-357188">
              <a:lnSpc>
                <a:spcPct val="80000"/>
              </a:lnSpc>
              <a:spcBef>
                <a:spcPts val="0"/>
              </a:spcBef>
              <a:spcAft>
                <a:spcPts val="600"/>
              </a:spcAft>
              <a:buFont typeface="Arial" panose="020B0604020202020204" pitchFamily="34" charset="0"/>
              <a:buChar char="•"/>
              <a:defRPr/>
            </a:lvl2pPr>
            <a:lvl3pPr marL="714375" indent="-357188">
              <a:lnSpc>
                <a:spcPct val="80000"/>
              </a:lnSpc>
              <a:spcBef>
                <a:spcPts val="0"/>
              </a:spcBef>
              <a:spcAft>
                <a:spcPts val="600"/>
              </a:spcAft>
              <a:buFont typeface="Arial" panose="020B0604020202020204" pitchFamily="34" charset="0"/>
              <a:buChar char="–"/>
              <a:defRPr/>
            </a:lvl3pPr>
            <a:lvl4pPr marL="1081088" indent="-366713">
              <a:lnSpc>
                <a:spcPct val="80000"/>
              </a:lnSpc>
              <a:spcBef>
                <a:spcPts val="0"/>
              </a:spcBef>
              <a:spcAft>
                <a:spcPts val="600"/>
              </a:spcAft>
              <a:defRPr/>
            </a:lvl4pPr>
            <a:lvl5pPr marL="1438275" indent="-357188">
              <a:lnSpc>
                <a:spcPct val="80000"/>
              </a:lnSpc>
              <a:spcBef>
                <a:spcPts val="0"/>
              </a:spcBef>
              <a:spcAft>
                <a:spcPts val="600"/>
              </a:spcAft>
              <a:defRPr/>
            </a:lvl5pPr>
          </a:lstStyle>
          <a:p>
            <a:pPr lvl="0"/>
            <a:r>
              <a:rPr lang="ko-KR" altLang="en-US" dirty="0" smtClean="0"/>
              <a:t>마스터 텍스트 스타일을 편집합니다</a:t>
            </a:r>
          </a:p>
          <a:p>
            <a:pPr lvl="1"/>
            <a:r>
              <a:rPr lang="ko-KR" altLang="en-US" dirty="0" smtClean="0"/>
              <a:t>둘째 수준</a:t>
            </a:r>
          </a:p>
          <a:p>
            <a:pPr lvl="2"/>
            <a:r>
              <a:rPr lang="ko-KR" altLang="en-US" dirty="0" smtClean="0"/>
              <a:t>셋째 수준</a:t>
            </a:r>
          </a:p>
          <a:p>
            <a:pPr lvl="3"/>
            <a:r>
              <a:rPr lang="ko-KR" altLang="en-US" dirty="0" smtClean="0"/>
              <a:t>넷째 수준</a:t>
            </a:r>
          </a:p>
          <a:p>
            <a:pPr lvl="4"/>
            <a:r>
              <a:rPr lang="ko-KR" altLang="en-US" dirty="0" smtClean="0"/>
              <a:t>다섯째 수준</a:t>
            </a:r>
            <a:endParaRPr lang="en-US" dirty="0"/>
          </a:p>
        </p:txBody>
      </p:sp>
      <p:sp>
        <p:nvSpPr>
          <p:cNvPr id="4" name="Date Placeholder 3"/>
          <p:cNvSpPr>
            <a:spLocks noGrp="1"/>
          </p:cNvSpPr>
          <p:nvPr>
            <p:ph type="dt" sz="half" idx="10"/>
          </p:nvPr>
        </p:nvSpPr>
        <p:spPr/>
        <p:txBody>
          <a:bodyPr/>
          <a:lstStyle/>
          <a:p>
            <a:fld id="{3A50806D-3AFB-4727-9975-050185B2743D}" type="datetime1">
              <a:rPr lang="ko-KR" altLang="en-US" smtClean="0"/>
              <a:t>2019-05-20</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3E2A3BFB-5F90-4953-9A51-6C82660449AB}" type="slidenum">
              <a:rPr lang="ko-KR" altLang="en-US" smtClean="0"/>
              <a:t>‹#›</a:t>
            </a:fld>
            <a:endParaRPr lang="ko-KR" altLang="en-US"/>
          </a:p>
        </p:txBody>
      </p:sp>
      <p:sp>
        <p:nvSpPr>
          <p:cNvPr id="7" name="Footer Placeholder 4"/>
          <p:cNvSpPr txBox="1">
            <a:spLocks/>
          </p:cNvSpPr>
          <p:nvPr userDrawn="1"/>
        </p:nvSpPr>
        <p:spPr>
          <a:xfrm>
            <a:off x="998806" y="6356351"/>
            <a:ext cx="5116244" cy="365125"/>
          </a:xfrm>
          <a:prstGeom prst="rect">
            <a:avLst/>
          </a:prstGeom>
        </p:spPr>
        <p:txBody>
          <a:bodyPr vert="horz" lIns="91440" tIns="45720" rIns="91440" bIns="45720" rtlCol="0" anchor="ctr"/>
          <a:lstStyle>
            <a:defPPr>
              <a:defRPr lang="ko-KR"/>
            </a:defPPr>
            <a:lvl1pPr marL="0" algn="ctr" defTabSz="914400" rtl="0" eaLnBrk="1" latinLnBrk="1" hangingPunct="1">
              <a:defRPr sz="1200" i="1" kern="1200">
                <a:solidFill>
                  <a:schemeClr val="tx1">
                    <a:tint val="75000"/>
                  </a:schemeClr>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l"/>
            <a:r>
              <a:rPr lang="en-US" altLang="ko-KR" smtClean="0"/>
              <a:t>Korea Institute of Nuclear Safety</a:t>
            </a:r>
            <a:endParaRPr lang="ko-KR" altLang="en-US" dirty="0"/>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68325" y="6384925"/>
            <a:ext cx="315913"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2937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Date Placeholder 4"/>
          <p:cNvSpPr>
            <a:spLocks noGrp="1"/>
          </p:cNvSpPr>
          <p:nvPr>
            <p:ph type="dt" sz="half" idx="10"/>
          </p:nvPr>
        </p:nvSpPr>
        <p:spPr/>
        <p:txBody>
          <a:bodyPr/>
          <a:lstStyle/>
          <a:p>
            <a:fld id="{43295EC5-59B0-4B2B-AE2E-A4D17E84D378}" type="datetime1">
              <a:rPr lang="ko-KR" altLang="en-US" smtClean="0"/>
              <a:t>2019-05-20</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3E2A3BFB-5F90-4953-9A51-6C82660449AB}" type="slidenum">
              <a:rPr lang="ko-KR" altLang="en-US" smtClean="0"/>
              <a:t>‹#›</a:t>
            </a:fld>
            <a:endParaRPr lang="ko-KR" altLang="en-US"/>
          </a:p>
        </p:txBody>
      </p:sp>
    </p:spTree>
    <p:extLst>
      <p:ext uri="{BB962C8B-B14F-4D97-AF65-F5344CB8AC3E}">
        <p14:creationId xmlns:p14="http://schemas.microsoft.com/office/powerpoint/2010/main" val="2197553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ko-KR" altLang="en-US" smtClean="0"/>
              <a:t>마스터 제목 스타일 편집</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Content Placeholder 3"/>
          <p:cNvSpPr>
            <a:spLocks noGrp="1"/>
          </p:cNvSpPr>
          <p:nvPr>
            <p:ph sz="half" idx="2"/>
          </p:nvPr>
        </p:nvSpPr>
        <p:spPr>
          <a:xfrm>
            <a:off x="629842" y="2505075"/>
            <a:ext cx="3868340" cy="3684588"/>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Content Placeholder 5"/>
          <p:cNvSpPr>
            <a:spLocks noGrp="1"/>
          </p:cNvSpPr>
          <p:nvPr>
            <p:ph sz="quarter" idx="4"/>
          </p:nvPr>
        </p:nvSpPr>
        <p:spPr>
          <a:xfrm>
            <a:off x="4629150" y="2505075"/>
            <a:ext cx="3887391" cy="3684588"/>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7" name="Date Placeholder 6"/>
          <p:cNvSpPr>
            <a:spLocks noGrp="1"/>
          </p:cNvSpPr>
          <p:nvPr>
            <p:ph type="dt" sz="half" idx="10"/>
          </p:nvPr>
        </p:nvSpPr>
        <p:spPr/>
        <p:txBody>
          <a:bodyPr/>
          <a:lstStyle/>
          <a:p>
            <a:fld id="{519C597A-E365-4B2A-85E2-E0259D41188D}" type="datetime1">
              <a:rPr lang="ko-KR" altLang="en-US" smtClean="0"/>
              <a:t>2019-05-20</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3E2A3BFB-5F90-4953-9A51-6C82660449AB}" type="slidenum">
              <a:rPr lang="ko-KR" altLang="en-US" smtClean="0"/>
              <a:t>‹#›</a:t>
            </a:fld>
            <a:endParaRPr lang="ko-KR" altLang="en-US"/>
          </a:p>
        </p:txBody>
      </p:sp>
    </p:spTree>
    <p:extLst>
      <p:ext uri="{BB962C8B-B14F-4D97-AF65-F5344CB8AC3E}">
        <p14:creationId xmlns:p14="http://schemas.microsoft.com/office/powerpoint/2010/main" val="719551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ko-KR" altLang="en-US" smtClean="0"/>
              <a:t>마스터 제목 스타일 편집</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smtClean="0"/>
              <a:t>마스터 텍스트 스타일을 편집합니다</a:t>
            </a:r>
          </a:p>
        </p:txBody>
      </p:sp>
      <p:sp>
        <p:nvSpPr>
          <p:cNvPr id="5" name="Date Placeholder 4"/>
          <p:cNvSpPr>
            <a:spLocks noGrp="1"/>
          </p:cNvSpPr>
          <p:nvPr>
            <p:ph type="dt" sz="half" idx="10"/>
          </p:nvPr>
        </p:nvSpPr>
        <p:spPr/>
        <p:txBody>
          <a:bodyPr/>
          <a:lstStyle/>
          <a:p>
            <a:fld id="{CEC687B0-EC80-4019-89F7-88BA9172F9E0}" type="datetime1">
              <a:rPr lang="ko-KR" altLang="en-US" smtClean="0"/>
              <a:t>2019-05-20</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3E2A3BFB-5F90-4953-9A51-6C82660449AB}" type="slidenum">
              <a:rPr lang="ko-KR" altLang="en-US" smtClean="0"/>
              <a:t>‹#›</a:t>
            </a:fld>
            <a:endParaRPr lang="ko-KR" altLang="en-US"/>
          </a:p>
        </p:txBody>
      </p:sp>
    </p:spTree>
    <p:extLst>
      <p:ext uri="{BB962C8B-B14F-4D97-AF65-F5344CB8AC3E}">
        <p14:creationId xmlns:p14="http://schemas.microsoft.com/office/powerpoint/2010/main" val="1342435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콘텐츠 2개">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361751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a:xfrm>
            <a:off x="381567" y="6476440"/>
            <a:ext cx="913856" cy="230376"/>
          </a:xfrm>
          <a:prstGeom prst="rect">
            <a:avLst/>
          </a:prstGeom>
        </p:spPr>
        <p:txBody>
          <a:bodyPr lIns="99551" tIns="49775" rIns="99551" bIns="49775"/>
          <a:lstStyle>
            <a:lvl1pPr>
              <a:defRPr>
                <a:latin typeface="Arial" pitchFamily="34" charset="0"/>
                <a:cs typeface="Arial" pitchFamily="34" charset="0"/>
              </a:defRPr>
            </a:lvl1pPr>
          </a:lstStyle>
          <a:p>
            <a:pPr>
              <a:defRPr/>
            </a:pPr>
            <a:fld id="{F1D42140-0FFA-49A0-A417-01A52F7EF502}" type="datetime1">
              <a:rPr lang="cs-CZ"/>
              <a:pPr>
                <a:defRPr/>
              </a:pPr>
              <a:t>20.05.2019</a:t>
            </a:fld>
            <a:endParaRPr lang="cs-CZ"/>
          </a:p>
        </p:txBody>
      </p:sp>
      <p:sp>
        <p:nvSpPr>
          <p:cNvPr id="3" name="Zástupný symbol pro zápatí 2"/>
          <p:cNvSpPr>
            <a:spLocks noGrp="1"/>
          </p:cNvSpPr>
          <p:nvPr>
            <p:ph type="ftr" sz="quarter" idx="11"/>
          </p:nvPr>
        </p:nvSpPr>
        <p:spPr>
          <a:xfrm>
            <a:off x="7390971" y="6476440"/>
            <a:ext cx="1295423" cy="230376"/>
          </a:xfrm>
          <a:prstGeom prst="rect">
            <a:avLst/>
          </a:prstGeom>
        </p:spPr>
        <p:txBody>
          <a:bodyPr lIns="99551" tIns="49775" rIns="99551" bIns="49775"/>
          <a:lstStyle>
            <a:lvl1pPr>
              <a:defRPr>
                <a:latin typeface="Arial" pitchFamily="34" charset="0"/>
                <a:cs typeface="Arial" pitchFamily="34" charset="0"/>
              </a:defRPr>
            </a:lvl1pPr>
          </a:lstStyle>
          <a:p>
            <a:pPr>
              <a:defRPr/>
            </a:pPr>
            <a:endParaRPr lang="cs-CZ"/>
          </a:p>
        </p:txBody>
      </p:sp>
      <p:sp>
        <p:nvSpPr>
          <p:cNvPr id="4" name="Zástupný symbol pro číslo snímku 3"/>
          <p:cNvSpPr>
            <a:spLocks noGrp="1"/>
          </p:cNvSpPr>
          <p:nvPr>
            <p:ph type="sldNum" sz="quarter" idx="12"/>
          </p:nvPr>
        </p:nvSpPr>
        <p:spPr/>
        <p:txBody>
          <a:bodyPr/>
          <a:lstStyle>
            <a:lvl1pPr>
              <a:defRPr/>
            </a:lvl1pPr>
          </a:lstStyle>
          <a:p>
            <a:fld id="{76D4667F-9918-4391-B8FB-4607874870FD}" type="slidenum">
              <a:rPr lang="cs-CZ" altLang="ko-KR"/>
              <a:pPr/>
              <a:t>‹#›</a:t>
            </a:fld>
            <a:endParaRPr lang="cs-CZ" altLang="ko-KR"/>
          </a:p>
        </p:txBody>
      </p:sp>
    </p:spTree>
    <p:extLst>
      <p:ext uri="{BB962C8B-B14F-4D97-AF65-F5344CB8AC3E}">
        <p14:creationId xmlns:p14="http://schemas.microsoft.com/office/powerpoint/2010/main" val="16547542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pic>
        <p:nvPicPr>
          <p:cNvPr id="7" name="_x79956040" descr="EMB000000a46493"/>
          <p:cNvPicPr>
            <a:picLocks noChangeAspect="1" noChangeArrowheads="1"/>
          </p:cNvPicPr>
          <p:nvPr userDrawn="1"/>
        </p:nvPicPr>
        <p:blipFill>
          <a:blip r:embed="rId2">
            <a:extLst>
              <a:ext uri="{BEBA8EAE-BF5A-486C-A8C5-ECC9F3942E4B}">
                <a14:imgProps xmlns:a14="http://schemas.microsoft.com/office/drawing/2010/main">
                  <a14:imgLayer r:embed="rId3">
                    <a14:imgEffect>
                      <a14:saturation sat="300000"/>
                    </a14:imgEffect>
                    <a14:imgEffect>
                      <a14:brightnessContrast contrast="40000"/>
                    </a14:imgEffect>
                  </a14:imgLayer>
                </a14:imgProps>
              </a:ext>
              <a:ext uri="{28A0092B-C50C-407E-A947-70E740481C1C}">
                <a14:useLocalDpi xmlns:a14="http://schemas.microsoft.com/office/drawing/2010/main" val="0"/>
              </a:ext>
            </a:extLst>
          </a:blip>
          <a:srcRect r="206" b="206"/>
          <a:stretch>
            <a:fillRect/>
          </a:stretch>
        </p:blipFill>
        <p:spPr bwMode="auto">
          <a:xfrm>
            <a:off x="3662300" y="2524759"/>
            <a:ext cx="1830110" cy="1826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122363"/>
            <a:ext cx="7772400" cy="2387600"/>
          </a:xfrm>
        </p:spPr>
        <p:txBody>
          <a:bodyPr anchor="b">
            <a:normAutofit/>
          </a:bodyPr>
          <a:lstStyle>
            <a:lvl1pPr algn="ctr">
              <a:defRPr sz="4800">
                <a:latin typeface="Arial" panose="020B0604020202020204" pitchFamily="34" charset="0"/>
                <a:cs typeface="Arial" panose="020B0604020202020204" pitchFamily="34" charset="0"/>
              </a:defRPr>
            </a:lvl1pPr>
          </a:lstStyle>
          <a:p>
            <a:r>
              <a:rPr lang="ko-KR" altLang="en-US" dirty="0" smtClean="0"/>
              <a:t>마스터 제목 스타일 편집</a:t>
            </a:r>
            <a:endParaRPr lang="en-US" dirty="0"/>
          </a:p>
        </p:txBody>
      </p:sp>
      <p:sp>
        <p:nvSpPr>
          <p:cNvPr id="3" name="Subtitle 2"/>
          <p:cNvSpPr>
            <a:spLocks noGrp="1"/>
          </p:cNvSpPr>
          <p:nvPr>
            <p:ph type="subTitle" idx="1"/>
          </p:nvPr>
        </p:nvSpPr>
        <p:spPr>
          <a:xfrm>
            <a:off x="1143000" y="4618038"/>
            <a:ext cx="6858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dirty="0" smtClean="0"/>
              <a:t>마스터 부제목 스타일 편집</a:t>
            </a:r>
            <a:endParaRPr lang="en-US" dirty="0"/>
          </a:p>
        </p:txBody>
      </p:sp>
      <p:sp>
        <p:nvSpPr>
          <p:cNvPr id="4" name="Date Placeholder 3"/>
          <p:cNvSpPr>
            <a:spLocks noGrp="1"/>
          </p:cNvSpPr>
          <p:nvPr>
            <p:ph type="dt" sz="half" idx="10"/>
          </p:nvPr>
        </p:nvSpPr>
        <p:spPr/>
        <p:txBody>
          <a:bodyPr/>
          <a:lstStyle/>
          <a:p>
            <a:fld id="{902D2C54-C2A0-481D-A9B9-3C96E9036ED5}" type="datetime1">
              <a:rPr lang="ko-KR" altLang="en-US" smtClean="0">
                <a:solidFill>
                  <a:prstClr val="black">
                    <a:tint val="75000"/>
                  </a:prstClr>
                </a:solidFill>
              </a:rPr>
              <a:pPr/>
              <a:t>2019-05-20</a:t>
            </a:fld>
            <a:endParaRPr lang="ko-KR"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ko-KR"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E2A3BFB-5F90-4953-9A51-6C82660449AB}" type="slidenum">
              <a:rPr lang="ko-KR" altLang="en-US" smtClean="0">
                <a:solidFill>
                  <a:prstClr val="black">
                    <a:tint val="75000"/>
                  </a:prstClr>
                </a:solidFill>
              </a:rPr>
              <a:pPr/>
              <a:t>‹#›</a:t>
            </a:fld>
            <a:endParaRPr lang="ko-KR" altLang="en-US">
              <a:solidFill>
                <a:prstClr val="black">
                  <a:tint val="75000"/>
                </a:prstClr>
              </a:solidFill>
            </a:endParaRPr>
          </a:p>
        </p:txBody>
      </p:sp>
      <p:sp>
        <p:nvSpPr>
          <p:cNvPr id="9" name="TextBox 8"/>
          <p:cNvSpPr txBox="1"/>
          <p:nvPr userDrawn="1"/>
        </p:nvSpPr>
        <p:spPr>
          <a:xfrm>
            <a:off x="171430" y="188894"/>
            <a:ext cx="4631682" cy="437043"/>
          </a:xfrm>
          <a:prstGeom prst="rect">
            <a:avLst/>
          </a:prstGeom>
          <a:noFill/>
        </p:spPr>
        <p:txBody>
          <a:bodyPr wrap="square" rtlCol="0">
            <a:spAutoFit/>
          </a:bodyPr>
          <a:lstStyle/>
          <a:p>
            <a:pPr>
              <a:lnSpc>
                <a:spcPct val="80000"/>
              </a:lnSpc>
            </a:pPr>
            <a:r>
              <a:rPr lang="en-US" altLang="ko-KR" sz="1400" i="1" baseline="0" dirty="0" smtClean="0">
                <a:solidFill>
                  <a:srgbClr val="0000FF"/>
                </a:solidFill>
                <a:latin typeface="Arial" panose="020B0604020202020204" pitchFamily="34" charset="0"/>
                <a:cs typeface="Arial" panose="020B0604020202020204" pitchFamily="34" charset="0"/>
              </a:rPr>
              <a:t>KINS-IAEA Workshop on Safety Review &amp; Assessment for Licensing of NPPs, 27 ~ 31 May 2019, KINS, Korea</a:t>
            </a:r>
            <a:endParaRPr lang="ko-KR" altLang="en-US" sz="1400" i="1" dirty="0">
              <a:solidFill>
                <a:srgbClr val="0000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1204575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dirty="0"/>
          </a:p>
        </p:txBody>
      </p:sp>
      <p:sp>
        <p:nvSpPr>
          <p:cNvPr id="3" name="Content Placeholder 2"/>
          <p:cNvSpPr>
            <a:spLocks noGrp="1"/>
          </p:cNvSpPr>
          <p:nvPr>
            <p:ph idx="1"/>
          </p:nvPr>
        </p:nvSpPr>
        <p:spPr/>
        <p:txBody>
          <a:bodyPr/>
          <a:lstStyle>
            <a:lvl1pPr marL="355600" indent="-355600">
              <a:spcBef>
                <a:spcPts val="0"/>
              </a:spcBef>
              <a:spcAft>
                <a:spcPts val="600"/>
              </a:spcAft>
              <a:buFont typeface="Arial" panose="020B0604020202020204" pitchFamily="34" charset="0"/>
              <a:buChar char="□"/>
              <a:defRPr/>
            </a:lvl1pPr>
            <a:lvl2pPr marL="357188" indent="-357188">
              <a:spcBef>
                <a:spcPts val="0"/>
              </a:spcBef>
              <a:spcAft>
                <a:spcPts val="600"/>
              </a:spcAft>
              <a:buFont typeface="Arial" panose="020B0604020202020204" pitchFamily="34" charset="0"/>
              <a:buChar char="•"/>
              <a:defRPr/>
            </a:lvl2pPr>
            <a:lvl3pPr marL="714375" indent="-357188">
              <a:spcBef>
                <a:spcPts val="0"/>
              </a:spcBef>
              <a:spcAft>
                <a:spcPts val="600"/>
              </a:spcAft>
              <a:buFont typeface="Arial" panose="020B0604020202020204" pitchFamily="34" charset="0"/>
              <a:buChar char="–"/>
              <a:defRPr/>
            </a:lvl3pPr>
            <a:lvl4pPr marL="1081088" indent="-366713">
              <a:spcBef>
                <a:spcPts val="0"/>
              </a:spcBef>
              <a:spcAft>
                <a:spcPts val="600"/>
              </a:spcAft>
              <a:defRPr/>
            </a:lvl4pPr>
            <a:lvl5pPr marL="1438275" indent="-357188">
              <a:spcBef>
                <a:spcPts val="0"/>
              </a:spcBef>
              <a:spcAft>
                <a:spcPts val="600"/>
              </a:spcAft>
              <a:defRPr/>
            </a:lvl5pPr>
          </a:lstStyle>
          <a:p>
            <a:pPr lvl="0"/>
            <a:r>
              <a:rPr lang="ko-KR" altLang="en-US" dirty="0" smtClean="0"/>
              <a:t>마스터 텍스트 스타일을 편집합니다</a:t>
            </a:r>
          </a:p>
          <a:p>
            <a:pPr lvl="1"/>
            <a:r>
              <a:rPr lang="ko-KR" altLang="en-US" dirty="0" smtClean="0"/>
              <a:t>둘째 수준</a:t>
            </a:r>
          </a:p>
          <a:p>
            <a:pPr lvl="2"/>
            <a:r>
              <a:rPr lang="ko-KR" altLang="en-US" dirty="0" smtClean="0"/>
              <a:t>셋째 수준</a:t>
            </a:r>
          </a:p>
          <a:p>
            <a:pPr lvl="3"/>
            <a:r>
              <a:rPr lang="ko-KR" altLang="en-US" dirty="0" smtClean="0"/>
              <a:t>넷째 수준</a:t>
            </a:r>
          </a:p>
          <a:p>
            <a:pPr lvl="4"/>
            <a:r>
              <a:rPr lang="ko-KR" altLang="en-US" dirty="0" smtClean="0"/>
              <a:t>다섯째 수준</a:t>
            </a:r>
            <a:endParaRPr lang="en-US" dirty="0"/>
          </a:p>
        </p:txBody>
      </p:sp>
      <p:sp>
        <p:nvSpPr>
          <p:cNvPr id="6" name="Slide Number Placeholder 5"/>
          <p:cNvSpPr>
            <a:spLocks noGrp="1"/>
          </p:cNvSpPr>
          <p:nvPr>
            <p:ph type="sldNum" sz="quarter" idx="12"/>
          </p:nvPr>
        </p:nvSpPr>
        <p:spPr/>
        <p:txBody>
          <a:bodyPr/>
          <a:lstStyle/>
          <a:p>
            <a:fld id="{3E2A3BFB-5F90-4953-9A51-6C82660449AB}" type="slidenum">
              <a:rPr lang="ko-KR" altLang="en-US" smtClean="0">
                <a:solidFill>
                  <a:prstClr val="black">
                    <a:tint val="75000"/>
                  </a:prstClr>
                </a:solidFill>
              </a:rPr>
              <a:pPr/>
              <a:t>‹#›</a:t>
            </a:fld>
            <a:endParaRPr lang="ko-KR" altLang="en-US">
              <a:solidFill>
                <a:prstClr val="black">
                  <a:tint val="75000"/>
                </a:prstClr>
              </a:solidFill>
            </a:endParaRPr>
          </a:p>
        </p:txBody>
      </p:sp>
      <p:sp>
        <p:nvSpPr>
          <p:cNvPr id="7" name="Footer Placeholder 4"/>
          <p:cNvSpPr txBox="1">
            <a:spLocks/>
          </p:cNvSpPr>
          <p:nvPr userDrawn="1"/>
        </p:nvSpPr>
        <p:spPr>
          <a:xfrm>
            <a:off x="998806" y="6356351"/>
            <a:ext cx="2968283" cy="365125"/>
          </a:xfrm>
          <a:prstGeom prst="rect">
            <a:avLst/>
          </a:prstGeom>
        </p:spPr>
        <p:txBody>
          <a:bodyPr vert="horz" lIns="91440" tIns="45720" rIns="91440" bIns="45720" rtlCol="0" anchor="ctr"/>
          <a:lstStyle>
            <a:defPPr>
              <a:defRPr lang="ko-KR"/>
            </a:defPPr>
            <a:lvl1pPr marL="0" algn="ctr" defTabSz="914400" rtl="0" eaLnBrk="1" latinLnBrk="1" hangingPunct="1">
              <a:defRPr sz="1200" i="1" kern="1200">
                <a:solidFill>
                  <a:schemeClr val="tx1">
                    <a:tint val="75000"/>
                  </a:schemeClr>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l"/>
            <a:r>
              <a:rPr lang="en-US" altLang="ko-KR" dirty="0" smtClean="0">
                <a:solidFill>
                  <a:prstClr val="black">
                    <a:tint val="75000"/>
                  </a:prstClr>
                </a:solidFill>
              </a:rPr>
              <a:t>Korea Institute of Nuclear Safety</a:t>
            </a:r>
            <a:endParaRPr lang="ko-KR" altLang="en-US" dirty="0">
              <a:solidFill>
                <a:prstClr val="black">
                  <a:tint val="75000"/>
                </a:prstClr>
              </a:solidFill>
            </a:endParaRPr>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6867" y="6384925"/>
            <a:ext cx="315913"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4787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7"/>
            <a:ext cx="7886700" cy="768730"/>
          </a:xfrm>
          <a:prstGeom prst="rect">
            <a:avLst/>
          </a:prstGeom>
        </p:spPr>
        <p:txBody>
          <a:bodyPr vert="horz" lIns="91440" tIns="45720" rIns="91440" bIns="45720" rtlCol="0" anchor="ctr">
            <a:normAutofit/>
          </a:bodyPr>
          <a:lstStyle/>
          <a:p>
            <a:r>
              <a:rPr lang="ko-KR" altLang="en-US" dirty="0" smtClean="0"/>
              <a:t>마스터 제목 스타일 편집</a:t>
            </a:r>
            <a:endParaRPr lang="en-US" dirty="0"/>
          </a:p>
        </p:txBody>
      </p:sp>
      <p:sp>
        <p:nvSpPr>
          <p:cNvPr id="3" name="Text Placeholder 2"/>
          <p:cNvSpPr>
            <a:spLocks noGrp="1"/>
          </p:cNvSpPr>
          <p:nvPr>
            <p:ph type="body" idx="1"/>
          </p:nvPr>
        </p:nvSpPr>
        <p:spPr>
          <a:xfrm>
            <a:off x="628650" y="1411096"/>
            <a:ext cx="7886700" cy="4806823"/>
          </a:xfrm>
          <a:prstGeom prst="rect">
            <a:avLst/>
          </a:prstGeom>
        </p:spPr>
        <p:txBody>
          <a:bodyPr vert="horz" lIns="91440" tIns="45720" rIns="91440" bIns="45720" rtlCol="0">
            <a:normAutofit/>
          </a:bodyPr>
          <a:lstStyle/>
          <a:p>
            <a:pPr lvl="0"/>
            <a:r>
              <a:rPr lang="ko-KR" altLang="en-US" dirty="0" smtClean="0"/>
              <a:t>마스터 텍스트 스타일을 편집합니다</a:t>
            </a:r>
          </a:p>
          <a:p>
            <a:pPr lvl="1"/>
            <a:r>
              <a:rPr lang="ko-KR" altLang="en-US" dirty="0" smtClean="0"/>
              <a:t>둘째 수준</a:t>
            </a:r>
          </a:p>
          <a:p>
            <a:pPr lvl="2"/>
            <a:r>
              <a:rPr lang="ko-KR" altLang="en-US" dirty="0" smtClean="0"/>
              <a:t>셋째 수준</a:t>
            </a:r>
          </a:p>
          <a:p>
            <a:pPr lvl="3"/>
            <a:r>
              <a:rPr lang="ko-KR" altLang="en-US" dirty="0" smtClean="0"/>
              <a:t>넷째 수준</a:t>
            </a:r>
          </a:p>
          <a:p>
            <a:pPr lvl="4"/>
            <a:r>
              <a:rPr lang="ko-KR" altLang="en-US" dirty="0" smtClean="0"/>
              <a:t>다섯째 수준</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C81CD1-C01C-4881-8B8A-8F8847189B15}" type="datetime1">
              <a:rPr lang="ko-KR" altLang="en-US" smtClean="0"/>
              <a:t>2019-05-20</a:t>
            </a:fld>
            <a:endParaRPr lang="ko-KR"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2A3BFB-5F90-4953-9A51-6C82660449AB}" type="slidenum">
              <a:rPr lang="ko-KR" altLang="en-US" smtClean="0"/>
              <a:t>‹#›</a:t>
            </a:fld>
            <a:endParaRPr lang="ko-KR" altLang="en-US"/>
          </a:p>
        </p:txBody>
      </p:sp>
    </p:spTree>
    <p:extLst>
      <p:ext uri="{BB962C8B-B14F-4D97-AF65-F5344CB8AC3E}">
        <p14:creationId xmlns:p14="http://schemas.microsoft.com/office/powerpoint/2010/main" val="7029869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5" r:id="rId4"/>
    <p:sldLayoutId id="2147483668" r:id="rId5"/>
    <p:sldLayoutId id="2147483669" r:id="rId6"/>
    <p:sldLayoutId id="2147483677" r:id="rId7"/>
  </p:sldLayoutIdLst>
  <p:hf hdr="0" ftr="0" dt="0"/>
  <p:txStyles>
    <p:titleStyle>
      <a:lvl1pPr algn="l" defTabSz="914400" rtl="0" eaLnBrk="1" latinLnBrk="1" hangingPunct="1">
        <a:lnSpc>
          <a:spcPct val="90000"/>
        </a:lnSpc>
        <a:spcBef>
          <a:spcPct val="0"/>
        </a:spcBef>
        <a:buNone/>
        <a:defRPr sz="32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7"/>
            <a:ext cx="7886700" cy="768730"/>
          </a:xfrm>
          <a:prstGeom prst="rect">
            <a:avLst/>
          </a:prstGeom>
        </p:spPr>
        <p:txBody>
          <a:bodyPr vert="horz" lIns="91440" tIns="45720" rIns="91440" bIns="45720" rtlCol="0" anchor="ctr">
            <a:normAutofit/>
          </a:bodyPr>
          <a:lstStyle/>
          <a:p>
            <a:r>
              <a:rPr lang="ko-KR" altLang="en-US" dirty="0" smtClean="0"/>
              <a:t>마스터 제목 스타일 편집</a:t>
            </a:r>
            <a:endParaRPr lang="en-US" dirty="0"/>
          </a:p>
        </p:txBody>
      </p:sp>
      <p:sp>
        <p:nvSpPr>
          <p:cNvPr id="3" name="Text Placeholder 2"/>
          <p:cNvSpPr>
            <a:spLocks noGrp="1"/>
          </p:cNvSpPr>
          <p:nvPr>
            <p:ph type="body" idx="1"/>
          </p:nvPr>
        </p:nvSpPr>
        <p:spPr>
          <a:xfrm>
            <a:off x="628650" y="1411096"/>
            <a:ext cx="7886700" cy="4806823"/>
          </a:xfrm>
          <a:prstGeom prst="rect">
            <a:avLst/>
          </a:prstGeom>
        </p:spPr>
        <p:txBody>
          <a:bodyPr vert="horz" lIns="91440" tIns="45720" rIns="91440" bIns="45720" rtlCol="0">
            <a:normAutofit/>
          </a:bodyPr>
          <a:lstStyle/>
          <a:p>
            <a:pPr lvl="0"/>
            <a:r>
              <a:rPr lang="ko-KR" altLang="en-US" dirty="0" smtClean="0"/>
              <a:t>마스터 텍스트 스타일을 편집합니다</a:t>
            </a:r>
          </a:p>
          <a:p>
            <a:pPr lvl="1"/>
            <a:r>
              <a:rPr lang="ko-KR" altLang="en-US" dirty="0" smtClean="0"/>
              <a:t>둘째 수준</a:t>
            </a:r>
          </a:p>
          <a:p>
            <a:pPr lvl="2"/>
            <a:r>
              <a:rPr lang="ko-KR" altLang="en-US" dirty="0" smtClean="0"/>
              <a:t>셋째 수준</a:t>
            </a:r>
          </a:p>
          <a:p>
            <a:pPr lvl="3"/>
            <a:r>
              <a:rPr lang="ko-KR" altLang="en-US" dirty="0" smtClean="0"/>
              <a:t>넷째 수준</a:t>
            </a:r>
          </a:p>
          <a:p>
            <a:pPr lvl="4"/>
            <a:r>
              <a:rPr lang="ko-KR" altLang="en-US" dirty="0" smtClean="0"/>
              <a:t>다섯째 수준</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C81CD1-C01C-4881-8B8A-8F8847189B15}" type="datetime1">
              <a:rPr lang="ko-KR" altLang="en-US" smtClean="0">
                <a:solidFill>
                  <a:prstClr val="black">
                    <a:tint val="75000"/>
                  </a:prstClr>
                </a:solidFill>
              </a:rPr>
              <a:pPr/>
              <a:t>2019-05-20</a:t>
            </a:fld>
            <a:endParaRPr lang="ko-KR" alt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2A3BFB-5F90-4953-9A51-6C82660449AB}"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3726291196"/>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Lst>
  <p:hf hdr="0" ftr="0" dt="0"/>
  <p:txStyles>
    <p:titleStyle>
      <a:lvl1pPr algn="l" defTabSz="914400" rtl="0" eaLnBrk="1" latinLnBrk="1" hangingPunct="1">
        <a:lnSpc>
          <a:spcPct val="90000"/>
        </a:lnSpc>
        <a:spcBef>
          <a:spcPct val="0"/>
        </a:spcBef>
        <a:buNone/>
        <a:defRPr sz="32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www-pub.iaea.org/MTCD/publications/PDF/Pub1185_web.pdf" TargetMode="External"/><Relationship Id="rId2" Type="http://schemas.openxmlformats.org/officeDocument/2006/relationships/hyperlink" Target="https://www.nrc.gov/docs/ML011340122"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996735"/>
            <a:ext cx="7772400" cy="1566246"/>
          </a:xfrm>
        </p:spPr>
        <p:txBody>
          <a:bodyPr anchor="ctr">
            <a:noAutofit/>
          </a:bodyPr>
          <a:lstStyle/>
          <a:p>
            <a:r>
              <a:rPr lang="en-US" altLang="ko-KR" sz="4400" dirty="0" smtClean="0"/>
              <a:t>Format and </a:t>
            </a:r>
            <a:r>
              <a:rPr lang="en-US" altLang="ko-KR" sz="4400" dirty="0"/>
              <a:t>C</a:t>
            </a:r>
            <a:r>
              <a:rPr lang="en-US" altLang="ko-KR" sz="4400" dirty="0" smtClean="0"/>
              <a:t>ontents of Safety Analysis Report</a:t>
            </a:r>
            <a:endParaRPr lang="ko-KR" altLang="en-US" sz="4400" dirty="0"/>
          </a:p>
        </p:txBody>
      </p:sp>
      <p:sp>
        <p:nvSpPr>
          <p:cNvPr id="3" name="부제목 2"/>
          <p:cNvSpPr>
            <a:spLocks noGrp="1"/>
          </p:cNvSpPr>
          <p:nvPr>
            <p:ph type="subTitle" idx="1"/>
          </p:nvPr>
        </p:nvSpPr>
        <p:spPr>
          <a:xfrm>
            <a:off x="1143000" y="4760423"/>
            <a:ext cx="6858000" cy="1743456"/>
          </a:xfrm>
        </p:spPr>
        <p:txBody>
          <a:bodyPr>
            <a:normAutofit/>
          </a:bodyPr>
          <a:lstStyle/>
          <a:p>
            <a:pPr>
              <a:spcBef>
                <a:spcPts val="0"/>
              </a:spcBef>
              <a:spcAft>
                <a:spcPts val="2400"/>
              </a:spcAft>
            </a:pPr>
            <a:r>
              <a:rPr lang="en-US" altLang="ko-KR" dirty="0" smtClean="0"/>
              <a:t>Yong Ho RYU, Ph.D.</a:t>
            </a:r>
          </a:p>
          <a:p>
            <a:pPr>
              <a:spcBef>
                <a:spcPts val="0"/>
              </a:spcBef>
              <a:spcAft>
                <a:spcPts val="1800"/>
              </a:spcAft>
            </a:pPr>
            <a:r>
              <a:rPr lang="en-US" altLang="ko-KR" sz="3200" b="1" dirty="0" smtClean="0"/>
              <a:t>Korea Institute of Nuclear Safety</a:t>
            </a:r>
          </a:p>
        </p:txBody>
      </p:sp>
    </p:spTree>
    <p:extLst>
      <p:ext uri="{BB962C8B-B14F-4D97-AF65-F5344CB8AC3E}">
        <p14:creationId xmlns:p14="http://schemas.microsoft.com/office/powerpoint/2010/main" val="41612184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Zástupný symbol pro datum 3"/>
          <p:cNvSpPr>
            <a:spLocks noGrp="1"/>
          </p:cNvSpPr>
          <p:nvPr>
            <p:ph type="dt" sz="quarter" idx="4294967295"/>
          </p:nvPr>
        </p:nvSpPr>
        <p:spPr bwMode="auto">
          <a:xfrm>
            <a:off x="600186" y="6116935"/>
            <a:ext cx="308240" cy="34490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49936" tIns="24968" rIns="49936" bIns="24968" rtlCol="0" anchor="ctr"/>
          <a:lstStyle>
            <a:lvl1pPr eaLnBrk="0" hangingPunct="0">
              <a:defRPr>
                <a:solidFill>
                  <a:schemeClr val="tx1"/>
                </a:solidFill>
                <a:latin typeface="Arial" panose="020B0604020202020204" pitchFamily="34" charset="0"/>
                <a:cs typeface="Arial" panose="020B0604020202020204" pitchFamily="34" charset="0"/>
              </a:defRPr>
            </a:lvl1pPr>
            <a:lvl2pPr marL="635519" indent="-244431" eaLnBrk="0" hangingPunct="0">
              <a:defRPr>
                <a:solidFill>
                  <a:schemeClr val="tx1"/>
                </a:solidFill>
                <a:latin typeface="Arial" panose="020B0604020202020204" pitchFamily="34" charset="0"/>
                <a:cs typeface="Arial" panose="020B0604020202020204" pitchFamily="34" charset="0"/>
              </a:defRPr>
            </a:lvl2pPr>
            <a:lvl3pPr marL="977722" indent="-195544" eaLnBrk="0" hangingPunct="0">
              <a:defRPr>
                <a:solidFill>
                  <a:schemeClr val="tx1"/>
                </a:solidFill>
                <a:latin typeface="Arial" panose="020B0604020202020204" pitchFamily="34" charset="0"/>
                <a:cs typeface="Arial" panose="020B0604020202020204" pitchFamily="34" charset="0"/>
              </a:defRPr>
            </a:lvl3pPr>
            <a:lvl4pPr marL="1368811" indent="-195544" eaLnBrk="0" hangingPunct="0">
              <a:defRPr>
                <a:solidFill>
                  <a:schemeClr val="tx1"/>
                </a:solidFill>
                <a:latin typeface="Arial" panose="020B0604020202020204" pitchFamily="34" charset="0"/>
                <a:cs typeface="Arial" panose="020B0604020202020204" pitchFamily="34" charset="0"/>
              </a:defRPr>
            </a:lvl4pPr>
            <a:lvl5pPr marL="1759900" indent="-195544" eaLnBrk="0" hangingPunct="0">
              <a:defRPr>
                <a:solidFill>
                  <a:schemeClr val="tx1"/>
                </a:solidFill>
                <a:latin typeface="Arial" panose="020B0604020202020204" pitchFamily="34" charset="0"/>
                <a:cs typeface="Arial" panose="020B0604020202020204" pitchFamily="34" charset="0"/>
              </a:defRPr>
            </a:lvl5pPr>
            <a:lvl6pPr marL="2150989"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542078"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2933167"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324255"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fld id="{77909A51-53B5-41FF-A3DC-A57C685DA337}" type="datetime1">
              <a:rPr lang="cs-CZ" altLang="ko-KR" sz="855">
                <a:solidFill>
                  <a:schemeClr val="bg1"/>
                </a:solidFill>
              </a:rPr>
              <a:pPr algn="ctr" eaLnBrk="1" hangingPunct="1"/>
              <a:t>20.05.2019</a:t>
            </a:fld>
            <a:endParaRPr lang="cs-CZ" altLang="ko-KR" sz="855">
              <a:solidFill>
                <a:schemeClr val="bg1"/>
              </a:solidFill>
            </a:endParaRPr>
          </a:p>
        </p:txBody>
      </p:sp>
      <p:sp>
        <p:nvSpPr>
          <p:cNvPr id="9219" name="Zástupný symbol pro číslo snímku 5"/>
          <p:cNvSpPr>
            <a:spLocks noGrp="1"/>
          </p:cNvSpPr>
          <p:nvPr>
            <p:ph type="sldNum" sz="quarter" idx="10"/>
          </p:nvPr>
        </p:nvSpPr>
        <p:spPr>
          <a:xfrm>
            <a:off x="4267835" y="6302964"/>
            <a:ext cx="532291" cy="2172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85152" tIns="42576" rIns="85152" bIns="42576" rtlCol="0" anchor="ctr"/>
          <a:lstStyle>
            <a:lvl1pPr eaLnBrk="0" hangingPunct="0">
              <a:defRPr>
                <a:solidFill>
                  <a:schemeClr val="tx1"/>
                </a:solidFill>
                <a:latin typeface="Arial" panose="020B0604020202020204" pitchFamily="34" charset="0"/>
                <a:cs typeface="Arial" panose="020B0604020202020204" pitchFamily="34" charset="0"/>
              </a:defRPr>
            </a:lvl1pPr>
            <a:lvl2pPr marL="635519" indent="-244431" eaLnBrk="0" hangingPunct="0">
              <a:defRPr>
                <a:solidFill>
                  <a:schemeClr val="tx1"/>
                </a:solidFill>
                <a:latin typeface="Arial" panose="020B0604020202020204" pitchFamily="34" charset="0"/>
                <a:cs typeface="Arial" panose="020B0604020202020204" pitchFamily="34" charset="0"/>
              </a:defRPr>
            </a:lvl2pPr>
            <a:lvl3pPr marL="977722" indent="-195544" eaLnBrk="0" hangingPunct="0">
              <a:defRPr>
                <a:solidFill>
                  <a:schemeClr val="tx1"/>
                </a:solidFill>
                <a:latin typeface="Arial" panose="020B0604020202020204" pitchFamily="34" charset="0"/>
                <a:cs typeface="Arial" panose="020B0604020202020204" pitchFamily="34" charset="0"/>
              </a:defRPr>
            </a:lvl3pPr>
            <a:lvl4pPr marL="1368811" indent="-195544" eaLnBrk="0" hangingPunct="0">
              <a:defRPr>
                <a:solidFill>
                  <a:schemeClr val="tx1"/>
                </a:solidFill>
                <a:latin typeface="Arial" panose="020B0604020202020204" pitchFamily="34" charset="0"/>
                <a:cs typeface="Arial" panose="020B0604020202020204" pitchFamily="34" charset="0"/>
              </a:defRPr>
            </a:lvl4pPr>
            <a:lvl5pPr marL="1759900" indent="-195544" eaLnBrk="0" hangingPunct="0">
              <a:defRPr>
                <a:solidFill>
                  <a:schemeClr val="tx1"/>
                </a:solidFill>
                <a:latin typeface="Arial" panose="020B0604020202020204" pitchFamily="34" charset="0"/>
                <a:cs typeface="Arial" panose="020B0604020202020204" pitchFamily="34" charset="0"/>
              </a:defRPr>
            </a:lvl5pPr>
            <a:lvl6pPr marL="2150989"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542078"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2933167"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324255"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2BCF420-9589-4304-A6DB-080D779D0808}" type="slidenum">
              <a:rPr lang="cs-CZ" altLang="ko-KR">
                <a:solidFill>
                  <a:schemeClr val="bg1"/>
                </a:solidFill>
              </a:rPr>
              <a:pPr eaLnBrk="1" hangingPunct="1"/>
              <a:t>10</a:t>
            </a:fld>
            <a:endParaRPr lang="cs-CZ" altLang="ko-KR">
              <a:solidFill>
                <a:schemeClr val="bg1"/>
              </a:solidFill>
            </a:endParaRPr>
          </a:p>
        </p:txBody>
      </p:sp>
      <p:sp>
        <p:nvSpPr>
          <p:cNvPr id="1608706" name="Rectangle 2"/>
          <p:cNvSpPr>
            <a:spLocks noGrp="1" noChangeArrowheads="1"/>
          </p:cNvSpPr>
          <p:nvPr>
            <p:ph type="title"/>
          </p:nvPr>
        </p:nvSpPr>
        <p:spPr>
          <a:xfrm>
            <a:off x="462222" y="241297"/>
            <a:ext cx="8334646" cy="813374"/>
          </a:xfrm>
        </p:spPr>
        <p:txBody>
          <a:bodyPr>
            <a:normAutofit/>
          </a:bodyPr>
          <a:lstStyle/>
          <a:p>
            <a:r>
              <a:rPr lang="en-US" altLang="ko-KR" dirty="0">
                <a:ea typeface="굴림" panose="020B0600000101010101" pitchFamily="50" charset="-127"/>
              </a:rPr>
              <a:t>II. Available </a:t>
            </a:r>
            <a:r>
              <a:rPr lang="en-US" altLang="ko-KR" dirty="0" smtClean="0">
                <a:ea typeface="굴림" panose="020B0600000101010101" pitchFamily="50" charset="-127"/>
              </a:rPr>
              <a:t>Formats</a:t>
            </a:r>
            <a:endParaRPr lang="en-GB" altLang="ko-KR" dirty="0">
              <a:solidFill>
                <a:srgbClr val="000099"/>
              </a:solidFill>
            </a:endParaRPr>
          </a:p>
        </p:txBody>
      </p:sp>
      <p:sp>
        <p:nvSpPr>
          <p:cNvPr id="9221" name="Rectangle 3"/>
          <p:cNvSpPr>
            <a:spLocks noGrp="1" noChangeArrowheads="1"/>
          </p:cNvSpPr>
          <p:nvPr>
            <p:ph type="body" idx="1"/>
          </p:nvPr>
        </p:nvSpPr>
        <p:spPr bwMode="auto">
          <a:xfrm>
            <a:off x="600186" y="1049256"/>
            <a:ext cx="8143844" cy="50730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5152" tIns="42576" rIns="85152" bIns="42576" numCol="1" rtlCol="0" anchor="t" anchorCtr="0" compatLnSpc="1">
            <a:prstTxWarp prst="textNoShape">
              <a:avLst/>
            </a:prstTxWarp>
            <a:noAutofit/>
          </a:bodyPr>
          <a:lstStyle/>
          <a:p>
            <a:pPr marL="0" lvl="1" indent="0">
              <a:lnSpc>
                <a:spcPct val="100000"/>
              </a:lnSpc>
              <a:spcAft>
                <a:spcPts val="0"/>
              </a:spcAft>
              <a:buNone/>
            </a:pPr>
            <a:r>
              <a:rPr lang="en-GB" altLang="ko-KR" sz="2200" dirty="0">
                <a:solidFill>
                  <a:srgbClr val="000099"/>
                </a:solidFill>
              </a:rPr>
              <a:t>New aspects addressed in the IAEA GS-G-4.1 compared with original RG 1.70</a:t>
            </a:r>
            <a:endParaRPr lang="en-GB" altLang="ko-KR" sz="2200" dirty="0" smtClean="0"/>
          </a:p>
          <a:p>
            <a:pPr lvl="2">
              <a:lnSpc>
                <a:spcPct val="100000"/>
              </a:lnSpc>
              <a:spcAft>
                <a:spcPts val="0"/>
              </a:spcAft>
              <a:buFont typeface="Arial" panose="020B0604020202020204" pitchFamily="34" charset="0"/>
              <a:buChar char="•"/>
            </a:pPr>
            <a:r>
              <a:rPr lang="en-GB" altLang="ko-KR" dirty="0" smtClean="0"/>
              <a:t>Defence </a:t>
            </a:r>
            <a:r>
              <a:rPr lang="en-GB" altLang="ko-KR" dirty="0"/>
              <a:t>in depth principles</a:t>
            </a:r>
            <a:r>
              <a:rPr lang="en-GB" altLang="ko-KR" dirty="0">
                <a:cs typeface="Times New Roman" panose="02020603050405020304" pitchFamily="18" charset="0"/>
              </a:rPr>
              <a:t> (not systematically described in RG 1.70)</a:t>
            </a:r>
          </a:p>
          <a:p>
            <a:pPr lvl="2">
              <a:lnSpc>
                <a:spcPct val="100000"/>
              </a:lnSpc>
              <a:spcAft>
                <a:spcPts val="0"/>
              </a:spcAft>
              <a:buFont typeface="Arial" panose="020B0604020202020204" pitchFamily="34" charset="0"/>
              <a:buChar char="•"/>
            </a:pPr>
            <a:r>
              <a:rPr lang="en-GB" altLang="ko-KR" dirty="0"/>
              <a:t>Management of safety, including safety culture</a:t>
            </a:r>
          </a:p>
          <a:p>
            <a:pPr lvl="2">
              <a:lnSpc>
                <a:spcPct val="100000"/>
              </a:lnSpc>
              <a:spcAft>
                <a:spcPts val="0"/>
              </a:spcAft>
              <a:buFont typeface="Arial" panose="020B0604020202020204" pitchFamily="34" charset="0"/>
              <a:buChar char="•"/>
            </a:pPr>
            <a:r>
              <a:rPr lang="en-GB" altLang="ko-KR" dirty="0"/>
              <a:t>More details on operational aspects</a:t>
            </a:r>
            <a:r>
              <a:rPr lang="en-GB" altLang="ko-KR" dirty="0">
                <a:cs typeface="Times New Roman" panose="02020603050405020304" pitchFamily="18" charset="0"/>
              </a:rPr>
              <a:t> </a:t>
            </a:r>
          </a:p>
          <a:p>
            <a:pPr lvl="2">
              <a:lnSpc>
                <a:spcPct val="100000"/>
              </a:lnSpc>
              <a:spcAft>
                <a:spcPts val="0"/>
              </a:spcAft>
              <a:buFont typeface="Arial" panose="020B0604020202020204" pitchFamily="34" charset="0"/>
              <a:buChar char="•"/>
            </a:pPr>
            <a:r>
              <a:rPr lang="en-GB" altLang="ko-KR" dirty="0">
                <a:solidFill>
                  <a:srgbClr val="0070C0"/>
                </a:solidFill>
              </a:rPr>
              <a:t>Decommissioning phase of NPPs</a:t>
            </a:r>
          </a:p>
          <a:p>
            <a:pPr lvl="2">
              <a:lnSpc>
                <a:spcPct val="100000"/>
              </a:lnSpc>
              <a:spcAft>
                <a:spcPts val="0"/>
              </a:spcAft>
              <a:buFont typeface="Arial" panose="020B0604020202020204" pitchFamily="34" charset="0"/>
              <a:buChar char="•"/>
            </a:pPr>
            <a:r>
              <a:rPr lang="en-GB" altLang="ko-KR" dirty="0">
                <a:solidFill>
                  <a:srgbClr val="0070C0"/>
                </a:solidFill>
                <a:cs typeface="Times New Roman" panose="02020603050405020304" pitchFamily="18" charset="0"/>
              </a:rPr>
              <a:t>Environmental aspects</a:t>
            </a:r>
          </a:p>
          <a:p>
            <a:pPr lvl="2">
              <a:lnSpc>
                <a:spcPct val="100000"/>
              </a:lnSpc>
              <a:spcAft>
                <a:spcPts val="0"/>
              </a:spcAft>
              <a:buFont typeface="Arial" panose="020B0604020202020204" pitchFamily="34" charset="0"/>
              <a:buChar char="•"/>
            </a:pPr>
            <a:r>
              <a:rPr lang="en-GB" altLang="ko-KR" dirty="0">
                <a:solidFill>
                  <a:srgbClr val="0070C0"/>
                </a:solidFill>
                <a:cs typeface="Times New Roman" panose="02020603050405020304" pitchFamily="18" charset="0"/>
              </a:rPr>
              <a:t>Emergency preparedness</a:t>
            </a:r>
          </a:p>
          <a:p>
            <a:pPr lvl="2">
              <a:lnSpc>
                <a:spcPct val="100000"/>
              </a:lnSpc>
              <a:spcAft>
                <a:spcPts val="0"/>
              </a:spcAft>
              <a:buFont typeface="Arial" panose="020B0604020202020204" pitchFamily="34" charset="0"/>
              <a:buChar char="•"/>
            </a:pPr>
            <a:r>
              <a:rPr lang="en-GB" altLang="ko-KR" dirty="0"/>
              <a:t>Analysis of beyond design basis accidents and severe accidents</a:t>
            </a:r>
            <a:r>
              <a:rPr lang="en-GB" altLang="ko-KR" dirty="0">
                <a:cs typeface="Times New Roman" panose="02020603050405020304" pitchFamily="18" charset="0"/>
              </a:rPr>
              <a:t> </a:t>
            </a:r>
          </a:p>
          <a:p>
            <a:pPr lvl="2">
              <a:lnSpc>
                <a:spcPct val="100000"/>
              </a:lnSpc>
              <a:spcAft>
                <a:spcPts val="0"/>
              </a:spcAft>
              <a:buFont typeface="Arial" panose="020B0604020202020204" pitchFamily="34" charset="0"/>
              <a:buChar char="•"/>
            </a:pPr>
            <a:r>
              <a:rPr lang="en-GB" altLang="ko-KR" dirty="0"/>
              <a:t>Probabilistic Safety Analysis</a:t>
            </a:r>
          </a:p>
          <a:p>
            <a:pPr lvl="2">
              <a:lnSpc>
                <a:spcPct val="100000"/>
              </a:lnSpc>
              <a:spcAft>
                <a:spcPts val="0"/>
              </a:spcAft>
              <a:buFont typeface="Arial" panose="020B0604020202020204" pitchFamily="34" charset="0"/>
              <a:buChar char="•"/>
            </a:pPr>
            <a:r>
              <a:rPr lang="en-GB" altLang="ko-KR" dirty="0"/>
              <a:t>Different structure of safety report</a:t>
            </a:r>
          </a:p>
          <a:p>
            <a:pPr lvl="2">
              <a:lnSpc>
                <a:spcPct val="100000"/>
              </a:lnSpc>
              <a:spcAft>
                <a:spcPts val="0"/>
              </a:spcAft>
              <a:buFont typeface="Arial" panose="020B0604020202020204" pitchFamily="34" charset="0"/>
              <a:buChar char="•"/>
            </a:pPr>
            <a:r>
              <a:rPr lang="en-US" altLang="ko-KR" dirty="0"/>
              <a:t>All safety analyses (from normal operation up to severe accidents, TH, PTS, containment, radiological aspects) presented in one </a:t>
            </a:r>
            <a:r>
              <a:rPr lang="en-US" altLang="ko-KR" dirty="0" smtClean="0"/>
              <a:t>chapter</a:t>
            </a:r>
            <a:endParaRPr lang="en-US" altLang="ko-KR" sz="2000" dirty="0">
              <a:solidFill>
                <a:srgbClr val="000099"/>
              </a:solidFill>
            </a:endParaRPr>
          </a:p>
          <a:p>
            <a:pPr lvl="1">
              <a:lnSpc>
                <a:spcPct val="100000"/>
              </a:lnSpc>
              <a:spcAft>
                <a:spcPts val="0"/>
              </a:spcAft>
              <a:buFont typeface="Wingdings" panose="05000000000000000000" pitchFamily="2" charset="2"/>
              <a:buChar char="v"/>
            </a:pPr>
            <a:r>
              <a:rPr lang="en-US" altLang="ko-KR" sz="1800" dirty="0">
                <a:solidFill>
                  <a:srgbClr val="000099"/>
                </a:solidFill>
              </a:rPr>
              <a:t>The environmental aspects are often taken care of in a separate </a:t>
            </a:r>
            <a:r>
              <a:rPr lang="en-US" altLang="ko-KR" sz="1800" dirty="0" smtClean="0">
                <a:solidFill>
                  <a:srgbClr val="000099"/>
                </a:solidFill>
              </a:rPr>
              <a:t>document in RG 1.70.</a:t>
            </a:r>
            <a:endParaRPr lang="cs-CZ" altLang="ko-KR" sz="1800" dirty="0">
              <a:solidFill>
                <a:srgbClr val="000099"/>
              </a:solidFill>
            </a:endParaRPr>
          </a:p>
        </p:txBody>
      </p:sp>
    </p:spTree>
    <p:extLst>
      <p:ext uri="{BB962C8B-B14F-4D97-AF65-F5344CB8AC3E}">
        <p14:creationId xmlns:p14="http://schemas.microsoft.com/office/powerpoint/2010/main" val="10966788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635519" indent="-244431" eaLnBrk="0" hangingPunct="0">
              <a:defRPr>
                <a:solidFill>
                  <a:schemeClr val="tx1"/>
                </a:solidFill>
                <a:latin typeface="Arial" panose="020B0604020202020204" pitchFamily="34" charset="0"/>
                <a:cs typeface="Arial" panose="020B0604020202020204" pitchFamily="34" charset="0"/>
              </a:defRPr>
            </a:lvl2pPr>
            <a:lvl3pPr marL="977722" indent="-195544" eaLnBrk="0" hangingPunct="0">
              <a:defRPr>
                <a:solidFill>
                  <a:schemeClr val="tx1"/>
                </a:solidFill>
                <a:latin typeface="Arial" panose="020B0604020202020204" pitchFamily="34" charset="0"/>
                <a:cs typeface="Arial" panose="020B0604020202020204" pitchFamily="34" charset="0"/>
              </a:defRPr>
            </a:lvl3pPr>
            <a:lvl4pPr marL="1368811" indent="-195544" eaLnBrk="0" hangingPunct="0">
              <a:defRPr>
                <a:solidFill>
                  <a:schemeClr val="tx1"/>
                </a:solidFill>
                <a:latin typeface="Arial" panose="020B0604020202020204" pitchFamily="34" charset="0"/>
                <a:cs typeface="Arial" panose="020B0604020202020204" pitchFamily="34" charset="0"/>
              </a:defRPr>
            </a:lvl4pPr>
            <a:lvl5pPr marL="1759900" indent="-195544" eaLnBrk="0" hangingPunct="0">
              <a:defRPr>
                <a:solidFill>
                  <a:schemeClr val="tx1"/>
                </a:solidFill>
                <a:latin typeface="Arial" panose="020B0604020202020204" pitchFamily="34" charset="0"/>
                <a:cs typeface="Arial" panose="020B0604020202020204" pitchFamily="34" charset="0"/>
              </a:defRPr>
            </a:lvl5pPr>
            <a:lvl6pPr marL="2150989"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542078"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2933167"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324255"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5108C86-BB65-4AE5-88E2-C0B2F91D6B73}" type="slidenum">
              <a:rPr lang="cs-CZ" altLang="ko-KR">
                <a:solidFill>
                  <a:schemeClr val="bg1"/>
                </a:solidFill>
              </a:rPr>
              <a:pPr eaLnBrk="1" hangingPunct="1"/>
              <a:t>11</a:t>
            </a:fld>
            <a:endParaRPr lang="cs-CZ" altLang="ko-KR">
              <a:solidFill>
                <a:schemeClr val="bg1"/>
              </a:solidFill>
            </a:endParaRPr>
          </a:p>
        </p:txBody>
      </p:sp>
      <p:sp>
        <p:nvSpPr>
          <p:cNvPr id="11267" name="Tartalom helye 2"/>
          <p:cNvSpPr>
            <a:spLocks noGrp="1"/>
          </p:cNvSpPr>
          <p:nvPr>
            <p:ph idx="4294967295"/>
          </p:nvPr>
        </p:nvSpPr>
        <p:spPr bwMode="auto">
          <a:xfrm>
            <a:off x="578391" y="1258671"/>
            <a:ext cx="8274664" cy="488974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85152" tIns="42576" rIns="85152" bIns="42576" rtlCol="0">
            <a:normAutofit/>
          </a:bodyPr>
          <a:lstStyle/>
          <a:p>
            <a:pPr marL="0" indent="0">
              <a:buNone/>
            </a:pPr>
            <a:r>
              <a:rPr lang="en-US" altLang="ko-KR" sz="2400" dirty="0"/>
              <a:t>Updates of RG 1.70</a:t>
            </a:r>
            <a:endParaRPr lang="en-GB" altLang="ko-KR" sz="2400" dirty="0" smtClean="0"/>
          </a:p>
          <a:p>
            <a:r>
              <a:rPr lang="en-GB" altLang="ko-KR" sz="2000" dirty="0" smtClean="0"/>
              <a:t>Regulatory </a:t>
            </a:r>
            <a:r>
              <a:rPr lang="en-GB" altLang="ko-KR" sz="2000" dirty="0"/>
              <a:t>Guide 1.206 - Combined License Applications for Nuclear Power Plants, June 2007, applicable for new LWRs</a:t>
            </a:r>
          </a:p>
          <a:p>
            <a:r>
              <a:rPr lang="en-GB" altLang="ko-KR" sz="2000" dirty="0"/>
              <a:t>RG 1.206 includes two additional chapters</a:t>
            </a:r>
          </a:p>
          <a:p>
            <a:pPr lvl="1">
              <a:buFont typeface="Wingdings" panose="05000000000000000000" pitchFamily="2" charset="2"/>
              <a:buChar char="ü"/>
            </a:pPr>
            <a:r>
              <a:rPr lang="en-US" altLang="ko-KR" sz="2000" dirty="0" smtClean="0">
                <a:solidFill>
                  <a:srgbClr val="002060"/>
                </a:solidFill>
              </a:rPr>
              <a:t>18. Human Factors Engineering; </a:t>
            </a:r>
            <a:r>
              <a:rPr lang="en-US" altLang="ko-KR" sz="2000" dirty="0">
                <a:solidFill>
                  <a:srgbClr val="002060"/>
                </a:solidFill>
              </a:rPr>
              <a:t>it shall be demonstrated that</a:t>
            </a:r>
            <a:r>
              <a:rPr lang="en-US" altLang="ko-KR" sz="2000" dirty="0" smtClean="0">
                <a:solidFill>
                  <a:srgbClr val="002060"/>
                </a:solidFill>
              </a:rPr>
              <a:t> </a:t>
            </a:r>
            <a:r>
              <a:rPr lang="en-US" altLang="ko-KR" sz="2000" dirty="0">
                <a:solidFill>
                  <a:srgbClr val="002060"/>
                </a:solidFill>
              </a:rPr>
              <a:t>acceptable HFE practices and guidelines are incorporated into the plant’s design.</a:t>
            </a:r>
          </a:p>
          <a:p>
            <a:pPr lvl="1">
              <a:buFont typeface="Wingdings" panose="05000000000000000000" pitchFamily="2" charset="2"/>
              <a:buChar char="ü"/>
            </a:pPr>
            <a:r>
              <a:rPr lang="en-US" altLang="ko-KR" sz="2000" dirty="0" smtClean="0">
                <a:solidFill>
                  <a:srgbClr val="002060"/>
                </a:solidFill>
              </a:rPr>
              <a:t>19. Probabilistic Risk Assessment and Severe Accidents; </a:t>
            </a:r>
            <a:r>
              <a:rPr lang="en-US" altLang="ko-KR" sz="2000" dirty="0">
                <a:solidFill>
                  <a:srgbClr val="002060"/>
                </a:solidFill>
              </a:rPr>
              <a:t>contains summary of design-specific or plant-specific PRA as well as deterministic evaluation of design features for the prevention or mitigation of severe accidents.</a:t>
            </a:r>
          </a:p>
          <a:p>
            <a:r>
              <a:rPr lang="en-US" altLang="ko-KR" sz="2000" dirty="0"/>
              <a:t>Detailed contents of the SAR can be verified for all chapters, including 18 and 19, using US NRC Standard Review Plan, NUREG 0800, Rev.2, June </a:t>
            </a:r>
            <a:r>
              <a:rPr lang="en-US" altLang="ko-KR" sz="2000" dirty="0" smtClean="0"/>
              <a:t>2007.</a:t>
            </a:r>
            <a:endParaRPr lang="cs-CZ" altLang="ko-KR" sz="2000" dirty="0"/>
          </a:p>
        </p:txBody>
      </p:sp>
      <p:sp>
        <p:nvSpPr>
          <p:cNvPr id="1833987" name="Cím 1"/>
          <p:cNvSpPr>
            <a:spLocks noGrp="1"/>
          </p:cNvSpPr>
          <p:nvPr>
            <p:ph type="title" idx="4294967295"/>
          </p:nvPr>
        </p:nvSpPr>
        <p:spPr>
          <a:xfrm>
            <a:off x="445387" y="534668"/>
            <a:ext cx="6836953" cy="545870"/>
          </a:xfrm>
        </p:spPr>
        <p:txBody>
          <a:bodyPr/>
          <a:lstStyle/>
          <a:p>
            <a:pPr>
              <a:defRPr/>
            </a:pPr>
            <a:r>
              <a:rPr lang="en-US" altLang="ko-KR" dirty="0">
                <a:ea typeface="굴림" panose="020B0600000101010101" pitchFamily="50" charset="-127"/>
              </a:rPr>
              <a:t>II. Available Formats</a:t>
            </a:r>
            <a:endParaRPr lang="en-US" dirty="0">
              <a:solidFill>
                <a:srgbClr val="0854A0"/>
              </a:solidFill>
              <a:latin typeface="+mn-lt"/>
            </a:endParaRPr>
          </a:p>
        </p:txBody>
      </p:sp>
    </p:spTree>
    <p:extLst>
      <p:ext uri="{BB962C8B-B14F-4D97-AF65-F5344CB8AC3E}">
        <p14:creationId xmlns:p14="http://schemas.microsoft.com/office/powerpoint/2010/main" val="24581774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9420" name="Group 76"/>
          <p:cNvGraphicFramePr>
            <a:graphicFrameLocks noGrp="1"/>
          </p:cNvGraphicFramePr>
          <p:nvPr>
            <p:ph idx="4294967295"/>
            <p:extLst>
              <p:ext uri="{D42A27DB-BD31-4B8C-83A1-F6EECF244321}">
                <p14:modId xmlns:p14="http://schemas.microsoft.com/office/powerpoint/2010/main" val="3548178643"/>
              </p:ext>
            </p:extLst>
          </p:nvPr>
        </p:nvGraphicFramePr>
        <p:xfrm>
          <a:off x="232756" y="515658"/>
          <a:ext cx="8658678" cy="5842984"/>
        </p:xfrm>
        <a:graphic>
          <a:graphicData uri="http://schemas.openxmlformats.org/drawingml/2006/table">
            <a:tbl>
              <a:tblPr/>
              <a:tblGrid>
                <a:gridCol w="4329339">
                  <a:extLst>
                    <a:ext uri="{9D8B030D-6E8A-4147-A177-3AD203B41FA5}">
                      <a16:colId xmlns:a16="http://schemas.microsoft.com/office/drawing/2014/main" val="20000"/>
                    </a:ext>
                  </a:extLst>
                </a:gridCol>
                <a:gridCol w="4329339">
                  <a:extLst>
                    <a:ext uri="{9D8B030D-6E8A-4147-A177-3AD203B41FA5}">
                      <a16:colId xmlns:a16="http://schemas.microsoft.com/office/drawing/2014/main" val="20001"/>
                    </a:ext>
                  </a:extLst>
                </a:gridCol>
              </a:tblGrid>
              <a:tr h="320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1500" b="0" i="0" u="none" strike="noStrike" cap="none" normalizeH="0" baseline="0" smtClean="0">
                          <a:ln>
                            <a:noFill/>
                          </a:ln>
                          <a:solidFill>
                            <a:srgbClr val="FFFFCC"/>
                          </a:solidFill>
                          <a:effectLst/>
                          <a:latin typeface="Arial" pitchFamily="34" charset="0"/>
                        </a:rPr>
                        <a:t>AP-1000 (UK)</a:t>
                      </a:r>
                      <a:endParaRPr kumimoji="0" lang="en-US" sz="1500" b="0" i="0" u="none" strike="noStrike" cap="none" normalizeH="0" baseline="0" smtClean="0">
                        <a:ln>
                          <a:noFill/>
                        </a:ln>
                        <a:solidFill>
                          <a:srgbClr val="FFFFCC"/>
                        </a:solidFill>
                        <a:effectLst/>
                        <a:latin typeface="Arial" pitchFamily="34" charset="0"/>
                      </a:endParaRPr>
                    </a:p>
                  </a:txBody>
                  <a:tcPr marL="77171" marR="77171" marT="43119" marB="4311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FFFFCC"/>
                          </a:solidFill>
                          <a:effectLst/>
                          <a:latin typeface="Arial" pitchFamily="34" charset="0"/>
                        </a:rPr>
                        <a:t>APR-1400 (ROK)</a:t>
                      </a:r>
                    </a:p>
                  </a:txBody>
                  <a:tcPr marL="77171" marR="77171" marT="43119" marB="4311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9"/>
                    </a:solidFill>
                  </a:tcPr>
                </a:tc>
                <a:extLst>
                  <a:ext uri="{0D108BD9-81ED-4DB2-BD59-A6C34878D82A}">
                    <a16:rowId xmlns:a16="http://schemas.microsoft.com/office/drawing/2014/main" val="10000"/>
                  </a:ext>
                </a:extLst>
              </a:tr>
              <a:tr h="220087">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1. Introduction and General Description of the Plant</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dirty="0" smtClean="0">
                          <a:ln>
                            <a:noFill/>
                          </a:ln>
                          <a:solidFill>
                            <a:schemeClr val="tx1"/>
                          </a:solidFill>
                          <a:effectLst/>
                          <a:latin typeface="Arial" pitchFamily="34" charset="0"/>
                        </a:rPr>
                        <a:t>1. Introduction and General Description of Plant</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1"/>
                  </a:ext>
                </a:extLst>
              </a:tr>
              <a:tr h="244041">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2. Site Characteristics</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2. Site Envelope Characteristics</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02"/>
                  </a:ext>
                </a:extLst>
              </a:tr>
              <a:tr h="396150">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3. Design of Structures, Components, Equipment and Systems</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3. Design of Structures, Components, Equipment and Systems</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3"/>
                  </a:ext>
                </a:extLst>
              </a:tr>
              <a:tr h="215051">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4. Reactor</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4. Reactor</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04"/>
                  </a:ext>
                </a:extLst>
              </a:tr>
              <a:tr h="259014">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5. RCS and Connected Systems</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5. RCS and Connected Systems</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5"/>
                  </a:ext>
                </a:extLst>
              </a:tr>
              <a:tr h="238053">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6. Engineered Safety Features</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6. Engineered Safety Features</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06"/>
                  </a:ext>
                </a:extLst>
              </a:tr>
              <a:tr h="238053">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7. Instrumentation and Control</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7. Instrument and Controls</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7"/>
                  </a:ext>
                </a:extLst>
              </a:tr>
              <a:tr h="238053">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8. Electric Power</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8. Electric Power</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08"/>
                  </a:ext>
                </a:extLst>
              </a:tr>
              <a:tr h="238053">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9. Auxiliary Systems</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9. Auxiliary Systems</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9"/>
                  </a:ext>
                </a:extLst>
              </a:tr>
              <a:tr h="238053">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10. Steam and Power Conversion</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10. Steam and Power Conversion System</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10"/>
                  </a:ext>
                </a:extLst>
              </a:tr>
              <a:tr h="238053">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11. Radioactive Waste Management</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dirty="0" smtClean="0">
                          <a:ln>
                            <a:noFill/>
                          </a:ln>
                          <a:solidFill>
                            <a:schemeClr val="tx1"/>
                          </a:solidFill>
                          <a:effectLst/>
                          <a:latin typeface="Arial" pitchFamily="34" charset="0"/>
                        </a:rPr>
                        <a:t>11. Radioactive Waste Management</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11"/>
                  </a:ext>
                </a:extLst>
              </a:tr>
              <a:tr h="238053">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12. Radiation Protection</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12. Radiation Protection</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12"/>
                  </a:ext>
                </a:extLst>
              </a:tr>
              <a:tr h="238053">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13. Conduct of Operations</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13. Conduct of Operations</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13"/>
                  </a:ext>
                </a:extLst>
              </a:tr>
              <a:tr h="238053">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14. Initial Test Program</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14. Initial Test Program</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14"/>
                  </a:ext>
                </a:extLst>
              </a:tr>
              <a:tr h="238053">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15. Accident Analyses</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15. Accident Analyses</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15"/>
                  </a:ext>
                </a:extLst>
              </a:tr>
              <a:tr h="238053">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16. Technical Specifications</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16. Technical Specifications</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16"/>
                  </a:ext>
                </a:extLst>
              </a:tr>
              <a:tr h="269493">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17. Quality Assurance</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17. Quality Assurance Program</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17"/>
                  </a:ext>
                </a:extLst>
              </a:tr>
              <a:tr h="267997">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18. Human Factors Engineering</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dirty="0" smtClean="0">
                          <a:ln>
                            <a:noFill/>
                          </a:ln>
                          <a:solidFill>
                            <a:schemeClr val="tx1"/>
                          </a:solidFill>
                          <a:effectLst/>
                          <a:latin typeface="Arial" pitchFamily="34" charset="0"/>
                        </a:rPr>
                        <a:t>18. Human Factors Engineering</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8"/>
                  </a:ext>
                </a:extLst>
              </a:tr>
              <a:tr h="448437">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19. Probabilistic Risk Assessment and Severe Accidents</a:t>
                      </a:r>
                    </a:p>
                  </a:txBody>
                  <a:tcPr marL="77171" marR="77171" marT="43119" marB="4311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dirty="0" smtClean="0">
                          <a:ln>
                            <a:noFill/>
                          </a:ln>
                          <a:solidFill>
                            <a:schemeClr val="tx1"/>
                          </a:solidFill>
                          <a:effectLst/>
                          <a:latin typeface="Arial" pitchFamily="34" charset="0"/>
                        </a:rPr>
                        <a:t>19. Probabilistic Safety Assessment and Severe Accident Analysis</a:t>
                      </a:r>
                    </a:p>
                  </a:txBody>
                  <a:tcPr marL="77171" marR="77171" marT="43119" marB="4311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19"/>
                  </a:ext>
                </a:extLst>
              </a:tr>
              <a:tr h="315906">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20. Decommissioning</a:t>
                      </a:r>
                    </a:p>
                  </a:txBody>
                  <a:tcPr marL="77171" marR="77171" marT="43119" marB="4311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Arial" pitchFamily="34" charset="0"/>
                      </a:endParaRPr>
                    </a:p>
                  </a:txBody>
                  <a:tcPr marL="77171" marR="77171" marT="43119" marB="4311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0"/>
                  </a:ext>
                </a:extLst>
              </a:tr>
              <a:tr h="267337">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pitchFamily="34" charset="0"/>
                        </a:rPr>
                        <a:t>21. Construction Verification Process</a:t>
                      </a:r>
                    </a:p>
                  </a:txBody>
                  <a:tcPr marL="77171" marR="77171" marT="43119" marB="4311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CCFF"/>
                    </a:solid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Arial" pitchFamily="34" charset="0"/>
                      </a:endParaRPr>
                    </a:p>
                  </a:txBody>
                  <a:tcPr marL="77171" marR="77171" marT="43119" marB="4311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CCFF"/>
                    </a:solidFill>
                  </a:tcPr>
                </a:tc>
                <a:extLst>
                  <a:ext uri="{0D108BD9-81ED-4DB2-BD59-A6C34878D82A}">
                    <a16:rowId xmlns:a16="http://schemas.microsoft.com/office/drawing/2014/main" val="10021"/>
                  </a:ext>
                </a:extLst>
              </a:tr>
            </a:tbl>
          </a:graphicData>
        </a:graphic>
      </p:graphicFrame>
      <p:sp>
        <p:nvSpPr>
          <p:cNvPr id="22601" name="Cím 1"/>
          <p:cNvSpPr>
            <a:spLocks noGrp="1"/>
          </p:cNvSpPr>
          <p:nvPr>
            <p:ph type="title" idx="4294967295"/>
          </p:nvPr>
        </p:nvSpPr>
        <p:spPr>
          <a:xfrm>
            <a:off x="2495222" y="108292"/>
            <a:ext cx="4804198" cy="407366"/>
          </a:xfrm>
        </p:spPr>
        <p:txBody>
          <a:bodyPr>
            <a:normAutofit/>
          </a:bodyPr>
          <a:lstStyle/>
          <a:p>
            <a:r>
              <a:rPr lang="en-US" altLang="ko-KR" sz="1800" dirty="0" smtClean="0"/>
              <a:t>Example of RG 1.70 applications</a:t>
            </a:r>
            <a:endParaRPr lang="en-US" altLang="ko-KR" sz="1800" dirty="0"/>
          </a:p>
        </p:txBody>
      </p:sp>
      <p:sp>
        <p:nvSpPr>
          <p:cNvPr id="22602" name="Text Box 77"/>
          <p:cNvSpPr txBox="1">
            <a:spLocks noChangeArrowheads="1"/>
          </p:cNvSpPr>
          <p:nvPr/>
        </p:nvSpPr>
        <p:spPr bwMode="auto">
          <a:xfrm>
            <a:off x="4638537" y="5805979"/>
            <a:ext cx="4252897" cy="559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5152" tIns="42576" rIns="85152" bIns="42576">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581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581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581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581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ko-KR" sz="1540" b="1" dirty="0">
                <a:solidFill>
                  <a:srgbClr val="0070C0"/>
                </a:solidFill>
              </a:rPr>
              <a:t>APR-1400 SAR corresponds to the updated RG 1.70</a:t>
            </a:r>
            <a:endParaRPr lang="cs-CZ" altLang="ko-KR" sz="1540" b="1" dirty="0">
              <a:solidFill>
                <a:srgbClr val="0070C0"/>
              </a:solidFill>
            </a:endParaRPr>
          </a:p>
        </p:txBody>
      </p:sp>
    </p:spTree>
    <p:extLst>
      <p:ext uri="{BB962C8B-B14F-4D97-AF65-F5344CB8AC3E}">
        <p14:creationId xmlns:p14="http://schemas.microsoft.com/office/powerpoint/2010/main" val="40864038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58969" name="Group 409"/>
          <p:cNvGraphicFramePr>
            <a:graphicFrameLocks noGrp="1"/>
          </p:cNvGraphicFramePr>
          <p:nvPr>
            <p:ph idx="4294967295"/>
            <p:extLst>
              <p:ext uri="{D42A27DB-BD31-4B8C-83A1-F6EECF244321}">
                <p14:modId xmlns:p14="http://schemas.microsoft.com/office/powerpoint/2010/main" val="1317761466"/>
              </p:ext>
            </p:extLst>
          </p:nvPr>
        </p:nvGraphicFramePr>
        <p:xfrm>
          <a:off x="327393" y="707119"/>
          <a:ext cx="8509036" cy="5912930"/>
        </p:xfrm>
        <a:graphic>
          <a:graphicData uri="http://schemas.openxmlformats.org/drawingml/2006/table">
            <a:tbl>
              <a:tblPr/>
              <a:tblGrid>
                <a:gridCol w="4007702">
                  <a:extLst>
                    <a:ext uri="{9D8B030D-6E8A-4147-A177-3AD203B41FA5}">
                      <a16:colId xmlns:a16="http://schemas.microsoft.com/office/drawing/2014/main" val="20000"/>
                    </a:ext>
                  </a:extLst>
                </a:gridCol>
                <a:gridCol w="4501334">
                  <a:extLst>
                    <a:ext uri="{9D8B030D-6E8A-4147-A177-3AD203B41FA5}">
                      <a16:colId xmlns:a16="http://schemas.microsoft.com/office/drawing/2014/main" val="20001"/>
                    </a:ext>
                  </a:extLst>
                </a:gridCol>
              </a:tblGrid>
              <a:tr h="5493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rPr>
                        <a:t>Ch.3. Management of Safety, IAEA GS-G-4.1</a:t>
                      </a:r>
                    </a:p>
                  </a:txBody>
                  <a:tcPr marL="77171" marR="77171" marT="43113" marB="431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9"/>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rPr>
                        <a:t>Ch.17, Quality Assurance, RG 1.70</a:t>
                      </a:r>
                    </a:p>
                  </a:txBody>
                  <a:tcPr marL="77171" marR="77171" marT="43113" marB="431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9"/>
                    </a:solidFill>
                  </a:tcPr>
                </a:tc>
                <a:extLst>
                  <a:ext uri="{0D108BD9-81ED-4DB2-BD59-A6C34878D82A}">
                    <a16:rowId xmlns:a16="http://schemas.microsoft.com/office/drawing/2014/main" val="10000"/>
                  </a:ext>
                </a:extLst>
              </a:tr>
              <a:tr h="248967">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rPr>
                        <a:t>3.1 General considerations</a:t>
                      </a:r>
                      <a:endParaRPr kumimoji="0" lang="en-US" sz="1200" b="1" i="0" u="none" strike="noStrike" cap="none" normalizeH="0" baseline="0" dirty="0" smtClean="0">
                        <a:ln>
                          <a:noFill/>
                        </a:ln>
                        <a:solidFill>
                          <a:schemeClr val="tx1"/>
                        </a:solidFill>
                        <a:effectLst/>
                        <a:latin typeface="Arial" pitchFamily="34" charset="0"/>
                      </a:endParaRPr>
                    </a:p>
                  </a:txBody>
                  <a:tcPr marL="76431" marR="76431" marT="33948" marB="339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200" b="1" i="0" u="none" strike="noStrike" cap="none" normalizeH="0" baseline="0" dirty="0" smtClean="0">
                          <a:ln>
                            <a:noFill/>
                          </a:ln>
                          <a:solidFill>
                            <a:schemeClr val="accent5">
                              <a:lumMod val="75000"/>
                            </a:schemeClr>
                          </a:solidFill>
                          <a:effectLst/>
                          <a:latin typeface="Arial" pitchFamily="34" charset="0"/>
                        </a:rPr>
                        <a:t>17.1 Quality Assurance During Design and Construction </a:t>
                      </a:r>
                    </a:p>
                  </a:txBody>
                  <a:tcPr marL="76431" marR="76431" marT="16974" marB="509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1"/>
                  </a:ext>
                </a:extLst>
              </a:tr>
              <a:tr h="248967">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rPr>
                        <a:t>3.2 Specific aspects of the management processes</a:t>
                      </a:r>
                      <a:endParaRPr kumimoji="0" lang="en-US" sz="1200" b="1" i="0" u="none" strike="noStrike" cap="none" normalizeH="0" baseline="0" dirty="0" smtClean="0">
                        <a:ln>
                          <a:noFill/>
                        </a:ln>
                        <a:solidFill>
                          <a:schemeClr val="tx1"/>
                        </a:solidFill>
                        <a:effectLst/>
                        <a:latin typeface="Arial" pitchFamily="34" charset="0"/>
                      </a:endParaRPr>
                    </a:p>
                  </a:txBody>
                  <a:tcPr marL="76431" marR="76431" marT="33948" marB="339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200" b="1" i="0" u="none" strike="noStrike" cap="none" normalizeH="0" baseline="0" smtClean="0">
                          <a:ln>
                            <a:noFill/>
                          </a:ln>
                          <a:solidFill>
                            <a:schemeClr val="accent5">
                              <a:lumMod val="75000"/>
                            </a:schemeClr>
                          </a:solidFill>
                          <a:effectLst/>
                          <a:latin typeface="Arial" pitchFamily="34" charset="0"/>
                        </a:rPr>
                        <a:t>17.1.1 Organization </a:t>
                      </a:r>
                    </a:p>
                  </a:txBody>
                  <a:tcPr marL="76431" marR="76431" marT="16974" marB="509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50160">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rPr>
                        <a:t>3.2.1 Statement of safety policy (including    </a:t>
                      </a:r>
                    </a:p>
                    <a:p>
                      <a:pPr marL="0" marR="0" lvl="0" indent="0" algn="l" defTabSz="914400" rtl="0" eaLnBrk="1" fontAlgn="base" latinLnBrk="0" hangingPunct="1">
                        <a:lnSpc>
                          <a:spcPct val="90000"/>
                        </a:lnSpc>
                        <a:spcBef>
                          <a:spcPct val="1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rPr>
                        <a:t>standards,  resources and targets)</a:t>
                      </a:r>
                      <a:endParaRPr kumimoji="0" lang="en-US" sz="1200" b="1" i="0" u="none" strike="noStrike" cap="none" normalizeH="0" baseline="0" dirty="0" smtClean="0">
                        <a:ln>
                          <a:noFill/>
                        </a:ln>
                        <a:solidFill>
                          <a:schemeClr val="tx1"/>
                        </a:solidFill>
                        <a:effectLst/>
                        <a:latin typeface="Arial" pitchFamily="34" charset="0"/>
                      </a:endParaRPr>
                    </a:p>
                  </a:txBody>
                  <a:tcPr marL="76431" marR="76431" marT="33948" marB="339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200" b="1" i="0" u="none" strike="noStrike" cap="none" normalizeH="0" baseline="0" smtClean="0">
                          <a:ln>
                            <a:noFill/>
                          </a:ln>
                          <a:solidFill>
                            <a:schemeClr val="accent5">
                              <a:lumMod val="75000"/>
                            </a:schemeClr>
                          </a:solidFill>
                          <a:effectLst/>
                          <a:latin typeface="Arial" pitchFamily="34" charset="0"/>
                        </a:rPr>
                        <a:t>17.1.2 Quality Assurance Program </a:t>
                      </a:r>
                    </a:p>
                  </a:txBody>
                  <a:tcPr marL="76431" marR="76431" marT="16974" marB="509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3"/>
                  </a:ext>
                </a:extLst>
              </a:tr>
              <a:tr h="416213">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rPr>
                        <a:t>3.2.2 Management structures, responsibilities and </a:t>
                      </a:r>
                    </a:p>
                    <a:p>
                      <a:pPr marL="0" marR="0" lvl="0" indent="0" algn="l" defTabSz="914400" rtl="0" eaLnBrk="1" fontAlgn="base" latinLnBrk="0" hangingPunct="1">
                        <a:lnSpc>
                          <a:spcPct val="90000"/>
                        </a:lnSpc>
                        <a:spcBef>
                          <a:spcPct val="1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rPr>
                        <a:t>accountabilities</a:t>
                      </a:r>
                      <a:endParaRPr kumimoji="0" lang="en-US" sz="1200" b="1" i="0" u="none" strike="noStrike" cap="none" normalizeH="0" baseline="0" dirty="0" smtClean="0">
                        <a:ln>
                          <a:noFill/>
                        </a:ln>
                        <a:solidFill>
                          <a:schemeClr val="tx1"/>
                        </a:solidFill>
                        <a:effectLst/>
                        <a:latin typeface="Arial" pitchFamily="34" charset="0"/>
                      </a:endParaRPr>
                    </a:p>
                  </a:txBody>
                  <a:tcPr marL="76431" marR="76431" marT="16974" marB="1697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200" b="1" i="0" u="none" strike="noStrike" cap="none" normalizeH="0" baseline="0" smtClean="0">
                          <a:ln>
                            <a:noFill/>
                          </a:ln>
                          <a:solidFill>
                            <a:schemeClr val="accent5">
                              <a:lumMod val="75000"/>
                            </a:schemeClr>
                          </a:solidFill>
                          <a:effectLst/>
                          <a:latin typeface="Arial" pitchFamily="34" charset="0"/>
                        </a:rPr>
                        <a:t>17.1.3 Design Control </a:t>
                      </a:r>
                    </a:p>
                  </a:txBody>
                  <a:tcPr marL="76431" marR="76431" marT="16974" marB="1697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48967">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rPr>
                        <a:t>3.2.3 Planning (including risk assessment)</a:t>
                      </a:r>
                      <a:r>
                        <a:rPr kumimoji="0" lang="cs-CZ" sz="1200" b="1" i="0" u="none" strike="noStrike" cap="none" normalizeH="0" baseline="0" dirty="0" smtClean="0">
                          <a:ln>
                            <a:noFill/>
                          </a:ln>
                          <a:solidFill>
                            <a:schemeClr val="tx1"/>
                          </a:solidFill>
                          <a:effectLst/>
                          <a:latin typeface="Arial" pitchFamily="34" charset="0"/>
                        </a:rPr>
                        <a:t> </a:t>
                      </a:r>
                      <a:endParaRPr kumimoji="0" lang="en-US" sz="1200" b="1" i="0" u="none" strike="noStrike" cap="none" normalizeH="0" baseline="0" dirty="0" smtClean="0">
                        <a:ln>
                          <a:noFill/>
                        </a:ln>
                        <a:solidFill>
                          <a:schemeClr val="tx1"/>
                        </a:solidFill>
                        <a:effectLst/>
                        <a:latin typeface="Arial" pitchFamily="34" charset="0"/>
                      </a:endParaRPr>
                    </a:p>
                  </a:txBody>
                  <a:tcPr marL="76431" marR="76431" marT="33948" marB="339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200" b="1" i="0" u="none" strike="noStrike" cap="none" normalizeH="0" baseline="0" smtClean="0">
                          <a:ln>
                            <a:noFill/>
                          </a:ln>
                          <a:solidFill>
                            <a:schemeClr val="accent5">
                              <a:lumMod val="75000"/>
                            </a:schemeClr>
                          </a:solidFill>
                          <a:effectLst/>
                          <a:latin typeface="Arial" pitchFamily="34" charset="0"/>
                        </a:rPr>
                        <a:t>17.1.4 Procurement Document Control </a:t>
                      </a:r>
                    </a:p>
                  </a:txBody>
                  <a:tcPr marL="76431" marR="76431" marT="16974" marB="509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5"/>
                  </a:ext>
                </a:extLst>
              </a:tr>
              <a:tr h="228848">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rPr>
                        <a:t>3.2.4 Control of safety related activities</a:t>
                      </a:r>
                      <a:r>
                        <a:rPr kumimoji="0" lang="cs-CZ" sz="1200" b="1" i="0" u="none" strike="noStrike" cap="none" normalizeH="0" baseline="0" dirty="0" smtClean="0">
                          <a:ln>
                            <a:noFill/>
                          </a:ln>
                          <a:solidFill>
                            <a:schemeClr val="tx1"/>
                          </a:solidFill>
                          <a:effectLst/>
                          <a:latin typeface="Arial" pitchFamily="34" charset="0"/>
                        </a:rPr>
                        <a:t> </a:t>
                      </a:r>
                      <a:endParaRPr kumimoji="0" lang="en-US" sz="1200" b="1" i="0" u="none" strike="noStrike" cap="none" normalizeH="0" baseline="0" dirty="0" smtClean="0">
                        <a:ln>
                          <a:noFill/>
                        </a:ln>
                        <a:solidFill>
                          <a:schemeClr val="tx1"/>
                        </a:solidFill>
                        <a:effectLst/>
                        <a:latin typeface="Arial" pitchFamily="34" charset="0"/>
                      </a:endParaRPr>
                    </a:p>
                  </a:txBody>
                  <a:tcPr marL="76431" marR="76431" marT="16974" marB="1697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200" b="1" i="0" u="none" strike="noStrike" cap="none" normalizeH="0" baseline="0" smtClean="0">
                          <a:ln>
                            <a:noFill/>
                          </a:ln>
                          <a:solidFill>
                            <a:schemeClr val="accent5">
                              <a:lumMod val="75000"/>
                            </a:schemeClr>
                          </a:solidFill>
                          <a:effectLst/>
                          <a:latin typeface="Arial" pitchFamily="34" charset="0"/>
                        </a:rPr>
                        <a:t>17.1.5 Instructions, Procedures, and Drawings </a:t>
                      </a:r>
                    </a:p>
                  </a:txBody>
                  <a:tcPr marL="76431" marR="76431" marT="16974" marB="509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64963">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rPr>
                        <a:t>3.2.5 Ensuring competence</a:t>
                      </a:r>
                      <a:endParaRPr kumimoji="0" lang="en-US" sz="1200" b="1" i="0" u="none" strike="noStrike" cap="none" normalizeH="0" baseline="0" dirty="0" smtClean="0">
                        <a:ln>
                          <a:noFill/>
                        </a:ln>
                        <a:solidFill>
                          <a:schemeClr val="tx1"/>
                        </a:solidFill>
                        <a:effectLst/>
                        <a:latin typeface="Arial" pitchFamily="34" charset="0"/>
                      </a:endParaRPr>
                    </a:p>
                  </a:txBody>
                  <a:tcPr marL="76431" marR="76431" marT="16974" marB="1697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accent5">
                              <a:lumMod val="75000"/>
                            </a:schemeClr>
                          </a:solidFill>
                          <a:effectLst/>
                          <a:latin typeface="Arial" pitchFamily="34" charset="0"/>
                        </a:rPr>
                        <a:t>17.1.6 Document Control </a:t>
                      </a:r>
                    </a:p>
                  </a:txBody>
                  <a:tcPr marL="76431" marR="76431" marT="16974" marB="1697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07"/>
                  </a:ext>
                </a:extLst>
              </a:tr>
              <a:tr h="235140">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rPr>
                        <a:t>3.2.6 Communication and team support</a:t>
                      </a:r>
                      <a:endParaRPr kumimoji="0" lang="en-US" sz="1200" b="1" i="0" u="none" strike="noStrike" cap="none" normalizeH="0" baseline="0" dirty="0" smtClean="0">
                        <a:ln>
                          <a:noFill/>
                        </a:ln>
                        <a:solidFill>
                          <a:schemeClr val="tx1"/>
                        </a:solidFill>
                        <a:effectLst/>
                        <a:latin typeface="Arial" pitchFamily="34" charset="0"/>
                      </a:endParaRPr>
                    </a:p>
                  </a:txBody>
                  <a:tcPr marL="76431" marR="76431" marT="16974" marB="1697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accent5">
                              <a:lumMod val="75000"/>
                            </a:schemeClr>
                          </a:solidFill>
                          <a:effectLst/>
                          <a:latin typeface="Arial" pitchFamily="34" charset="0"/>
                        </a:rPr>
                        <a:t>17.1.7 Control of Purchased Equipment, and Services </a:t>
                      </a:r>
                    </a:p>
                  </a:txBody>
                  <a:tcPr marL="76431" marR="76431" marT="16974" marB="1697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86060">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rPr>
                        <a:t>3.2.7 Supervision</a:t>
                      </a:r>
                      <a:endParaRPr kumimoji="0" lang="en-US" sz="1200" b="1" i="0" u="none" strike="noStrike" cap="none" normalizeH="0" baseline="0" dirty="0" smtClean="0">
                        <a:ln>
                          <a:noFill/>
                        </a:ln>
                        <a:solidFill>
                          <a:schemeClr val="tx1"/>
                        </a:solidFill>
                        <a:effectLst/>
                        <a:latin typeface="Arial" pitchFamily="34" charset="0"/>
                      </a:endParaRPr>
                    </a:p>
                  </a:txBody>
                  <a:tcPr marL="76431" marR="76431" marT="16974" marB="1697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accent5">
                              <a:lumMod val="75000"/>
                            </a:schemeClr>
                          </a:solidFill>
                          <a:effectLst/>
                          <a:latin typeface="Arial" pitchFamily="34" charset="0"/>
                        </a:rPr>
                        <a:t>17.1.8 Identification/Control of Materials and Components </a:t>
                      </a:r>
                    </a:p>
                  </a:txBody>
                  <a:tcPr marL="76431" marR="76431" marT="33948" marB="509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09"/>
                  </a:ext>
                </a:extLst>
              </a:tr>
              <a:tr h="247001">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rPr>
                        <a:t>3.2.8 Measuring performance</a:t>
                      </a:r>
                      <a:endParaRPr kumimoji="0" lang="en-US" sz="1200" b="1" i="0" u="none" strike="noStrike" cap="none" normalizeH="0" baseline="0" dirty="0" smtClean="0">
                        <a:ln>
                          <a:noFill/>
                        </a:ln>
                        <a:solidFill>
                          <a:schemeClr val="tx1"/>
                        </a:solidFill>
                        <a:effectLst/>
                        <a:latin typeface="Arial" pitchFamily="34" charset="0"/>
                      </a:endParaRPr>
                    </a:p>
                  </a:txBody>
                  <a:tcPr marL="76431" marR="76431" marT="16974" marB="1697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200" b="1" i="0" u="none" strike="noStrike" cap="none" normalizeH="0" baseline="0" smtClean="0">
                          <a:ln>
                            <a:noFill/>
                          </a:ln>
                          <a:solidFill>
                            <a:schemeClr val="accent5">
                              <a:lumMod val="75000"/>
                            </a:schemeClr>
                          </a:solidFill>
                          <a:effectLst/>
                          <a:latin typeface="Arial" pitchFamily="34" charset="0"/>
                        </a:rPr>
                        <a:t>17.1.9 Control of Special Processes </a:t>
                      </a:r>
                    </a:p>
                  </a:txBody>
                  <a:tcPr marL="76431" marR="76431" marT="33948" marB="509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235140">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rPr>
                        <a:t>3.2.9 Audit and review</a:t>
                      </a:r>
                      <a:endParaRPr kumimoji="0" lang="en-US" sz="1200" b="1" i="0" u="none" strike="noStrike" cap="none" normalizeH="0" baseline="0" dirty="0" smtClean="0">
                        <a:ln>
                          <a:noFill/>
                        </a:ln>
                        <a:solidFill>
                          <a:schemeClr val="tx1"/>
                        </a:solidFill>
                        <a:effectLst/>
                        <a:latin typeface="Arial" pitchFamily="34" charset="0"/>
                      </a:endParaRPr>
                    </a:p>
                  </a:txBody>
                  <a:tcPr marL="76431" marR="76431" marT="16974" marB="1697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accent5">
                              <a:lumMod val="75000"/>
                            </a:schemeClr>
                          </a:solidFill>
                          <a:effectLst/>
                          <a:latin typeface="Arial" pitchFamily="34" charset="0"/>
                        </a:rPr>
                        <a:t>17.1.10 Inspection</a:t>
                      </a:r>
                    </a:p>
                  </a:txBody>
                  <a:tcPr marL="76431" marR="76431" marT="16974" marB="1697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11"/>
                  </a:ext>
                </a:extLst>
              </a:tr>
              <a:tr h="245822">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rPr>
                        <a:t>3.2.10 Corrective action and improvements</a:t>
                      </a:r>
                      <a:endParaRPr kumimoji="0" lang="en-US" sz="1200" b="1" i="0" u="none" strike="noStrike" cap="none" normalizeH="0" baseline="0" dirty="0" smtClean="0">
                        <a:ln>
                          <a:noFill/>
                        </a:ln>
                        <a:solidFill>
                          <a:schemeClr val="tx1"/>
                        </a:solidFill>
                        <a:effectLst/>
                        <a:latin typeface="Arial" pitchFamily="34" charset="0"/>
                      </a:endParaRPr>
                    </a:p>
                  </a:txBody>
                  <a:tcPr marL="76431" marR="76431" marT="16974" marB="1697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200" b="1" i="0" u="none" strike="noStrike" cap="none" normalizeH="0" baseline="0" smtClean="0">
                          <a:ln>
                            <a:noFill/>
                          </a:ln>
                          <a:solidFill>
                            <a:schemeClr val="accent5">
                              <a:lumMod val="75000"/>
                            </a:schemeClr>
                          </a:solidFill>
                          <a:effectLst/>
                          <a:latin typeface="Arial" pitchFamily="34" charset="0"/>
                        </a:rPr>
                        <a:t>17.1.11 Test Control </a:t>
                      </a:r>
                    </a:p>
                  </a:txBody>
                  <a:tcPr marL="76431" marR="76431" marT="33948" marB="509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248967">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rPr>
                        <a:t>3.3 Monitoring and review of safety performance</a:t>
                      </a:r>
                      <a:endParaRPr kumimoji="0" lang="en-US" sz="1200" b="1" i="0" u="none" strike="noStrike" cap="none" normalizeH="0" baseline="0" dirty="0" smtClean="0">
                        <a:ln>
                          <a:noFill/>
                        </a:ln>
                        <a:solidFill>
                          <a:schemeClr val="tx1"/>
                        </a:solidFill>
                        <a:effectLst/>
                        <a:latin typeface="Arial" pitchFamily="34" charset="0"/>
                      </a:endParaRPr>
                    </a:p>
                  </a:txBody>
                  <a:tcPr marL="76431" marR="76431" marT="33948" marB="339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5">
                              <a:lumMod val="75000"/>
                            </a:schemeClr>
                          </a:solidFill>
                          <a:effectLst/>
                          <a:latin typeface="Arial" pitchFamily="34" charset="0"/>
                        </a:rPr>
                        <a:t>17.1.12 Control of Measuring and Test Equipment </a:t>
                      </a:r>
                    </a:p>
                  </a:txBody>
                  <a:tcPr marL="76431" marR="76431" marT="16974" marB="1697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13"/>
                  </a:ext>
                </a:extLst>
              </a:tr>
              <a:tr h="248967">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rPr>
                        <a:t>3.4 Consideration of Safety Culture</a:t>
                      </a:r>
                      <a:endParaRPr kumimoji="0" lang="en-US" sz="1200" b="1" i="0" u="none" strike="noStrike" cap="none" normalizeH="0" baseline="0" dirty="0" smtClean="0">
                        <a:ln>
                          <a:noFill/>
                        </a:ln>
                        <a:solidFill>
                          <a:schemeClr val="tx1"/>
                        </a:solidFill>
                        <a:effectLst/>
                        <a:latin typeface="Arial" pitchFamily="34" charset="0"/>
                      </a:endParaRPr>
                    </a:p>
                  </a:txBody>
                  <a:tcPr marL="76431" marR="76431" marT="33948" marB="339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200" b="1" i="0" u="none" strike="noStrike" cap="none" normalizeH="0" baseline="0" dirty="0" smtClean="0">
                          <a:ln>
                            <a:noFill/>
                          </a:ln>
                          <a:solidFill>
                            <a:schemeClr val="accent5">
                              <a:lumMod val="75000"/>
                            </a:schemeClr>
                          </a:solidFill>
                          <a:effectLst/>
                          <a:latin typeface="Arial" pitchFamily="34" charset="0"/>
                        </a:rPr>
                        <a:t>17.1.13 Handling, Storage, and Shipping </a:t>
                      </a:r>
                    </a:p>
                  </a:txBody>
                  <a:tcPr marL="76431" marR="76431" marT="33948" marB="509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4"/>
                  </a:ext>
                </a:extLst>
              </a:tr>
              <a:tr h="176206">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rPr>
                        <a:t>3.5 Quality Assurance</a:t>
                      </a:r>
                      <a:endParaRPr kumimoji="0" lang="en-US" sz="1200" b="1" i="0" u="none" strike="noStrike" cap="none" normalizeH="0" baseline="0" dirty="0" smtClean="0">
                        <a:ln>
                          <a:noFill/>
                        </a:ln>
                        <a:solidFill>
                          <a:schemeClr val="tx1"/>
                        </a:solidFill>
                        <a:effectLst/>
                        <a:latin typeface="Arial" pitchFamily="34" charset="0"/>
                      </a:endParaRPr>
                    </a:p>
                  </a:txBody>
                  <a:tcPr marL="76431" marR="76431" marT="16974" marB="16974" horzOverflow="overflow">
                    <a:lnL cap="flat">
                      <a:noFill/>
                    </a:lnL>
                    <a:lnR>
                      <a:noFill/>
                    </a:lnR>
                    <a:lnT>
                      <a:noFill/>
                    </a:lnT>
                    <a:lnB>
                      <a:noFill/>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accent5">
                              <a:lumMod val="75000"/>
                            </a:schemeClr>
                          </a:solidFill>
                          <a:effectLst/>
                          <a:latin typeface="Arial" pitchFamily="34" charset="0"/>
                        </a:rPr>
                        <a:t>17.1.14 Inspection, Test, and Operating Status </a:t>
                      </a:r>
                    </a:p>
                  </a:txBody>
                  <a:tcPr marL="76431" marR="76431" marT="16974" marB="16974"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15"/>
                  </a:ext>
                </a:extLst>
              </a:tr>
              <a:tr h="270952">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rPr>
                        <a:t>3.5.1 QA system of the owner</a:t>
                      </a:r>
                      <a:endParaRPr kumimoji="0" lang="en-US" sz="1200" b="1" i="0" u="none" strike="noStrike" cap="none" normalizeH="0" baseline="0" dirty="0" smtClean="0">
                        <a:ln>
                          <a:noFill/>
                        </a:ln>
                        <a:solidFill>
                          <a:schemeClr val="tx1"/>
                        </a:solidFill>
                        <a:effectLst/>
                        <a:latin typeface="Arial" pitchFamily="34" charset="0"/>
                      </a:endParaRPr>
                    </a:p>
                  </a:txBody>
                  <a:tcPr marL="76431" marR="76431" marT="16974" marB="16974" horzOverflow="overflow">
                    <a:lnL cap="flat">
                      <a:noFill/>
                    </a:lnL>
                    <a:lnR>
                      <a:noFill/>
                    </a:lnR>
                    <a:lnT>
                      <a:noFill/>
                    </a:lnT>
                    <a:lnB>
                      <a:noFill/>
                    </a:lnB>
                    <a:lnTlToBr>
                      <a:noFill/>
                    </a:lnTlToBr>
                    <a:lnBlToTr>
                      <a:noFill/>
                    </a:lnBlToTr>
                    <a:solidFill>
                      <a:srgbClr val="E8EF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accent5">
                              <a:lumMod val="75000"/>
                            </a:schemeClr>
                          </a:solidFill>
                          <a:effectLst/>
                          <a:latin typeface="Arial" pitchFamily="34" charset="0"/>
                        </a:rPr>
                        <a:t>17.1.15 Nonconforming Materials, Parts, or Components</a:t>
                      </a:r>
                    </a:p>
                  </a:txBody>
                  <a:tcPr marL="76431" marR="76431" marT="16974" marB="16974"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16"/>
                  </a:ext>
                </a:extLst>
              </a:tr>
              <a:tr h="235140">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rPr>
                        <a:t>3.5.2 QA system of the contractor</a:t>
                      </a:r>
                      <a:endParaRPr kumimoji="0" lang="en-US" sz="1200" b="1" i="0" u="none" strike="noStrike" cap="none" normalizeH="0" baseline="0" dirty="0" smtClean="0">
                        <a:ln>
                          <a:noFill/>
                        </a:ln>
                        <a:solidFill>
                          <a:schemeClr val="tx1"/>
                        </a:solidFill>
                        <a:effectLst/>
                        <a:latin typeface="Arial" pitchFamily="34" charset="0"/>
                      </a:endParaRPr>
                    </a:p>
                  </a:txBody>
                  <a:tcPr marL="76431" marR="76431" marT="16974" marB="16974" horzOverflow="overflow">
                    <a:lnL cap="flat">
                      <a:noFill/>
                    </a:lnL>
                    <a:lnR>
                      <a:noFill/>
                    </a:lnR>
                    <a:lnT>
                      <a:noFill/>
                    </a:lnT>
                    <a:lnB>
                      <a:noFill/>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5">
                              <a:lumMod val="75000"/>
                            </a:schemeClr>
                          </a:solidFill>
                          <a:effectLst/>
                          <a:latin typeface="Arial" pitchFamily="34" charset="0"/>
                        </a:rPr>
                        <a:t>17.1.16 Corrective Action </a:t>
                      </a:r>
                    </a:p>
                  </a:txBody>
                  <a:tcPr marL="76431" marR="76431" marT="16974" marB="16974"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17"/>
                  </a:ext>
                </a:extLst>
              </a:tr>
              <a:tr h="235140">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200" b="1" i="0" u="none" strike="noStrike" cap="none" normalizeH="0" baseline="0" dirty="0" smtClean="0">
                          <a:ln>
                            <a:noFill/>
                          </a:ln>
                          <a:solidFill>
                            <a:srgbClr val="000099"/>
                          </a:solidFill>
                          <a:effectLst/>
                          <a:latin typeface="Arial" pitchFamily="34" charset="0"/>
                        </a:rPr>
                        <a:t>3.5.3 QA system of the operating organization</a:t>
                      </a:r>
                      <a:endParaRPr kumimoji="0" lang="en-US" sz="1200" b="1" i="0" u="none" strike="noStrike" cap="none" normalizeH="0" baseline="0" dirty="0" smtClean="0">
                        <a:ln>
                          <a:noFill/>
                        </a:ln>
                        <a:solidFill>
                          <a:srgbClr val="000099"/>
                        </a:solidFill>
                        <a:effectLst/>
                        <a:latin typeface="Arial" pitchFamily="34" charset="0"/>
                      </a:endParaRPr>
                    </a:p>
                  </a:txBody>
                  <a:tcPr marL="76431" marR="76431" marT="16974" marB="16974"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5">
                              <a:lumMod val="75000"/>
                            </a:schemeClr>
                          </a:solidFill>
                          <a:effectLst/>
                          <a:latin typeface="Arial" pitchFamily="34" charset="0"/>
                        </a:rPr>
                        <a:t>17.1.17 Quality Assurance Records </a:t>
                      </a:r>
                    </a:p>
                  </a:txBody>
                  <a:tcPr marL="76431" marR="76431" marT="16974" marB="16974"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8"/>
                  </a:ext>
                </a:extLst>
              </a:tr>
              <a:tr h="235140">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rgbClr val="0070C0"/>
                          </a:solidFill>
                          <a:effectLst/>
                          <a:latin typeface="Arial Black" pitchFamily="34" charset="0"/>
                        </a:rPr>
                        <a:t>The “Management of Safety” incorporates the QA and also all safety specific aspects of the management; the arrangements to enhance the “Safety Culture</a:t>
                      </a:r>
                      <a:r>
                        <a:rPr kumimoji="0" lang="en-US" sz="1200" b="1" i="0" u="none" strike="noStrike" cap="none" normalizeH="0" baseline="0" dirty="0" smtClean="0">
                          <a:ln>
                            <a:noFill/>
                          </a:ln>
                          <a:solidFill>
                            <a:srgbClr val="0070C0"/>
                          </a:solidFill>
                          <a:effectLst/>
                          <a:latin typeface="Arial Black" pitchFamily="34" charset="0"/>
                        </a:rPr>
                        <a:t>”</a:t>
                      </a:r>
                      <a:endParaRPr kumimoji="0" lang="cs-CZ" sz="1200" b="1" i="0" u="none" strike="noStrike" cap="none" normalizeH="0" baseline="0" dirty="0" smtClean="0">
                        <a:ln>
                          <a:noFill/>
                        </a:ln>
                        <a:solidFill>
                          <a:srgbClr val="0070C0"/>
                        </a:solidFill>
                        <a:effectLst/>
                        <a:latin typeface="Arial Black" pitchFamily="34" charset="0"/>
                      </a:endParaRPr>
                    </a:p>
                  </a:txBody>
                  <a:tcPr marL="76431" marR="76431" marT="16974" marB="16974" horzOverflow="overflow">
                    <a:lnL cap="flat">
                      <a:noFill/>
                    </a:lnL>
                    <a:lnR>
                      <a:noFill/>
                    </a:lnR>
                    <a:ln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5">
                              <a:lumMod val="75000"/>
                            </a:schemeClr>
                          </a:solidFill>
                          <a:effectLst/>
                          <a:latin typeface="Arial" pitchFamily="34" charset="0"/>
                        </a:rPr>
                        <a:t>17.1.18 Audits </a:t>
                      </a:r>
                    </a:p>
                  </a:txBody>
                  <a:tcPr marL="76431" marR="76431" marT="16974" marB="16974"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9"/>
                  </a:ext>
                </a:extLst>
              </a:tr>
              <a:tr h="316160">
                <a:tc vMerge="1">
                  <a:txBody>
                    <a:bodyPr/>
                    <a:lstStyle/>
                    <a:p>
                      <a:endParaRPr lang="cs-CZ"/>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5">
                              <a:lumMod val="75000"/>
                            </a:schemeClr>
                          </a:solidFill>
                          <a:effectLst/>
                          <a:latin typeface="Arial" pitchFamily="34" charset="0"/>
                        </a:rPr>
                        <a:t>17.2 Quality Assurance During the Operations Phase </a:t>
                      </a:r>
                    </a:p>
                  </a:txBody>
                  <a:tcPr marL="76431" marR="76431" marT="16974" marB="16974"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0"/>
                  </a:ext>
                </a:extLst>
              </a:tr>
            </a:tbl>
          </a:graphicData>
        </a:graphic>
      </p:graphicFrame>
      <p:sp>
        <p:nvSpPr>
          <p:cNvPr id="1858615" name="Cím 1"/>
          <p:cNvSpPr>
            <a:spLocks noGrp="1"/>
          </p:cNvSpPr>
          <p:nvPr>
            <p:ph type="title" idx="4294967295"/>
          </p:nvPr>
        </p:nvSpPr>
        <p:spPr>
          <a:xfrm>
            <a:off x="327393" y="253950"/>
            <a:ext cx="5790023" cy="315029"/>
          </a:xfrm>
        </p:spPr>
        <p:txBody>
          <a:bodyPr>
            <a:noAutofit/>
          </a:bodyPr>
          <a:lstStyle/>
          <a:p>
            <a:pPr>
              <a:defRPr/>
            </a:pPr>
            <a:r>
              <a:rPr lang="en-US" sz="2400" dirty="0" smtClean="0"/>
              <a:t>III. </a:t>
            </a:r>
            <a:r>
              <a:rPr lang="hu-HU" sz="2400" dirty="0" smtClean="0"/>
              <a:t>Comparison </a:t>
            </a:r>
            <a:r>
              <a:rPr lang="hu-HU" sz="2400" dirty="0"/>
              <a:t>of </a:t>
            </a:r>
            <a:r>
              <a:rPr lang="en-US" sz="2400" dirty="0" smtClean="0"/>
              <a:t>Individual Chapters</a:t>
            </a:r>
            <a:endParaRPr lang="en-US" sz="2400" dirty="0"/>
          </a:p>
        </p:txBody>
      </p:sp>
    </p:spTree>
    <p:extLst>
      <p:ext uri="{BB962C8B-B14F-4D97-AF65-F5344CB8AC3E}">
        <p14:creationId xmlns:p14="http://schemas.microsoft.com/office/powerpoint/2010/main" val="3062866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Zástupný symbol pro datum 1"/>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lvl1pPr eaLnBrk="0" hangingPunct="0">
              <a:defRPr>
                <a:solidFill>
                  <a:schemeClr val="tx1"/>
                </a:solidFill>
                <a:latin typeface="Arial" panose="020B0604020202020204" pitchFamily="34" charset="0"/>
                <a:cs typeface="Arial" panose="020B0604020202020204" pitchFamily="34" charset="0"/>
              </a:defRPr>
            </a:lvl1pPr>
            <a:lvl2pPr marL="635519" indent="-244431" eaLnBrk="0" hangingPunct="0">
              <a:defRPr>
                <a:solidFill>
                  <a:schemeClr val="tx1"/>
                </a:solidFill>
                <a:latin typeface="Arial" panose="020B0604020202020204" pitchFamily="34" charset="0"/>
                <a:cs typeface="Arial" panose="020B0604020202020204" pitchFamily="34" charset="0"/>
              </a:defRPr>
            </a:lvl2pPr>
            <a:lvl3pPr marL="977722" indent="-195544" eaLnBrk="0" hangingPunct="0">
              <a:defRPr>
                <a:solidFill>
                  <a:schemeClr val="tx1"/>
                </a:solidFill>
                <a:latin typeface="Arial" panose="020B0604020202020204" pitchFamily="34" charset="0"/>
                <a:cs typeface="Arial" panose="020B0604020202020204" pitchFamily="34" charset="0"/>
              </a:defRPr>
            </a:lvl3pPr>
            <a:lvl4pPr marL="1368811" indent="-195544" eaLnBrk="0" hangingPunct="0">
              <a:defRPr>
                <a:solidFill>
                  <a:schemeClr val="tx1"/>
                </a:solidFill>
                <a:latin typeface="Arial" panose="020B0604020202020204" pitchFamily="34" charset="0"/>
                <a:cs typeface="Arial" panose="020B0604020202020204" pitchFamily="34" charset="0"/>
              </a:defRPr>
            </a:lvl4pPr>
            <a:lvl5pPr marL="1759900" indent="-195544" eaLnBrk="0" hangingPunct="0">
              <a:defRPr>
                <a:solidFill>
                  <a:schemeClr val="tx1"/>
                </a:solidFill>
                <a:latin typeface="Arial" panose="020B0604020202020204" pitchFamily="34" charset="0"/>
                <a:cs typeface="Arial" panose="020B0604020202020204" pitchFamily="34" charset="0"/>
              </a:defRPr>
            </a:lvl5pPr>
            <a:lvl6pPr marL="2150989"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542078"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2933167"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324255"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CB7AFB3-2C57-49EA-8C03-B2997B422578}" type="datetime1">
              <a:rPr lang="cs-CZ" altLang="ko-KR" smtClean="0"/>
              <a:pPr eaLnBrk="1" hangingPunct="1"/>
              <a:t>20.05.2019</a:t>
            </a:fld>
            <a:endParaRPr lang="cs-CZ" altLang="ko-KR" smtClean="0"/>
          </a:p>
        </p:txBody>
      </p:sp>
      <p:sp>
        <p:nvSpPr>
          <p:cNvPr id="44035"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635519" indent="-244431" eaLnBrk="0" hangingPunct="0">
              <a:defRPr>
                <a:solidFill>
                  <a:schemeClr val="tx1"/>
                </a:solidFill>
                <a:latin typeface="Arial" panose="020B0604020202020204" pitchFamily="34" charset="0"/>
                <a:cs typeface="Arial" panose="020B0604020202020204" pitchFamily="34" charset="0"/>
              </a:defRPr>
            </a:lvl2pPr>
            <a:lvl3pPr marL="977722" indent="-195544" eaLnBrk="0" hangingPunct="0">
              <a:defRPr>
                <a:solidFill>
                  <a:schemeClr val="tx1"/>
                </a:solidFill>
                <a:latin typeface="Arial" panose="020B0604020202020204" pitchFamily="34" charset="0"/>
                <a:cs typeface="Arial" panose="020B0604020202020204" pitchFamily="34" charset="0"/>
              </a:defRPr>
            </a:lvl3pPr>
            <a:lvl4pPr marL="1368811" indent="-195544" eaLnBrk="0" hangingPunct="0">
              <a:defRPr>
                <a:solidFill>
                  <a:schemeClr val="tx1"/>
                </a:solidFill>
                <a:latin typeface="Arial" panose="020B0604020202020204" pitchFamily="34" charset="0"/>
                <a:cs typeface="Arial" panose="020B0604020202020204" pitchFamily="34" charset="0"/>
              </a:defRPr>
            </a:lvl4pPr>
            <a:lvl5pPr marL="1759900" indent="-195544" eaLnBrk="0" hangingPunct="0">
              <a:defRPr>
                <a:solidFill>
                  <a:schemeClr val="tx1"/>
                </a:solidFill>
                <a:latin typeface="Arial" panose="020B0604020202020204" pitchFamily="34" charset="0"/>
                <a:cs typeface="Arial" panose="020B0604020202020204" pitchFamily="34" charset="0"/>
              </a:defRPr>
            </a:lvl5pPr>
            <a:lvl6pPr marL="2150989"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542078"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2933167"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324255"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439CF74-9351-4378-85FF-21DE9A3F08DB}" type="slidenum">
              <a:rPr lang="cs-CZ" altLang="ko-KR">
                <a:solidFill>
                  <a:schemeClr val="bg1"/>
                </a:solidFill>
              </a:rPr>
              <a:pPr eaLnBrk="1" hangingPunct="1"/>
              <a:t>14</a:t>
            </a:fld>
            <a:endParaRPr lang="cs-CZ" altLang="ko-KR">
              <a:solidFill>
                <a:schemeClr val="bg1"/>
              </a:solidFill>
            </a:endParaRPr>
          </a:p>
        </p:txBody>
      </p:sp>
      <p:graphicFrame>
        <p:nvGraphicFramePr>
          <p:cNvPr id="1865730" name="Group 2"/>
          <p:cNvGraphicFramePr>
            <a:graphicFrameLocks noGrp="1"/>
          </p:cNvGraphicFramePr>
          <p:nvPr>
            <p:ph idx="4294967295"/>
            <p:extLst>
              <p:ext uri="{D42A27DB-BD31-4B8C-83A1-F6EECF244321}">
                <p14:modId xmlns:p14="http://schemas.microsoft.com/office/powerpoint/2010/main" val="3216537743"/>
              </p:ext>
            </p:extLst>
          </p:nvPr>
        </p:nvGraphicFramePr>
        <p:xfrm>
          <a:off x="182880" y="510226"/>
          <a:ext cx="8828116" cy="6247685"/>
        </p:xfrm>
        <a:graphic>
          <a:graphicData uri="http://schemas.openxmlformats.org/drawingml/2006/table">
            <a:tbl>
              <a:tblPr/>
              <a:tblGrid>
                <a:gridCol w="4157987">
                  <a:extLst>
                    <a:ext uri="{9D8B030D-6E8A-4147-A177-3AD203B41FA5}">
                      <a16:colId xmlns:a16="http://schemas.microsoft.com/office/drawing/2014/main" val="20000"/>
                    </a:ext>
                  </a:extLst>
                </a:gridCol>
                <a:gridCol w="4670129">
                  <a:extLst>
                    <a:ext uri="{9D8B030D-6E8A-4147-A177-3AD203B41FA5}">
                      <a16:colId xmlns:a16="http://schemas.microsoft.com/office/drawing/2014/main" val="20001"/>
                    </a:ext>
                  </a:extLst>
                </a:gridCol>
              </a:tblGrid>
              <a:tr h="45417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rPr>
                        <a:t>Ch.5. General Design Aspects, IAEA GS-G-4.1</a:t>
                      </a:r>
                    </a:p>
                  </a:txBody>
                  <a:tcPr marL="77171" marR="77171" marT="43117" marB="431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9"/>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rPr>
                        <a:t>Ch.3, Design of Structures, Components, Equipment, and Systems, RG 1.70</a:t>
                      </a:r>
                    </a:p>
                  </a:txBody>
                  <a:tcPr marL="77171" marR="77171" marT="43117" marB="431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9"/>
                    </a:solidFill>
                  </a:tcPr>
                </a:tc>
                <a:extLst>
                  <a:ext uri="{0D108BD9-81ED-4DB2-BD59-A6C34878D82A}">
                    <a16:rowId xmlns:a16="http://schemas.microsoft.com/office/drawing/2014/main" val="10000"/>
                  </a:ext>
                </a:extLst>
              </a:tr>
              <a:tr h="223126">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5.1 GENERAL CONSIDERATIONS</a:t>
                      </a:r>
                      <a:endParaRPr kumimoji="0" lang="en-US" sz="1100" b="1" i="0" u="none" strike="noStrike" cap="none" normalizeH="0" baseline="0" smtClean="0">
                        <a:ln>
                          <a:noFill/>
                        </a:ln>
                        <a:solidFill>
                          <a:schemeClr val="tx1"/>
                        </a:solidFill>
                        <a:effectLst/>
                        <a:latin typeface="Arial" pitchFamily="34" charset="0"/>
                      </a:endParaRPr>
                    </a:p>
                  </a:txBody>
                  <a:tcPr marL="76431" marR="76431" marT="33951" marB="3395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3.1 Conformance with NRC General Design Criteria </a:t>
                      </a:r>
                    </a:p>
                  </a:txBody>
                  <a:tcPr marL="76431" marR="76431" marT="16975" marB="509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1"/>
                  </a:ext>
                </a:extLst>
              </a:tr>
              <a:tr h="223126">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5.2 SAFETY OBJECTIVES AND DESIGN PRINCIPLES</a:t>
                      </a:r>
                      <a:endParaRPr kumimoji="0" lang="en-US" sz="1100" b="1" i="0" u="none" strike="noStrike" cap="none" normalizeH="0" baseline="0" smtClean="0">
                        <a:ln>
                          <a:noFill/>
                        </a:ln>
                        <a:solidFill>
                          <a:schemeClr val="tx1"/>
                        </a:solidFill>
                        <a:effectLst/>
                        <a:latin typeface="Arial" pitchFamily="34" charset="0"/>
                      </a:endParaRPr>
                    </a:p>
                  </a:txBody>
                  <a:tcPr marL="76431" marR="76431" marT="33951" marB="3395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3.2 Classification of Structures, Components, and Systems </a:t>
                      </a:r>
                    </a:p>
                  </a:txBody>
                  <a:tcPr marL="76431" marR="76431" marT="16975" marB="509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23126">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      5.2.1 Defence in depth</a:t>
                      </a:r>
                      <a:endParaRPr kumimoji="0" lang="en-US" sz="1100" b="1" i="0" u="none" strike="noStrike" cap="none" normalizeH="0" baseline="0" smtClean="0">
                        <a:ln>
                          <a:noFill/>
                        </a:ln>
                        <a:solidFill>
                          <a:schemeClr val="tx1"/>
                        </a:solidFill>
                        <a:effectLst/>
                        <a:latin typeface="Arial" pitchFamily="34" charset="0"/>
                      </a:endParaRPr>
                    </a:p>
                  </a:txBody>
                  <a:tcPr marL="76431" marR="76431" marT="33951" marB="3395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3.3 Wind and Tornado Loadings </a:t>
                      </a:r>
                    </a:p>
                  </a:txBody>
                  <a:tcPr marL="76431" marR="76431" marT="16975" marB="509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3"/>
                  </a:ext>
                </a:extLst>
              </a:tr>
              <a:tr h="189174">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      5.2.2 Safety functions</a:t>
                      </a:r>
                      <a:endParaRPr kumimoji="0" lang="en-US" sz="1100" b="1" i="0" u="none" strike="noStrike" cap="none" normalizeH="0" baseline="0" smtClean="0">
                        <a:ln>
                          <a:noFill/>
                        </a:ln>
                        <a:solidFill>
                          <a:schemeClr val="tx1"/>
                        </a:solidFill>
                        <a:effectLst/>
                        <a:latin typeface="Arial" pitchFamily="34" charset="0"/>
                      </a:endParaRPr>
                    </a:p>
                  </a:txBody>
                  <a:tcPr marL="76431" marR="76431" marT="16975" marB="169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3.4 Water Level (Flood) Design </a:t>
                      </a:r>
                    </a:p>
                  </a:txBody>
                  <a:tcPr marL="76431" marR="76431" marT="16975" marB="169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24572">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      5.2.3 Deterministic principles and design criteria</a:t>
                      </a:r>
                      <a:endParaRPr kumimoji="0" lang="en-US" sz="1100" b="1" i="0" u="none" strike="noStrike" cap="none" normalizeH="0" baseline="0" smtClean="0">
                        <a:ln>
                          <a:noFill/>
                        </a:ln>
                        <a:solidFill>
                          <a:schemeClr val="tx1"/>
                        </a:solidFill>
                        <a:effectLst/>
                        <a:latin typeface="Arial" pitchFamily="34" charset="0"/>
                      </a:endParaRPr>
                    </a:p>
                  </a:txBody>
                  <a:tcPr marL="76431" marR="76431" marT="33951" marB="3395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3.5 Missile Protection </a:t>
                      </a:r>
                    </a:p>
                  </a:txBody>
                  <a:tcPr marL="76431" marR="76431" marT="16975" marB="509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5"/>
                  </a:ext>
                </a:extLst>
              </a:tr>
              <a:tr h="223126">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      5.2.4 Single Failure criterion</a:t>
                      </a:r>
                    </a:p>
                  </a:txBody>
                  <a:tcPr marL="76431" marR="76431" marT="33951" marB="3395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3.6 Protection against Dynamic Effects associated with Piping</a:t>
                      </a:r>
                    </a:p>
                  </a:txBody>
                  <a:tcPr marL="76431" marR="76431" marT="16975" marB="509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6"/>
                  </a:ext>
                </a:extLst>
              </a:tr>
              <a:tr h="172471">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      5.2.5 Probabilistic quantitative design targets</a:t>
                      </a:r>
                      <a:endParaRPr kumimoji="0" lang="en-US" sz="1100" b="1" i="0" u="none" strike="noStrike" cap="none" normalizeH="0" baseline="0" smtClean="0">
                        <a:ln>
                          <a:noFill/>
                        </a:ln>
                        <a:solidFill>
                          <a:schemeClr val="tx1"/>
                        </a:solidFill>
                        <a:effectLst/>
                        <a:latin typeface="Arial" pitchFamily="34" charset="0"/>
                      </a:endParaRPr>
                    </a:p>
                  </a:txBody>
                  <a:tcPr marL="76431" marR="76431"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3.7 Seismic Design </a:t>
                      </a:r>
                    </a:p>
                  </a:txBody>
                  <a:tcPr marL="76431" marR="76431"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07"/>
                  </a:ext>
                </a:extLst>
              </a:tr>
              <a:tr h="172471">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      5.2.6 Radiation protection targets and criteria</a:t>
                      </a:r>
                      <a:endParaRPr kumimoji="0" lang="en-US" sz="1100" b="1" i="0" u="none" strike="noStrike" cap="none" normalizeH="0" baseline="0" smtClean="0">
                        <a:ln>
                          <a:noFill/>
                        </a:ln>
                        <a:solidFill>
                          <a:schemeClr val="tx1"/>
                        </a:solidFill>
                        <a:effectLst/>
                        <a:latin typeface="Arial" pitchFamily="34" charset="0"/>
                      </a:endParaRPr>
                    </a:p>
                  </a:txBody>
                  <a:tcPr marL="76431" marR="76431"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3.8 Design of Category I Structures </a:t>
                      </a:r>
                    </a:p>
                  </a:txBody>
                  <a:tcPr marL="76431" marR="76431"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172471">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5.3 CONFORMANCE WITH DESIGN PRINCIPLES/CRITERIA</a:t>
                      </a:r>
                      <a:endParaRPr kumimoji="0" lang="en-US" sz="1100" b="1" i="0" u="none" strike="noStrike" cap="none" normalizeH="0" baseline="0" smtClean="0">
                        <a:ln>
                          <a:noFill/>
                        </a:ln>
                        <a:solidFill>
                          <a:schemeClr val="tx1"/>
                        </a:solidFill>
                        <a:effectLst/>
                        <a:latin typeface="Arial" pitchFamily="34" charset="0"/>
                      </a:endParaRPr>
                    </a:p>
                  </a:txBody>
                  <a:tcPr marL="76431" marR="76431"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3.9 Mechanical Systems and Components </a:t>
                      </a:r>
                    </a:p>
                  </a:txBody>
                  <a:tcPr marL="76431" marR="76431"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09"/>
                  </a:ext>
                </a:extLst>
              </a:tr>
              <a:tr h="172471">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5.4 CLASSIFICATION OF SSCs</a:t>
                      </a:r>
                      <a:endParaRPr kumimoji="0" lang="en-US" sz="1100" b="1" i="0" u="none" strike="noStrike" cap="none" normalizeH="0" baseline="0" smtClean="0">
                        <a:ln>
                          <a:noFill/>
                        </a:ln>
                        <a:solidFill>
                          <a:schemeClr val="tx1"/>
                        </a:solidFill>
                        <a:effectLst/>
                        <a:latin typeface="Arial" pitchFamily="34" charset="0"/>
                      </a:endParaRPr>
                    </a:p>
                  </a:txBody>
                  <a:tcPr marL="76431" marR="76431"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3.10 Seismic Qualification of Seismic Category I I&amp;C </a:t>
                      </a:r>
                    </a:p>
                  </a:txBody>
                  <a:tcPr marL="76431" marR="76431"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206421">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     5.4.1 Approach to safety classifications of SSCs</a:t>
                      </a:r>
                      <a:endParaRPr kumimoji="0" lang="en-US" sz="1100" b="1" i="0" u="none" strike="noStrike" cap="none" normalizeH="0" baseline="0" smtClean="0">
                        <a:ln>
                          <a:noFill/>
                        </a:ln>
                        <a:solidFill>
                          <a:schemeClr val="tx1"/>
                        </a:solidFill>
                        <a:effectLst/>
                        <a:latin typeface="Arial" pitchFamily="34" charset="0"/>
                      </a:endParaRPr>
                    </a:p>
                  </a:txBody>
                  <a:tcPr marL="76431" marR="76431" marT="16975" marB="169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dirty="0" smtClean="0">
                          <a:ln>
                            <a:noFill/>
                          </a:ln>
                          <a:solidFill>
                            <a:srgbClr val="0070C0"/>
                          </a:solidFill>
                          <a:effectLst/>
                          <a:latin typeface="Arial" pitchFamily="34" charset="0"/>
                        </a:rPr>
                        <a:t>3.11 Environmental Design of Mechanical and Electrical Equipment </a:t>
                      </a:r>
                    </a:p>
                  </a:txBody>
                  <a:tcPr marL="76431" marR="76431" marT="16975" marB="169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11"/>
                  </a:ext>
                </a:extLst>
              </a:tr>
              <a:tr h="245850">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dirty="0" smtClean="0">
                          <a:ln>
                            <a:noFill/>
                          </a:ln>
                          <a:solidFill>
                            <a:schemeClr val="tx1"/>
                          </a:solidFill>
                          <a:effectLst/>
                          <a:latin typeface="Arial" pitchFamily="34" charset="0"/>
                        </a:rPr>
                        <a:t>5.5 CIVIL ENGENEERING WORKS AND STRUCTURES</a:t>
                      </a:r>
                      <a:endParaRPr kumimoji="0" lang="en-US" sz="1100" b="1" i="0" u="none" strike="noStrike" cap="none" normalizeH="0" baseline="0" dirty="0" smtClean="0">
                        <a:ln>
                          <a:noFill/>
                        </a:ln>
                        <a:solidFill>
                          <a:schemeClr val="tx1"/>
                        </a:solidFill>
                        <a:effectLst/>
                        <a:latin typeface="Arial" pitchFamily="34" charset="0"/>
                      </a:endParaRPr>
                    </a:p>
                  </a:txBody>
                  <a:tcPr marL="76431" marR="76431" marT="16975" marB="169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0" lang="en-US" sz="1300" b="1" i="0" u="none" strike="noStrike" cap="none" normalizeH="0" baseline="0" smtClean="0">
                        <a:ln>
                          <a:noFill/>
                        </a:ln>
                        <a:solidFill>
                          <a:schemeClr val="tx1"/>
                        </a:solidFill>
                        <a:effectLst/>
                        <a:latin typeface="Arial" pitchFamily="34" charset="0"/>
                      </a:endParaRPr>
                    </a:p>
                  </a:txBody>
                  <a:tcPr marL="76431" marR="76431" marT="33951" marB="509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235167">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     5.5.1 Building Design Principles and Criteria</a:t>
                      </a:r>
                      <a:endParaRPr kumimoji="0" lang="en-US" sz="1100" b="1" i="0" u="none" strike="noStrike" cap="none" normalizeH="0" baseline="0" smtClean="0">
                        <a:ln>
                          <a:noFill/>
                        </a:ln>
                        <a:solidFill>
                          <a:schemeClr val="tx1"/>
                        </a:solidFill>
                        <a:effectLst/>
                        <a:latin typeface="Arial" pitchFamily="34" charset="0"/>
                      </a:endParaRPr>
                    </a:p>
                  </a:txBody>
                  <a:tcPr marL="76431" marR="76431" marT="33951" marB="3395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Arial" pitchFamily="34" charset="0"/>
                      </a:endParaRPr>
                    </a:p>
                  </a:txBody>
                  <a:tcPr marL="76431" marR="76431" marT="16975" marB="169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13"/>
                  </a:ext>
                </a:extLst>
              </a:tr>
              <a:tr h="245850">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     5.5.2 Structure and Building Loads</a:t>
                      </a:r>
                      <a:endParaRPr kumimoji="0" lang="en-US" sz="1100" b="1" i="0" u="none" strike="noStrike" cap="none" normalizeH="0" baseline="0" smtClean="0">
                        <a:ln>
                          <a:noFill/>
                        </a:ln>
                        <a:solidFill>
                          <a:schemeClr val="tx1"/>
                        </a:solidFill>
                        <a:effectLst/>
                        <a:latin typeface="Arial" pitchFamily="34" charset="0"/>
                      </a:endParaRPr>
                    </a:p>
                  </a:txBody>
                  <a:tcPr marL="76431" marR="76431" marT="33951" marB="3395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0" lang="en-US" sz="1300" b="1" i="0" u="none" strike="noStrike" cap="none" normalizeH="0" baseline="0" smtClean="0">
                        <a:ln>
                          <a:noFill/>
                        </a:ln>
                        <a:solidFill>
                          <a:schemeClr val="tx1"/>
                        </a:solidFill>
                        <a:effectLst/>
                        <a:latin typeface="Arial" pitchFamily="34" charset="0"/>
                      </a:endParaRPr>
                    </a:p>
                  </a:txBody>
                  <a:tcPr marL="76431" marR="76431" marT="33951" marB="509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4"/>
                  </a:ext>
                </a:extLst>
              </a:tr>
              <a:tr h="253017">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     5.5.4 Seismic classification of buildings and structures</a:t>
                      </a:r>
                      <a:endParaRPr kumimoji="0" lang="en-US" sz="1100" b="1" i="0" u="none" strike="noStrike" cap="none" normalizeH="0" baseline="0" smtClean="0">
                        <a:ln>
                          <a:noFill/>
                        </a:ln>
                        <a:solidFill>
                          <a:schemeClr val="tx1"/>
                        </a:solidFill>
                        <a:effectLst/>
                        <a:latin typeface="Arial" pitchFamily="34" charset="0"/>
                      </a:endParaRPr>
                    </a:p>
                  </a:txBody>
                  <a:tcPr marL="76431" marR="76431" marT="16975" marB="16975" horzOverflow="overflow">
                    <a:lnL cap="flat">
                      <a:noFill/>
                    </a:lnL>
                    <a:lnR>
                      <a:noFill/>
                    </a:lnR>
                    <a:lnT>
                      <a:noFill/>
                    </a:lnT>
                    <a:lnB>
                      <a:noFill/>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Arial" pitchFamily="34" charset="0"/>
                      </a:endParaRPr>
                    </a:p>
                  </a:txBody>
                  <a:tcPr marL="76431" marR="76431" marT="16975" marB="16975"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15"/>
                  </a:ext>
                </a:extLst>
              </a:tr>
              <a:tr h="235167">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dirty="0" smtClean="0">
                          <a:ln>
                            <a:noFill/>
                          </a:ln>
                          <a:solidFill>
                            <a:schemeClr val="tx1"/>
                          </a:solidFill>
                          <a:effectLst/>
                          <a:latin typeface="Arial" pitchFamily="34" charset="0"/>
                        </a:rPr>
                        <a:t>5.6 SYSTEM QUALIFICATION AND ENVIRONMENT FACTORS</a:t>
                      </a:r>
                      <a:endParaRPr kumimoji="0" lang="en-US" sz="1100" b="1" i="0" u="none" strike="noStrike" cap="none" normalizeH="0" baseline="0" dirty="0" smtClean="0">
                        <a:ln>
                          <a:noFill/>
                        </a:ln>
                        <a:solidFill>
                          <a:schemeClr val="tx1"/>
                        </a:solidFill>
                        <a:effectLst/>
                        <a:latin typeface="Arial" pitchFamily="34" charset="0"/>
                      </a:endParaRPr>
                    </a:p>
                  </a:txBody>
                  <a:tcPr marL="76431" marR="76431" marT="16975" marB="16975" horzOverflow="overflow">
                    <a:lnL cap="flat">
                      <a:noFill/>
                    </a:lnL>
                    <a:lnR>
                      <a:noFill/>
                    </a:lnR>
                    <a:lnT>
                      <a:noFill/>
                    </a:lnT>
                    <a:lnB>
                      <a:noFill/>
                    </a:lnB>
                    <a:lnTlToBr>
                      <a:noFill/>
                    </a:lnTlToBr>
                    <a:lnBlToTr>
                      <a:noFill/>
                    </a:lnBlToTr>
                    <a:solidFill>
                      <a:srgbClr val="E8EF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Arial" pitchFamily="34" charset="0"/>
                      </a:endParaRPr>
                    </a:p>
                  </a:txBody>
                  <a:tcPr marL="76431" marR="76431" marT="16975" marB="16975"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6"/>
                  </a:ext>
                </a:extLst>
              </a:tr>
              <a:tr h="338988">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    5.6.1 Description of the qualification procedure for systems</a:t>
                      </a:r>
                      <a:endParaRPr kumimoji="0" lang="en-US" sz="1100" b="1" i="0" u="none" strike="noStrike" cap="none" normalizeH="0" baseline="0" smtClean="0">
                        <a:ln>
                          <a:noFill/>
                        </a:ln>
                        <a:solidFill>
                          <a:schemeClr val="tx1"/>
                        </a:solidFill>
                        <a:effectLst/>
                        <a:latin typeface="Arial" pitchFamily="34" charset="0"/>
                      </a:endParaRPr>
                    </a:p>
                  </a:txBody>
                  <a:tcPr marL="76431" marR="76431" marT="16975" marB="16975" horzOverflow="overflow">
                    <a:lnL cap="flat">
                      <a:noFill/>
                    </a:lnL>
                    <a:lnR>
                      <a:noFill/>
                    </a:lnR>
                    <a:lnT>
                      <a:noFill/>
                    </a:lnT>
                    <a:lnB>
                      <a:noFill/>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Arial" pitchFamily="34" charset="0"/>
                      </a:endParaRPr>
                    </a:p>
                  </a:txBody>
                  <a:tcPr marL="76431" marR="76431" marT="16975" marB="16975"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17"/>
                  </a:ext>
                </a:extLst>
              </a:tr>
              <a:tr h="235167">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     5.6.2 Seismic qualification</a:t>
                      </a:r>
                      <a:endParaRPr kumimoji="0" lang="en-US" sz="1100" b="1" i="0" u="none" strike="noStrike" cap="none" normalizeH="0" baseline="0" smtClean="0">
                        <a:ln>
                          <a:noFill/>
                        </a:ln>
                        <a:solidFill>
                          <a:schemeClr val="tx1"/>
                        </a:solidFill>
                        <a:effectLst/>
                        <a:latin typeface="Arial" pitchFamily="34" charset="0"/>
                      </a:endParaRPr>
                    </a:p>
                  </a:txBody>
                  <a:tcPr marL="76431" marR="76431" marT="16975" marB="16975" horzOverflow="overflow">
                    <a:lnL cap="flat">
                      <a:noFill/>
                    </a:lnL>
                    <a:lnR>
                      <a:noFill/>
                    </a:lnR>
                    <a:lnT>
                      <a:noFill/>
                    </a:lnT>
                    <a:lnB>
                      <a:noFill/>
                    </a:lnB>
                    <a:lnTlToBr>
                      <a:noFill/>
                    </a:lnTlToBr>
                    <a:lnBlToTr>
                      <a:noFill/>
                    </a:lnBlToTr>
                    <a:solidFill>
                      <a:srgbClr val="E8EF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Arial" pitchFamily="34" charset="0"/>
                      </a:endParaRPr>
                    </a:p>
                  </a:txBody>
                  <a:tcPr marL="76431" marR="76431" marT="16975" marB="16975"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8"/>
                  </a:ext>
                </a:extLst>
              </a:tr>
              <a:tr h="235167">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     5.6.3 Environmental qualification</a:t>
                      </a:r>
                      <a:endParaRPr kumimoji="0" lang="en-US" sz="1100" b="1" i="0" u="none" strike="noStrike" cap="none" normalizeH="0" baseline="0" smtClean="0">
                        <a:ln>
                          <a:noFill/>
                        </a:ln>
                        <a:solidFill>
                          <a:schemeClr val="tx1"/>
                        </a:solidFill>
                        <a:effectLst/>
                        <a:latin typeface="Arial" pitchFamily="34" charset="0"/>
                      </a:endParaRPr>
                    </a:p>
                  </a:txBody>
                  <a:tcPr marL="76431" marR="76431" marT="16975" marB="16975" horzOverflow="overflow">
                    <a:lnL cap="flat">
                      <a:noFill/>
                    </a:lnL>
                    <a:lnR>
                      <a:noFill/>
                    </a:lnR>
                    <a:lnT>
                      <a:noFill/>
                    </a:lnT>
                    <a:lnB>
                      <a:noFill/>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Arial" pitchFamily="34" charset="0"/>
                      </a:endParaRPr>
                    </a:p>
                  </a:txBody>
                  <a:tcPr marL="76431" marR="76431" marT="16975" marB="16975"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19"/>
                  </a:ext>
                </a:extLst>
              </a:tr>
              <a:tr h="235167">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     5.6.4 EMC Qualification</a:t>
                      </a:r>
                      <a:endParaRPr kumimoji="0" lang="en-US" sz="1100" b="1" i="0" u="none" strike="noStrike" cap="none" normalizeH="0" baseline="0" smtClean="0">
                        <a:ln>
                          <a:noFill/>
                        </a:ln>
                        <a:solidFill>
                          <a:schemeClr val="tx1"/>
                        </a:solidFill>
                        <a:effectLst/>
                        <a:latin typeface="Arial" pitchFamily="34" charset="0"/>
                      </a:endParaRPr>
                    </a:p>
                  </a:txBody>
                  <a:tcPr marL="76431" marR="76431" marT="16975" marB="16975" horzOverflow="overflow">
                    <a:lnL cap="flat">
                      <a:noFill/>
                    </a:lnL>
                    <a:lnR>
                      <a:noFill/>
                    </a:lnR>
                    <a:lnT>
                      <a:noFill/>
                    </a:lnT>
                    <a:lnB>
                      <a:noFill/>
                    </a:lnB>
                    <a:lnTlToBr>
                      <a:noFill/>
                    </a:lnTlToBr>
                    <a:lnBlToTr>
                      <a:noFill/>
                    </a:lnBlToTr>
                    <a:solidFill>
                      <a:srgbClr val="E8EF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Arial" pitchFamily="34" charset="0"/>
                      </a:endParaRPr>
                    </a:p>
                  </a:txBody>
                  <a:tcPr marL="76431" marR="76431" marT="16975" marB="16975"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0"/>
                  </a:ext>
                </a:extLst>
              </a:tr>
              <a:tr h="235167">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5.7 HUMAN FACTOR ENGENEERING</a:t>
                      </a:r>
                      <a:endParaRPr kumimoji="0" lang="en-US" sz="1100" b="1" i="0" u="none" strike="noStrike" cap="none" normalizeH="0" baseline="0" smtClean="0">
                        <a:ln>
                          <a:noFill/>
                        </a:ln>
                        <a:solidFill>
                          <a:schemeClr val="tx1"/>
                        </a:solidFill>
                        <a:effectLst/>
                        <a:latin typeface="Arial" pitchFamily="34" charset="0"/>
                      </a:endParaRPr>
                    </a:p>
                  </a:txBody>
                  <a:tcPr marL="76431" marR="76431" marT="16975" marB="16975" horzOverflow="overflow">
                    <a:lnL cap="flat">
                      <a:noFill/>
                    </a:lnL>
                    <a:lnR>
                      <a:noFill/>
                    </a:lnR>
                    <a:lnT>
                      <a:noFill/>
                    </a:lnT>
                    <a:lnB>
                      <a:noFill/>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Arial" pitchFamily="34" charset="0"/>
                      </a:endParaRPr>
                    </a:p>
                  </a:txBody>
                  <a:tcPr marL="76431" marR="76431" marT="16975" marB="16975"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21"/>
                  </a:ext>
                </a:extLst>
              </a:tr>
              <a:tr h="235167">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5.8 INTERNAL AND EXTERNAL RISK</a:t>
                      </a:r>
                      <a:endParaRPr kumimoji="0" lang="en-US" sz="1100" b="1" i="0" u="none" strike="noStrike" cap="none" normalizeH="0" baseline="0" smtClean="0">
                        <a:ln>
                          <a:noFill/>
                        </a:ln>
                        <a:solidFill>
                          <a:schemeClr val="tx1"/>
                        </a:solidFill>
                        <a:effectLst/>
                        <a:latin typeface="Arial" pitchFamily="34" charset="0"/>
                      </a:endParaRPr>
                    </a:p>
                  </a:txBody>
                  <a:tcPr marL="76431" marR="76431" marT="16975" marB="16975" horzOverflow="overflow">
                    <a:lnL cap="flat">
                      <a:noFill/>
                    </a:lnL>
                    <a:lnR>
                      <a:noFill/>
                    </a:lnR>
                    <a:lnT>
                      <a:noFill/>
                    </a:lnT>
                    <a:lnB>
                      <a:noFill/>
                    </a:lnB>
                    <a:lnTlToBr>
                      <a:noFill/>
                    </a:lnTlToBr>
                    <a:lnBlToTr>
                      <a:noFill/>
                    </a:lnBlToTr>
                    <a:solidFill>
                      <a:srgbClr val="E8EF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Arial" pitchFamily="34" charset="0"/>
                      </a:endParaRPr>
                    </a:p>
                  </a:txBody>
                  <a:tcPr marL="76431" marR="76431" marT="16975" marB="16975"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2"/>
                  </a:ext>
                </a:extLst>
              </a:tr>
              <a:tr h="253017">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     5.8.1 Protection against External Natural Hazards</a:t>
                      </a:r>
                      <a:endParaRPr kumimoji="0" lang="en-US" sz="1100" b="1" i="0" u="none" strike="noStrike" cap="none" normalizeH="0" baseline="0" smtClean="0">
                        <a:ln>
                          <a:noFill/>
                        </a:ln>
                        <a:solidFill>
                          <a:schemeClr val="tx1"/>
                        </a:solidFill>
                        <a:effectLst/>
                        <a:latin typeface="Arial" pitchFamily="34" charset="0"/>
                      </a:endParaRPr>
                    </a:p>
                  </a:txBody>
                  <a:tcPr marL="76431" marR="76431" marT="16975" marB="16975" horzOverflow="overflow">
                    <a:lnL cap="flat">
                      <a:noFill/>
                    </a:lnL>
                    <a:lnR>
                      <a:noFill/>
                    </a:lnR>
                    <a:lnT>
                      <a:noFill/>
                    </a:lnT>
                    <a:lnB>
                      <a:noFill/>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Arial" pitchFamily="34" charset="0"/>
                      </a:endParaRPr>
                    </a:p>
                  </a:txBody>
                  <a:tcPr marL="76431" marR="76431" marT="16975" marB="16975"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23"/>
                  </a:ext>
                </a:extLst>
              </a:tr>
              <a:tr h="254514">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dirty="0" smtClean="0">
                          <a:ln>
                            <a:noFill/>
                          </a:ln>
                          <a:solidFill>
                            <a:schemeClr val="tx1"/>
                          </a:solidFill>
                          <a:effectLst/>
                          <a:latin typeface="Arial" pitchFamily="34" charset="0"/>
                        </a:rPr>
                        <a:t>     5.8.2 Protection against man-made external hazards</a:t>
                      </a:r>
                      <a:endParaRPr kumimoji="0" lang="en-US" sz="1100" b="1" i="0" u="none" strike="noStrike" cap="none" normalizeH="0" baseline="0" dirty="0" smtClean="0">
                        <a:ln>
                          <a:noFill/>
                        </a:ln>
                        <a:solidFill>
                          <a:schemeClr val="tx1"/>
                        </a:solidFill>
                        <a:effectLst/>
                        <a:latin typeface="Arial" pitchFamily="34" charset="0"/>
                      </a:endParaRPr>
                    </a:p>
                  </a:txBody>
                  <a:tcPr marL="76431" marR="76431" marT="16975" marB="16975"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smtClean="0">
                        <a:ln>
                          <a:noFill/>
                        </a:ln>
                        <a:solidFill>
                          <a:schemeClr val="tx1"/>
                        </a:solidFill>
                        <a:effectLst/>
                        <a:latin typeface="Arial" pitchFamily="34" charset="0"/>
                      </a:endParaRPr>
                    </a:p>
                  </a:txBody>
                  <a:tcPr marL="76431" marR="76431" marT="16975" marB="16975"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24"/>
                  </a:ext>
                </a:extLst>
              </a:tr>
              <a:tr h="253017">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dirty="0" smtClean="0">
                          <a:ln>
                            <a:noFill/>
                          </a:ln>
                          <a:solidFill>
                            <a:schemeClr val="tx1"/>
                          </a:solidFill>
                          <a:effectLst/>
                          <a:latin typeface="Arial" pitchFamily="34" charset="0"/>
                        </a:rPr>
                        <a:t>     5.8.3 Protection against internal hazards</a:t>
                      </a:r>
                      <a:endParaRPr kumimoji="0" lang="en-US" sz="1100" b="1" i="0" u="none" strike="noStrike" cap="none" normalizeH="0" baseline="0" dirty="0" smtClean="0">
                        <a:ln>
                          <a:noFill/>
                        </a:ln>
                        <a:solidFill>
                          <a:schemeClr val="tx1"/>
                        </a:solidFill>
                        <a:effectLst/>
                        <a:latin typeface="Arial" pitchFamily="34" charset="0"/>
                      </a:endParaRPr>
                    </a:p>
                  </a:txBody>
                  <a:tcPr marL="76431" marR="76431" marT="16975" marB="16975" horzOverflow="overflow">
                    <a:lnL cap="flat">
                      <a:noFill/>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Arial" pitchFamily="34" charset="0"/>
                      </a:endParaRPr>
                    </a:p>
                  </a:txBody>
                  <a:tcPr marL="76431" marR="76431" marT="16975" marB="16975"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25"/>
                  </a:ext>
                </a:extLst>
              </a:tr>
            </a:tbl>
          </a:graphicData>
        </a:graphic>
      </p:graphicFrame>
      <p:sp>
        <p:nvSpPr>
          <p:cNvPr id="44119" name="Cím 1"/>
          <p:cNvSpPr>
            <a:spLocks noGrp="1"/>
          </p:cNvSpPr>
          <p:nvPr>
            <p:ph type="title" idx="4294967295"/>
          </p:nvPr>
        </p:nvSpPr>
        <p:spPr>
          <a:xfrm>
            <a:off x="381567" y="145757"/>
            <a:ext cx="5419321" cy="315029"/>
          </a:xfrm>
        </p:spPr>
        <p:txBody>
          <a:bodyPr>
            <a:normAutofit fontScale="90000"/>
          </a:bodyPr>
          <a:lstStyle/>
          <a:p>
            <a:r>
              <a:rPr lang="en-US" altLang="ko-KR" sz="2400" dirty="0"/>
              <a:t>III. </a:t>
            </a:r>
            <a:r>
              <a:rPr lang="hu-HU" altLang="ko-KR" sz="2400" dirty="0"/>
              <a:t>Comparison of </a:t>
            </a:r>
            <a:r>
              <a:rPr lang="en-US" altLang="ko-KR" sz="2400" dirty="0" smtClean="0"/>
              <a:t>Individual Chapters</a:t>
            </a:r>
            <a:endParaRPr lang="en-US" altLang="ko-KR" sz="2224" dirty="0">
              <a:latin typeface="Arial Black" panose="020B0A04020102020204" pitchFamily="34" charset="0"/>
            </a:endParaRPr>
          </a:p>
        </p:txBody>
      </p:sp>
    </p:spTree>
    <p:extLst>
      <p:ext uri="{BB962C8B-B14F-4D97-AF65-F5344CB8AC3E}">
        <p14:creationId xmlns:p14="http://schemas.microsoft.com/office/powerpoint/2010/main" val="1198110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59632" name="Group 48"/>
          <p:cNvGraphicFramePr>
            <a:graphicFrameLocks noGrp="1"/>
          </p:cNvGraphicFramePr>
          <p:nvPr>
            <p:ph idx="4294967295"/>
            <p:extLst>
              <p:ext uri="{D42A27DB-BD31-4B8C-83A1-F6EECF244321}">
                <p14:modId xmlns:p14="http://schemas.microsoft.com/office/powerpoint/2010/main" val="3423618851"/>
              </p:ext>
            </p:extLst>
          </p:nvPr>
        </p:nvGraphicFramePr>
        <p:xfrm>
          <a:off x="294160" y="665556"/>
          <a:ext cx="8592146" cy="5958400"/>
        </p:xfrm>
        <a:graphic>
          <a:graphicData uri="http://schemas.openxmlformats.org/drawingml/2006/table">
            <a:tbl>
              <a:tblPr/>
              <a:tblGrid>
                <a:gridCol w="4234111">
                  <a:extLst>
                    <a:ext uri="{9D8B030D-6E8A-4147-A177-3AD203B41FA5}">
                      <a16:colId xmlns:a16="http://schemas.microsoft.com/office/drawing/2014/main" val="20000"/>
                    </a:ext>
                  </a:extLst>
                </a:gridCol>
                <a:gridCol w="4358035">
                  <a:extLst>
                    <a:ext uri="{9D8B030D-6E8A-4147-A177-3AD203B41FA5}">
                      <a16:colId xmlns:a16="http://schemas.microsoft.com/office/drawing/2014/main" val="20001"/>
                    </a:ext>
                  </a:extLst>
                </a:gridCol>
              </a:tblGrid>
              <a:tr h="546192">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rPr>
                        <a:t>Ch. 9, Operational aspects, IAEA GS-G-4.1</a:t>
                      </a:r>
                    </a:p>
                  </a:txBody>
                  <a:tcPr marL="77171" marR="77171" marT="43120" marB="431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9"/>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rPr>
                        <a:t>Ch.13, Conduct of operations, RG 1.70</a:t>
                      </a:r>
                    </a:p>
                  </a:txBody>
                  <a:tcPr marL="77171" marR="77171" marT="43120" marB="431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9"/>
                    </a:solidFill>
                  </a:tcPr>
                </a:tc>
                <a:extLst>
                  <a:ext uri="{0D108BD9-81ED-4DB2-BD59-A6C34878D82A}">
                    <a16:rowId xmlns:a16="http://schemas.microsoft.com/office/drawing/2014/main" val="10000"/>
                  </a:ext>
                </a:extLst>
              </a:tr>
              <a:tr h="941813">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rPr>
                        <a:t>Organization – administrative procedures</a:t>
                      </a:r>
                    </a:p>
                  </a:txBody>
                  <a:tcPr marL="76431" marR="76431" marT="16976" marB="509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Arial" pitchFamily="34" charset="0"/>
                        </a:rPr>
                        <a:t>Operating Organization</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Arial" pitchFamily="34" charset="0"/>
                        </a:rPr>
                        <a:t>Management and Technical Support Organization</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Arial" pitchFamily="34" charset="0"/>
                        </a:rPr>
                        <a:t>Administrative Procedures - General </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Arial" pitchFamily="34" charset="0"/>
                        </a:rPr>
                        <a:t>Administrative Procedures - Initial Test Program</a:t>
                      </a:r>
                    </a:p>
                  </a:txBody>
                  <a:tcPr marL="76431" marR="76431" marT="16976" marB="509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1"/>
                  </a:ext>
                </a:extLst>
              </a:tr>
              <a:tr h="3148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rPr>
                        <a:t>Operating procedures (incl. EOPs and SAMG)</a:t>
                      </a:r>
                    </a:p>
                  </a:txBody>
                  <a:tcPr marL="76431" marR="76431" marT="33954" marB="509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70C0"/>
                          </a:solidFill>
                          <a:effectLst/>
                          <a:latin typeface="Arial" pitchFamily="34" charset="0"/>
                        </a:rPr>
                        <a:t>Operating and Emergency Operating Procedures</a:t>
                      </a:r>
                    </a:p>
                  </a:txBody>
                  <a:tcPr marL="76431" marR="76431" marT="33954" marB="509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02"/>
                  </a:ext>
                </a:extLst>
              </a:tr>
              <a:tr h="5448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rPr>
                        <a:t>Maintenance, surveillance, inspection and testing procedures </a:t>
                      </a:r>
                    </a:p>
                  </a:txBody>
                  <a:tcPr marL="76431" marR="76431" marT="33954" marB="509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Arial" pitchFamily="34" charset="0"/>
                        </a:rPr>
                        <a:t>Maintenance and Other Operating Procedures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70C0"/>
                        </a:solidFill>
                        <a:effectLst/>
                        <a:latin typeface="Arial" pitchFamily="34" charset="0"/>
                      </a:endParaRPr>
                    </a:p>
                  </a:txBody>
                  <a:tcPr marL="76431" marR="76431" marT="33954" marB="509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3"/>
                  </a:ext>
                </a:extLst>
              </a:tr>
              <a:tr h="452843">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Core management and fuel handling (incl. spent fuel)</a:t>
                      </a:r>
                    </a:p>
                  </a:txBody>
                  <a:tcPr marL="76431" marR="76431" marT="33954" marB="509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Arial" pitchFamily="34" charset="0"/>
                        </a:rPr>
                        <a:t>______</a:t>
                      </a:r>
                    </a:p>
                  </a:txBody>
                  <a:tcPr marL="76431" marR="76431" marT="33954" marB="509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04"/>
                  </a:ext>
                </a:extLst>
              </a:tr>
              <a:tr h="268863">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Ageing management</a:t>
                      </a:r>
                    </a:p>
                  </a:txBody>
                  <a:tcPr marL="76431" marR="76431" marT="33954" marB="509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Arial" pitchFamily="34" charset="0"/>
                        </a:rPr>
                        <a:t>______</a:t>
                      </a:r>
                    </a:p>
                  </a:txBody>
                  <a:tcPr marL="76431" marR="76431" marT="33954" marB="509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5"/>
                  </a:ext>
                </a:extLst>
              </a:tr>
              <a:tr h="3148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Modifications control</a:t>
                      </a:r>
                    </a:p>
                  </a:txBody>
                  <a:tcPr marL="76431" marR="76431" marT="33954" marB="509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70C0"/>
                          </a:solidFill>
                          <a:effectLst/>
                          <a:latin typeface="Arial" pitchFamily="34" charset="0"/>
                        </a:rPr>
                        <a:t>______</a:t>
                      </a:r>
                    </a:p>
                  </a:txBody>
                  <a:tcPr marL="76431" marR="76431" marT="33954" marB="509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06"/>
                  </a:ext>
                </a:extLst>
              </a:tr>
              <a:tr h="68281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Qualification and training of personnel – Human factors</a:t>
                      </a:r>
                    </a:p>
                  </a:txBody>
                  <a:tcPr marL="76431" marR="76431" marT="33954" marB="509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Arial" pitchFamily="34" charset="0"/>
                        </a:rPr>
                        <a:t>Reactor Operator Re-qualification Program; Reactor Operator Training </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Arial" pitchFamily="34" charset="0"/>
                        </a:rPr>
                        <a:t>Non-Licensed Plant Staff Training</a:t>
                      </a:r>
                    </a:p>
                  </a:txBody>
                  <a:tcPr marL="76431" marR="76431" marT="33954" marB="509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7"/>
                  </a:ext>
                </a:extLst>
              </a:tr>
              <a:tr h="26392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Operational experience feedback program</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70C0"/>
                          </a:solidFill>
                          <a:effectLst/>
                          <a:latin typeface="Arial" pitchFamily="34" charset="0"/>
                        </a:rPr>
                        <a:t>______</a:t>
                      </a:r>
                    </a:p>
                  </a:txBody>
                  <a:tcPr marL="76431" marR="76431"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08"/>
                  </a:ext>
                </a:extLst>
              </a:tr>
              <a:tr h="268863">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Documents and records</a:t>
                      </a:r>
                    </a:p>
                  </a:txBody>
                  <a:tcPr marL="76431" marR="76431" marT="33954" marB="509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Arial" pitchFamily="34" charset="0"/>
                        </a:rPr>
                        <a:t>______</a:t>
                      </a:r>
                    </a:p>
                  </a:txBody>
                  <a:tcPr marL="76431" marR="76431" marT="33954" marB="509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9"/>
                  </a:ext>
                </a:extLst>
              </a:tr>
              <a:tr h="3148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rPr>
                        <a:t>Outage arrangements</a:t>
                      </a:r>
                    </a:p>
                  </a:txBody>
                  <a:tcPr marL="76431" marR="76431" marT="33954" marB="509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70C0"/>
                          </a:solidFill>
                          <a:effectLst/>
                          <a:latin typeface="Arial" pitchFamily="34" charset="0"/>
                        </a:rPr>
                        <a:t>______</a:t>
                      </a:r>
                    </a:p>
                  </a:txBody>
                  <a:tcPr marL="76431" marR="76431" marT="33954" marB="509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10"/>
                  </a:ext>
                </a:extLst>
              </a:tr>
              <a:tr h="72881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____________</a:t>
                      </a:r>
                    </a:p>
                  </a:txBody>
                  <a:tcPr marL="76431" marR="76431" marT="33954" marB="509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Arial" pitchFamily="34" charset="0"/>
                        </a:rPr>
                        <a:t>Emergency Planning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70C0"/>
                          </a:solidFill>
                          <a:effectLst/>
                          <a:latin typeface="Arial" pitchFamily="34" charset="0"/>
                        </a:rPr>
                        <a:t>Physical Security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70C0"/>
                          </a:solidFill>
                          <a:effectLst/>
                          <a:latin typeface="Arial" pitchFamily="34" charset="0"/>
                        </a:rPr>
                        <a:t>Operational Programs</a:t>
                      </a:r>
                    </a:p>
                  </a:txBody>
                  <a:tcPr marL="76431" marR="76431" marT="33954" marB="509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11"/>
                  </a:ext>
                </a:extLst>
              </a:tr>
              <a:tr h="31485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pitchFamily="34" charset="0"/>
                      </a:endParaRPr>
                    </a:p>
                  </a:txBody>
                  <a:tcPr marL="76431" marR="76431" marT="33954" marB="509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34" charset="0"/>
                      </a:endParaRPr>
                    </a:p>
                  </a:txBody>
                  <a:tcPr marL="76431" marR="76431" marT="33954" marB="509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12"/>
                  </a:ext>
                </a:extLst>
              </a:tr>
            </a:tbl>
          </a:graphicData>
        </a:graphic>
      </p:graphicFrame>
      <p:sp>
        <p:nvSpPr>
          <p:cNvPr id="47150" name="Cím 1"/>
          <p:cNvSpPr>
            <a:spLocks noGrp="1"/>
          </p:cNvSpPr>
          <p:nvPr>
            <p:ph type="title" idx="4294967295"/>
          </p:nvPr>
        </p:nvSpPr>
        <p:spPr>
          <a:xfrm>
            <a:off x="294160" y="212387"/>
            <a:ext cx="5912233" cy="315029"/>
          </a:xfrm>
        </p:spPr>
        <p:txBody>
          <a:bodyPr>
            <a:normAutofit fontScale="90000"/>
          </a:bodyPr>
          <a:lstStyle/>
          <a:p>
            <a:r>
              <a:rPr lang="en-US" altLang="ko-KR" sz="2400" dirty="0"/>
              <a:t>III. </a:t>
            </a:r>
            <a:r>
              <a:rPr lang="hu-HU" altLang="ko-KR" sz="2400" dirty="0"/>
              <a:t>Comparison of </a:t>
            </a:r>
            <a:r>
              <a:rPr lang="en-US" altLang="ko-KR" sz="2400" dirty="0" smtClean="0"/>
              <a:t>Individual Chapters</a:t>
            </a:r>
            <a:endParaRPr lang="en-US" altLang="ko-KR" sz="2224" dirty="0">
              <a:latin typeface="Arial Black" panose="020B0A04020102020204" pitchFamily="34" charset="0"/>
            </a:endParaRPr>
          </a:p>
        </p:txBody>
      </p:sp>
    </p:spTree>
    <p:extLst>
      <p:ext uri="{BB962C8B-B14F-4D97-AF65-F5344CB8AC3E}">
        <p14:creationId xmlns:p14="http://schemas.microsoft.com/office/powerpoint/2010/main" val="18553913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635519" indent="-244431" eaLnBrk="0" hangingPunct="0">
              <a:defRPr>
                <a:solidFill>
                  <a:schemeClr val="tx1"/>
                </a:solidFill>
                <a:latin typeface="Arial" panose="020B0604020202020204" pitchFamily="34" charset="0"/>
                <a:cs typeface="Arial" panose="020B0604020202020204" pitchFamily="34" charset="0"/>
              </a:defRPr>
            </a:lvl2pPr>
            <a:lvl3pPr marL="977722" indent="-195544" eaLnBrk="0" hangingPunct="0">
              <a:defRPr>
                <a:solidFill>
                  <a:schemeClr val="tx1"/>
                </a:solidFill>
                <a:latin typeface="Arial" panose="020B0604020202020204" pitchFamily="34" charset="0"/>
                <a:cs typeface="Arial" panose="020B0604020202020204" pitchFamily="34" charset="0"/>
              </a:defRPr>
            </a:lvl3pPr>
            <a:lvl4pPr marL="1368811" indent="-195544" eaLnBrk="0" hangingPunct="0">
              <a:defRPr>
                <a:solidFill>
                  <a:schemeClr val="tx1"/>
                </a:solidFill>
                <a:latin typeface="Arial" panose="020B0604020202020204" pitchFamily="34" charset="0"/>
                <a:cs typeface="Arial" panose="020B0604020202020204" pitchFamily="34" charset="0"/>
              </a:defRPr>
            </a:lvl4pPr>
            <a:lvl5pPr marL="1759900" indent="-195544" eaLnBrk="0" hangingPunct="0">
              <a:defRPr>
                <a:solidFill>
                  <a:schemeClr val="tx1"/>
                </a:solidFill>
                <a:latin typeface="Arial" panose="020B0604020202020204" pitchFamily="34" charset="0"/>
                <a:cs typeface="Arial" panose="020B0604020202020204" pitchFamily="34" charset="0"/>
              </a:defRPr>
            </a:lvl5pPr>
            <a:lvl6pPr marL="2150989"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542078"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2933167"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324255"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71CDDE3-18D7-4528-84F2-755C8AC3DFE7}" type="slidenum">
              <a:rPr lang="cs-CZ" altLang="ko-KR">
                <a:solidFill>
                  <a:schemeClr val="bg1"/>
                </a:solidFill>
              </a:rPr>
              <a:pPr eaLnBrk="1" hangingPunct="1"/>
              <a:t>16</a:t>
            </a:fld>
            <a:endParaRPr lang="cs-CZ" altLang="ko-KR">
              <a:solidFill>
                <a:schemeClr val="bg1"/>
              </a:solidFill>
            </a:endParaRPr>
          </a:p>
        </p:txBody>
      </p:sp>
      <p:graphicFrame>
        <p:nvGraphicFramePr>
          <p:cNvPr id="1866940" name="Group 188"/>
          <p:cNvGraphicFramePr>
            <a:graphicFrameLocks noGrp="1"/>
          </p:cNvGraphicFramePr>
          <p:nvPr>
            <p:ph idx="4294967295"/>
            <p:extLst>
              <p:ext uri="{D42A27DB-BD31-4B8C-83A1-F6EECF244321}">
                <p14:modId xmlns:p14="http://schemas.microsoft.com/office/powerpoint/2010/main" val="2035942817"/>
              </p:ext>
            </p:extLst>
          </p:nvPr>
        </p:nvGraphicFramePr>
        <p:xfrm>
          <a:off x="285178" y="548264"/>
          <a:ext cx="8651004" cy="6173212"/>
        </p:xfrm>
        <a:graphic>
          <a:graphicData uri="http://schemas.openxmlformats.org/drawingml/2006/table">
            <a:tbl>
              <a:tblPr/>
              <a:tblGrid>
                <a:gridCol w="3995876">
                  <a:extLst>
                    <a:ext uri="{9D8B030D-6E8A-4147-A177-3AD203B41FA5}">
                      <a16:colId xmlns:a16="http://schemas.microsoft.com/office/drawing/2014/main" val="20000"/>
                    </a:ext>
                  </a:extLst>
                </a:gridCol>
                <a:gridCol w="4655128">
                  <a:extLst>
                    <a:ext uri="{9D8B030D-6E8A-4147-A177-3AD203B41FA5}">
                      <a16:colId xmlns:a16="http://schemas.microsoft.com/office/drawing/2014/main" val="20001"/>
                    </a:ext>
                  </a:extLst>
                </a:gridCol>
              </a:tblGrid>
              <a:tr h="32091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rPr>
                        <a:t>Ch.8. Commissioning, IAEA GS-G-4.1</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9"/>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rPr>
                        <a:t>Ch.14, Initial Test Program, RG 1.70</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9"/>
                    </a:solidFill>
                  </a:tcPr>
                </a:tc>
                <a:extLst>
                  <a:ext uri="{0D108BD9-81ED-4DB2-BD59-A6C34878D82A}">
                    <a16:rowId xmlns:a16="http://schemas.microsoft.com/office/drawing/2014/main" val="10000"/>
                  </a:ext>
                </a:extLst>
              </a:tr>
              <a:tr h="240397">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8.1 Regulatory/NPP Documents Required for Commissioning</a:t>
                      </a:r>
                      <a:endParaRPr kumimoji="0" lang="en-US" sz="1100" b="1" i="0" u="none" strike="noStrike" cap="none" normalizeH="0" baseline="0" smtClean="0">
                        <a:ln>
                          <a:noFill/>
                        </a:ln>
                        <a:solidFill>
                          <a:schemeClr val="tx1"/>
                        </a:solidFill>
                        <a:effectLst/>
                        <a:latin typeface="Arial" pitchFamily="34" charset="0"/>
                      </a:endParaRPr>
                    </a:p>
                  </a:txBody>
                  <a:tcPr marL="76431" marR="76431" marT="33954" marB="3395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14.1 Specific Information To Be Included in Preliminary SAR</a:t>
                      </a:r>
                    </a:p>
                  </a:txBody>
                  <a:tcPr marL="76431" marR="76431" marT="16977" marB="509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1"/>
                  </a:ext>
                </a:extLst>
              </a:tr>
              <a:tr h="206442">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8.2 Commissioning Organization</a:t>
                      </a:r>
                      <a:endParaRPr kumimoji="0" lang="en-US" sz="1100" b="1" i="0" u="none" strike="noStrike" cap="none" normalizeH="0" baseline="0" smtClean="0">
                        <a:ln>
                          <a:noFill/>
                        </a:ln>
                        <a:solidFill>
                          <a:schemeClr val="tx1"/>
                        </a:solidFill>
                        <a:effectLst/>
                        <a:latin typeface="Arial" pitchFamily="34" charset="0"/>
                      </a:endParaRP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14.1.1 Scope of Test Program</a:t>
                      </a: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06442">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8.3 Nuclear Power Plant Commissioning Stages</a:t>
                      </a:r>
                      <a:endParaRPr kumimoji="0" lang="en-US" sz="1100" b="1" i="0" u="none" strike="noStrike" cap="none" normalizeH="0" baseline="0" smtClean="0">
                        <a:ln>
                          <a:noFill/>
                        </a:ln>
                        <a:solidFill>
                          <a:schemeClr val="tx1"/>
                        </a:solidFill>
                        <a:effectLst/>
                        <a:latin typeface="Arial" pitchFamily="34" charset="0"/>
                      </a:endParaRP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14.1.2 Plant Design Features That Are Special or Unique</a:t>
                      </a: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3"/>
                  </a:ext>
                </a:extLst>
              </a:tr>
              <a:tr h="206442">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8.3.1 List of Stages of NPP Commissioning</a:t>
                      </a:r>
                      <a:endParaRPr kumimoji="0" lang="en-US" sz="1100" b="1" i="0" u="none" strike="noStrike" cap="none" normalizeH="0" baseline="0" smtClean="0">
                        <a:ln>
                          <a:noFill/>
                        </a:ln>
                        <a:solidFill>
                          <a:schemeClr val="tx1"/>
                        </a:solidFill>
                        <a:effectLst/>
                        <a:latin typeface="Arial" pitchFamily="34" charset="0"/>
                      </a:endParaRP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14.1.3 Regulatory Guides</a:t>
                      </a: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78930">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8.3.2 Brief Description of NPP Commissioning Stages</a:t>
                      </a:r>
                      <a:endParaRPr kumimoji="0" lang="en-US" sz="1100" b="1" i="0" u="none" strike="noStrike" cap="none" normalizeH="0" baseline="0" smtClean="0">
                        <a:ln>
                          <a:noFill/>
                        </a:ln>
                        <a:solidFill>
                          <a:schemeClr val="tx1"/>
                        </a:solidFill>
                        <a:effectLst/>
                        <a:latin typeface="Arial" pitchFamily="34" charset="0"/>
                      </a:endParaRP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dirty="0" smtClean="0">
                          <a:ln>
                            <a:noFill/>
                          </a:ln>
                          <a:solidFill>
                            <a:srgbClr val="0070C0"/>
                          </a:solidFill>
                          <a:effectLst/>
                          <a:latin typeface="Arial" pitchFamily="34" charset="0"/>
                        </a:rPr>
                        <a:t>14.1.4 Utilization of Plant Operating and Testing Experiences at Other Reactor Facilities</a:t>
                      </a: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5"/>
                  </a:ext>
                </a:extLst>
              </a:tr>
              <a:tr h="206442">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8.4 Cooperation during Commissioning</a:t>
                      </a:r>
                      <a:endParaRPr kumimoji="0" lang="en-US" sz="1100" b="1" i="0" u="none" strike="noStrike" cap="none" normalizeH="0" baseline="0" smtClean="0">
                        <a:ln>
                          <a:noFill/>
                        </a:ln>
                        <a:solidFill>
                          <a:schemeClr val="tx1"/>
                        </a:solidFill>
                        <a:effectLst/>
                        <a:latin typeface="Arial" pitchFamily="34" charset="0"/>
                      </a:endParaRP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14.1.5 Test Program Schedule</a:t>
                      </a: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6"/>
                  </a:ext>
                </a:extLst>
              </a:tr>
              <a:tr h="206442">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8.4.1 Main Participants to Cooperation in Commissioning</a:t>
                      </a:r>
                      <a:endParaRPr kumimoji="0" lang="en-US" sz="1100" b="1" i="0" u="none" strike="noStrike" cap="none" normalizeH="0" baseline="0" smtClean="0">
                        <a:ln>
                          <a:noFill/>
                        </a:ln>
                        <a:solidFill>
                          <a:schemeClr val="tx1"/>
                        </a:solidFill>
                        <a:effectLst/>
                        <a:latin typeface="Arial" pitchFamily="34" charset="0"/>
                      </a:endParaRP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14.1.6 Trial Use of Plant Operating and Emergency Procedures</a:t>
                      </a: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07"/>
                  </a:ext>
                </a:extLst>
              </a:tr>
              <a:tr h="206442">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8.4.2 Main Areas of Cooperation in Commissioning</a:t>
                      </a:r>
                      <a:endParaRPr kumimoji="0" lang="en-US" sz="1100" b="1" i="0" u="none" strike="noStrike" cap="none" normalizeH="0" baseline="0" smtClean="0">
                        <a:ln>
                          <a:noFill/>
                        </a:ln>
                        <a:solidFill>
                          <a:schemeClr val="tx1"/>
                        </a:solidFill>
                        <a:effectLst/>
                        <a:latin typeface="Arial" pitchFamily="34" charset="0"/>
                      </a:endParaRP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14.1.7 Augmenting Applicant's Staff During Test Program</a:t>
                      </a: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06442">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100" b="1" i="0" u="none" strike="noStrike" cap="none" normalizeH="0" baseline="0" smtClean="0">
                          <a:ln>
                            <a:noFill/>
                          </a:ln>
                          <a:solidFill>
                            <a:schemeClr val="tx1"/>
                          </a:solidFill>
                          <a:effectLst/>
                          <a:latin typeface="Arial" pitchFamily="34" charset="0"/>
                        </a:rPr>
                        <a:t>8.4.3 Assumed Basic Principles of Cooperation</a:t>
                      </a:r>
                      <a:endParaRPr kumimoji="0" lang="en-US" sz="1100" b="1" i="0" u="none" strike="noStrike" cap="none" normalizeH="0" baseline="0" smtClean="0">
                        <a:ln>
                          <a:noFill/>
                        </a:ln>
                        <a:solidFill>
                          <a:schemeClr val="tx1"/>
                        </a:solidFill>
                        <a:effectLst/>
                        <a:latin typeface="Arial" pitchFamily="34" charset="0"/>
                      </a:endParaRP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14.1.8 NSSS Interface</a:t>
                      </a: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09"/>
                  </a:ext>
                </a:extLst>
              </a:tr>
              <a:tr h="206442">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endParaRPr kumimoji="0" lang="en-US" sz="1100" b="1" i="0" u="none" strike="noStrike" cap="none" normalizeH="0" baseline="0" smtClean="0">
                        <a:ln>
                          <a:noFill/>
                        </a:ln>
                        <a:solidFill>
                          <a:schemeClr val="tx1"/>
                        </a:solidFill>
                        <a:effectLst/>
                        <a:latin typeface="Arial" pitchFamily="34" charset="0"/>
                      </a:endParaRP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14.1.8 BOP Interface</a:t>
                      </a: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206442">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endParaRPr kumimoji="0" lang="en-US" sz="1100" b="1" i="0" u="none" strike="noStrike" cap="none" normalizeH="0" baseline="0" smtClean="0">
                        <a:ln>
                          <a:noFill/>
                        </a:ln>
                        <a:solidFill>
                          <a:schemeClr val="tx1"/>
                        </a:solidFill>
                        <a:effectLst/>
                        <a:latin typeface="Arial" pitchFamily="34" charset="0"/>
                      </a:endParaRP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14.2 Specific Information To Be Included in Final SAR</a:t>
                      </a: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11"/>
                  </a:ext>
                </a:extLst>
              </a:tr>
              <a:tr h="206442">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endParaRPr kumimoji="0" lang="en-US" sz="1100" b="1" i="0" u="none" strike="noStrike" cap="none" normalizeH="0" baseline="0" smtClean="0">
                        <a:ln>
                          <a:noFill/>
                        </a:ln>
                        <a:solidFill>
                          <a:schemeClr val="tx1"/>
                        </a:solidFill>
                        <a:effectLst/>
                        <a:latin typeface="Arial" pitchFamily="34" charset="0"/>
                      </a:endParaRP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14.2.1 Summary of Test Program and Objectives</a:t>
                      </a: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214113">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endParaRPr kumimoji="0" lang="en-US" sz="1100" b="1" i="0" u="none" strike="noStrike" cap="none" normalizeH="0" baseline="0" smtClean="0">
                        <a:ln>
                          <a:noFill/>
                        </a:ln>
                        <a:solidFill>
                          <a:schemeClr val="tx1"/>
                        </a:solidFill>
                        <a:effectLst/>
                        <a:latin typeface="Arial" pitchFamily="34" charset="0"/>
                      </a:endParaRP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14.2.2 Organization and Staffing</a:t>
                      </a: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13"/>
                  </a:ext>
                </a:extLst>
              </a:tr>
              <a:tr h="206442">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endParaRPr kumimoji="0" lang="en-US" sz="1100" b="1" i="0" u="none" strike="noStrike" cap="none" normalizeH="0" baseline="0" smtClean="0">
                        <a:ln>
                          <a:noFill/>
                        </a:ln>
                        <a:solidFill>
                          <a:schemeClr val="tx1"/>
                        </a:solidFill>
                        <a:effectLst/>
                        <a:latin typeface="Arial" pitchFamily="34" charset="0"/>
                      </a:endParaRP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14.2.3 Test Procedures</a:t>
                      </a: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4"/>
                  </a:ext>
                </a:extLst>
              </a:tr>
              <a:tr h="253042">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endParaRPr kumimoji="0" lang="en-US" sz="1100" b="1" i="0" u="none" strike="noStrike" cap="none" normalizeH="0" baseline="0" smtClean="0">
                        <a:ln>
                          <a:noFill/>
                        </a:ln>
                        <a:solidFill>
                          <a:schemeClr val="tx1"/>
                        </a:solidFill>
                        <a:effectLst/>
                        <a:latin typeface="Arial" pitchFamily="34" charset="0"/>
                      </a:endParaRPr>
                    </a:p>
                  </a:txBody>
                  <a:tcPr marL="76431" marR="76431" marT="16977" marB="16977" horzOverflow="overflow">
                    <a:lnL cap="flat">
                      <a:noFill/>
                    </a:lnL>
                    <a:lnR>
                      <a:noFill/>
                    </a:lnR>
                    <a:lnT>
                      <a:noFill/>
                    </a:lnT>
                    <a:lnB>
                      <a:noFill/>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14.2.4 Conduct of Test Program</a:t>
                      </a:r>
                    </a:p>
                  </a:txBody>
                  <a:tcPr marL="76431" marR="76431" marT="16977" marB="16977"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15"/>
                  </a:ext>
                </a:extLst>
              </a:tr>
              <a:tr h="206442">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endParaRPr kumimoji="0" lang="en-US" sz="1100" b="1" i="0" u="none" strike="noStrike" cap="none" normalizeH="0" baseline="0" smtClean="0">
                        <a:ln>
                          <a:noFill/>
                        </a:ln>
                        <a:solidFill>
                          <a:schemeClr val="tx1"/>
                        </a:solidFill>
                        <a:effectLst/>
                        <a:latin typeface="Arial" pitchFamily="34" charset="0"/>
                      </a:endParaRPr>
                    </a:p>
                  </a:txBody>
                  <a:tcPr marL="76431" marR="76431" marT="16977" marB="16977" horzOverflow="overflow">
                    <a:lnL cap="flat">
                      <a:noFill/>
                    </a:lnL>
                    <a:lnR>
                      <a:noFill/>
                    </a:lnR>
                    <a:lnT>
                      <a:noFill/>
                    </a:lnT>
                    <a:lnB>
                      <a:noFill/>
                    </a:lnB>
                    <a:lnTlToBr>
                      <a:noFill/>
                    </a:lnTlToBr>
                    <a:lnBlToTr>
                      <a:noFill/>
                    </a:lnBlToTr>
                    <a:solidFill>
                      <a:srgbClr val="E8EF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dirty="0" smtClean="0">
                          <a:ln>
                            <a:noFill/>
                          </a:ln>
                          <a:solidFill>
                            <a:srgbClr val="0070C0"/>
                          </a:solidFill>
                          <a:effectLst/>
                          <a:latin typeface="Arial" pitchFamily="34" charset="0"/>
                        </a:rPr>
                        <a:t>14.2.5 Review, Evaluation, and Approval of Test Results</a:t>
                      </a:r>
                    </a:p>
                  </a:txBody>
                  <a:tcPr marL="76431" marR="76431" marT="16977" marB="16977"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6"/>
                  </a:ext>
                </a:extLst>
              </a:tr>
              <a:tr h="253042">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endParaRPr kumimoji="0" lang="en-US" sz="1100" b="1" i="0" u="none" strike="noStrike" cap="none" normalizeH="0" baseline="0" smtClean="0">
                        <a:ln>
                          <a:noFill/>
                        </a:ln>
                        <a:solidFill>
                          <a:schemeClr val="tx1"/>
                        </a:solidFill>
                        <a:effectLst/>
                        <a:latin typeface="Arial" pitchFamily="34" charset="0"/>
                      </a:endParaRPr>
                    </a:p>
                  </a:txBody>
                  <a:tcPr marL="76431" marR="76431" marT="16977" marB="16977" horzOverflow="overflow">
                    <a:lnL cap="flat">
                      <a:noFill/>
                    </a:lnL>
                    <a:lnR>
                      <a:noFill/>
                    </a:lnR>
                    <a:lnT>
                      <a:noFill/>
                    </a:lnT>
                    <a:lnB>
                      <a:noFill/>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14.2.6 Test Records</a:t>
                      </a:r>
                    </a:p>
                  </a:txBody>
                  <a:tcPr marL="76431" marR="76431" marT="16977" marB="16977"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17"/>
                  </a:ext>
                </a:extLst>
              </a:tr>
              <a:tr h="413428">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endParaRPr kumimoji="0" lang="en-US" sz="1100" b="1" i="0" u="none" strike="noStrike" cap="none" normalizeH="0" baseline="0" smtClean="0">
                        <a:ln>
                          <a:noFill/>
                        </a:ln>
                        <a:solidFill>
                          <a:schemeClr val="tx1"/>
                        </a:solidFill>
                        <a:effectLst/>
                        <a:latin typeface="Arial" pitchFamily="34" charset="0"/>
                      </a:endParaRPr>
                    </a:p>
                  </a:txBody>
                  <a:tcPr marL="76431" marR="76431" marT="16977" marB="16977" horzOverflow="overflow">
                    <a:lnL cap="flat">
                      <a:noFill/>
                    </a:lnL>
                    <a:lnR>
                      <a:noFill/>
                    </a:lnR>
                    <a:lnT>
                      <a:noFill/>
                    </a:lnT>
                    <a:lnB>
                      <a:noFill/>
                    </a:lnB>
                    <a:lnTlToBr>
                      <a:noFill/>
                    </a:lnTlToBr>
                    <a:lnBlToTr>
                      <a:noFill/>
                    </a:lnBlToTr>
                    <a:solidFill>
                      <a:srgbClr val="E8EF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14.2.7 Conformance of Test Programs with Regulatory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Guides</a:t>
                      </a:r>
                    </a:p>
                  </a:txBody>
                  <a:tcPr marL="76431" marR="76431" marT="16977" marB="16977"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8"/>
                  </a:ext>
                </a:extLst>
              </a:tr>
              <a:tr h="413428">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endParaRPr kumimoji="0" lang="en-US" sz="1100" b="1" i="0" u="none" strike="noStrike" cap="none" normalizeH="0" baseline="0" smtClean="0">
                        <a:ln>
                          <a:noFill/>
                        </a:ln>
                        <a:solidFill>
                          <a:schemeClr val="tx1"/>
                        </a:solidFill>
                        <a:effectLst/>
                        <a:latin typeface="Arial" pitchFamily="34" charset="0"/>
                      </a:endParaRPr>
                    </a:p>
                  </a:txBody>
                  <a:tcPr marL="76431" marR="76431" marT="16977" marB="16977" horzOverflow="overflow">
                    <a:lnL cap="flat">
                      <a:noFill/>
                    </a:lnL>
                    <a:lnR>
                      <a:noFill/>
                    </a:lnR>
                    <a:lnT>
                      <a:noFill/>
                    </a:lnT>
                    <a:lnB>
                      <a:noFill/>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14.2.8 Utilization of Reactor Operating and Testing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Experiences in Development of Test Program</a:t>
                      </a:r>
                    </a:p>
                  </a:txBody>
                  <a:tcPr marL="76431" marR="76431" marT="16977" marB="16977"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19"/>
                  </a:ext>
                </a:extLst>
              </a:tr>
              <a:tr h="413428">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endParaRPr kumimoji="0" lang="en-US" sz="1100" b="1" i="0" u="none" strike="noStrike" cap="none" normalizeH="0" baseline="0" smtClean="0">
                        <a:ln>
                          <a:noFill/>
                        </a:ln>
                        <a:solidFill>
                          <a:schemeClr val="tx1"/>
                        </a:solidFill>
                        <a:effectLst/>
                        <a:latin typeface="Arial" pitchFamily="34" charset="0"/>
                      </a:endParaRPr>
                    </a:p>
                  </a:txBody>
                  <a:tcPr marL="76431" marR="76431" marT="16977" marB="16977" horzOverflow="overflow">
                    <a:lnL cap="flat">
                      <a:noFill/>
                    </a:lnL>
                    <a:lnR>
                      <a:noFill/>
                    </a:lnR>
                    <a:lnT>
                      <a:noFill/>
                    </a:lnT>
                    <a:lnB>
                      <a:noFill/>
                    </a:lnB>
                    <a:lnTlToBr>
                      <a:noFill/>
                    </a:lnTlToBr>
                    <a:lnBlToTr>
                      <a:noFill/>
                    </a:lnBlToTr>
                    <a:solidFill>
                      <a:srgbClr val="E8EF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14.2.9 Trial Use of Plant Operating and Emergency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Procedures</a:t>
                      </a:r>
                    </a:p>
                  </a:txBody>
                  <a:tcPr marL="76431" marR="76431" marT="16977" marB="16977"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0"/>
                  </a:ext>
                </a:extLst>
              </a:tr>
              <a:tr h="206442">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endParaRPr kumimoji="0" lang="en-US" sz="1100" b="1" i="0" u="none" strike="noStrike" cap="none" normalizeH="0" baseline="0" smtClean="0">
                        <a:ln>
                          <a:noFill/>
                        </a:ln>
                        <a:solidFill>
                          <a:schemeClr val="tx1"/>
                        </a:solidFill>
                        <a:effectLst/>
                        <a:latin typeface="Arial" pitchFamily="34" charset="0"/>
                      </a:endParaRPr>
                    </a:p>
                  </a:txBody>
                  <a:tcPr marL="76431" marR="76431" marT="16977" marB="16977" horzOverflow="overflow">
                    <a:lnL cap="flat">
                      <a:noFill/>
                    </a:lnL>
                    <a:lnR>
                      <a:noFill/>
                    </a:lnR>
                    <a:lnT>
                      <a:noFill/>
                    </a:lnT>
                    <a:lnB>
                      <a:noFill/>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14.2.10 Initial Fuel Loading and Initial Criticality</a:t>
                      </a:r>
                    </a:p>
                  </a:txBody>
                  <a:tcPr marL="76431" marR="76431" marT="16977" marB="16977"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21"/>
                  </a:ext>
                </a:extLst>
              </a:tr>
              <a:tr h="206442">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endParaRPr kumimoji="0" lang="en-US" sz="1100" b="1" i="0" u="none" strike="noStrike" cap="none" normalizeH="0" baseline="0" smtClean="0">
                        <a:ln>
                          <a:noFill/>
                        </a:ln>
                        <a:solidFill>
                          <a:schemeClr val="tx1"/>
                        </a:solidFill>
                        <a:effectLst/>
                        <a:latin typeface="Arial" pitchFamily="34" charset="0"/>
                      </a:endParaRPr>
                    </a:p>
                  </a:txBody>
                  <a:tcPr marL="76431" marR="76431" marT="16977" marB="16977" horzOverflow="overflow">
                    <a:lnL cap="flat">
                      <a:noFill/>
                    </a:lnL>
                    <a:lnR>
                      <a:noFill/>
                    </a:lnR>
                    <a:lnT>
                      <a:noFill/>
                    </a:lnT>
                    <a:lnB>
                      <a:noFill/>
                    </a:lnB>
                    <a:lnTlToBr>
                      <a:noFill/>
                    </a:lnTlToBr>
                    <a:lnBlToTr>
                      <a:noFill/>
                    </a:lnBlToTr>
                    <a:solidFill>
                      <a:srgbClr val="E8EF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rgbClr val="0070C0"/>
                          </a:solidFill>
                          <a:effectLst/>
                          <a:latin typeface="Arial" pitchFamily="34" charset="0"/>
                        </a:rPr>
                        <a:t>14.2.11 Test Program Schedule</a:t>
                      </a:r>
                    </a:p>
                  </a:txBody>
                  <a:tcPr marL="76431" marR="76431" marT="16977" marB="16977"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2"/>
                  </a:ext>
                </a:extLst>
              </a:tr>
              <a:tr h="253042">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endParaRPr kumimoji="0" lang="en-US" sz="1100" b="1" i="0" u="none" strike="noStrike" cap="none" normalizeH="0" baseline="0" dirty="0" smtClean="0">
                        <a:ln>
                          <a:noFill/>
                        </a:ln>
                        <a:solidFill>
                          <a:schemeClr val="tx1"/>
                        </a:solidFill>
                        <a:effectLst/>
                        <a:latin typeface="Arial" pitchFamily="34" charset="0"/>
                      </a:endParaRPr>
                    </a:p>
                  </a:txBody>
                  <a:tcPr marL="76431" marR="76431" marT="16977" marB="16977" horzOverflow="overflow">
                    <a:lnL cap="flat">
                      <a:noFill/>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70C0"/>
                          </a:solidFill>
                          <a:effectLst/>
                          <a:latin typeface="Arial" pitchFamily="34" charset="0"/>
                        </a:rPr>
                        <a:t>14.2.12 Individual Test Descriptions</a:t>
                      </a:r>
                    </a:p>
                  </a:txBody>
                  <a:tcPr marL="76431" marR="76431" marT="16977" marB="16977"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23"/>
                  </a:ext>
                </a:extLst>
              </a:tr>
            </a:tbl>
          </a:graphicData>
        </a:graphic>
      </p:graphicFrame>
      <p:sp>
        <p:nvSpPr>
          <p:cNvPr id="52304" name="Cím 1"/>
          <p:cNvSpPr>
            <a:spLocks noGrp="1"/>
          </p:cNvSpPr>
          <p:nvPr>
            <p:ph type="title" idx="4294967295"/>
          </p:nvPr>
        </p:nvSpPr>
        <p:spPr>
          <a:xfrm>
            <a:off x="401556" y="137007"/>
            <a:ext cx="5594488" cy="315029"/>
          </a:xfrm>
        </p:spPr>
        <p:txBody>
          <a:bodyPr>
            <a:normAutofit fontScale="90000"/>
          </a:bodyPr>
          <a:lstStyle/>
          <a:p>
            <a:r>
              <a:rPr lang="en-US" altLang="ko-KR" sz="2400" dirty="0"/>
              <a:t>III. </a:t>
            </a:r>
            <a:r>
              <a:rPr lang="hu-HU" altLang="ko-KR" sz="2400" dirty="0"/>
              <a:t>Comparison of </a:t>
            </a:r>
            <a:r>
              <a:rPr lang="en-US" altLang="ko-KR" sz="2400" dirty="0" smtClean="0"/>
              <a:t>Individual Chapters</a:t>
            </a:r>
            <a:endParaRPr lang="en-US" altLang="ko-KR" sz="2224" dirty="0">
              <a:latin typeface="Arial Black" panose="020B0A04020102020204" pitchFamily="34" charset="0"/>
            </a:endParaRPr>
          </a:p>
        </p:txBody>
      </p:sp>
    </p:spTree>
    <p:extLst>
      <p:ext uri="{BB962C8B-B14F-4D97-AF65-F5344CB8AC3E}">
        <p14:creationId xmlns:p14="http://schemas.microsoft.com/office/powerpoint/2010/main" val="33724196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62990" name="Group 334"/>
          <p:cNvGraphicFramePr>
            <a:graphicFrameLocks noGrp="1"/>
          </p:cNvGraphicFramePr>
          <p:nvPr>
            <p:ph idx="4294967295"/>
            <p:extLst>
              <p:ext uri="{D42A27DB-BD31-4B8C-83A1-F6EECF244321}">
                <p14:modId xmlns:p14="http://schemas.microsoft.com/office/powerpoint/2010/main" val="2516386833"/>
              </p:ext>
            </p:extLst>
          </p:nvPr>
        </p:nvGraphicFramePr>
        <p:xfrm>
          <a:off x="224444" y="609979"/>
          <a:ext cx="8545484" cy="5982840"/>
        </p:xfrm>
        <a:graphic>
          <a:graphicData uri="http://schemas.openxmlformats.org/drawingml/2006/table">
            <a:tbl>
              <a:tblPr/>
              <a:tblGrid>
                <a:gridCol w="4039985">
                  <a:extLst>
                    <a:ext uri="{9D8B030D-6E8A-4147-A177-3AD203B41FA5}">
                      <a16:colId xmlns:a16="http://schemas.microsoft.com/office/drawing/2014/main" val="20000"/>
                    </a:ext>
                  </a:extLst>
                </a:gridCol>
                <a:gridCol w="4505499">
                  <a:extLst>
                    <a:ext uri="{9D8B030D-6E8A-4147-A177-3AD203B41FA5}">
                      <a16:colId xmlns:a16="http://schemas.microsoft.com/office/drawing/2014/main" val="20001"/>
                    </a:ext>
                  </a:extLst>
                </a:gridCol>
              </a:tblGrid>
              <a:tr h="54621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mn-lt"/>
                        </a:rPr>
                        <a:t>Ch.15, Decommissioning and End of Life Aspects, IAEA GS-G-4.1</a:t>
                      </a:r>
                    </a:p>
                  </a:txBody>
                  <a:tcPr marL="77171" marR="77171" marT="43122" marB="431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9"/>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chemeClr val="bg1"/>
                          </a:solidFill>
                          <a:effectLst/>
                          <a:latin typeface="+mn-lt"/>
                        </a:rPr>
                        <a:t>Ch.20, Decommissioning, RG 1.70</a:t>
                      </a:r>
                    </a:p>
                  </a:txBody>
                  <a:tcPr marL="77171" marR="77171" marT="43122" marB="431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9"/>
                    </a:solidFill>
                  </a:tcPr>
                </a:tc>
                <a:extLst>
                  <a:ext uri="{0D108BD9-81ED-4DB2-BD59-A6C34878D82A}">
                    <a16:rowId xmlns:a16="http://schemas.microsoft.com/office/drawing/2014/main" val="10000"/>
                  </a:ext>
                </a:extLst>
              </a:tr>
              <a:tr h="274895">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400" b="1" i="0" u="none" strike="noStrike" cap="none" normalizeH="0" baseline="0" dirty="0" smtClean="0">
                          <a:ln>
                            <a:noFill/>
                          </a:ln>
                          <a:solidFill>
                            <a:schemeClr val="tx1"/>
                          </a:solidFill>
                          <a:effectLst/>
                          <a:latin typeface="+mn-lt"/>
                        </a:rPr>
                        <a:t>15.1 General Considerations</a:t>
                      </a:r>
                      <a:endParaRPr kumimoji="0" lang="en-US" sz="1400" b="1" i="0" u="none" strike="noStrike" cap="none" normalizeH="0" baseline="0" dirty="0" smtClean="0">
                        <a:ln>
                          <a:noFill/>
                        </a:ln>
                        <a:solidFill>
                          <a:schemeClr val="tx1"/>
                        </a:solidFill>
                        <a:effectLst/>
                        <a:latin typeface="+mn-lt"/>
                      </a:endParaRPr>
                    </a:p>
                  </a:txBody>
                  <a:tcPr marL="76431" marR="76431" marT="33954" marB="3395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smtClean="0">
                          <a:ln>
                            <a:noFill/>
                          </a:ln>
                          <a:solidFill>
                            <a:srgbClr val="0070C0"/>
                          </a:solidFill>
                          <a:effectLst/>
                          <a:latin typeface="+mn-lt"/>
                        </a:rPr>
                        <a:t>20.1 Introduction</a:t>
                      </a:r>
                    </a:p>
                  </a:txBody>
                  <a:tcPr marL="76431" marR="76431" marT="16977" marB="509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1"/>
                  </a:ext>
                </a:extLst>
              </a:tr>
              <a:tr h="274895">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400" b="1" i="0" u="none" strike="noStrike" cap="none" normalizeH="0" baseline="0" dirty="0" smtClean="0">
                          <a:ln>
                            <a:noFill/>
                          </a:ln>
                          <a:solidFill>
                            <a:schemeClr val="tx1"/>
                          </a:solidFill>
                          <a:effectLst/>
                          <a:latin typeface="+mn-lt"/>
                        </a:rPr>
                        <a:t>15.1.1 Decommissioning Strategy</a:t>
                      </a:r>
                      <a:endParaRPr kumimoji="0" lang="en-US" sz="1400" b="1" i="0" u="none" strike="noStrike" cap="none" normalizeH="0" baseline="0" dirty="0" smtClean="0">
                        <a:ln>
                          <a:noFill/>
                        </a:ln>
                        <a:solidFill>
                          <a:schemeClr val="tx1"/>
                        </a:solidFill>
                        <a:effectLst/>
                        <a:latin typeface="+mn-lt"/>
                      </a:endParaRPr>
                    </a:p>
                  </a:txBody>
                  <a:tcPr marL="76431" marR="76431" marT="33954" marB="3395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smtClean="0">
                          <a:ln>
                            <a:noFill/>
                          </a:ln>
                          <a:solidFill>
                            <a:srgbClr val="0070C0"/>
                          </a:solidFill>
                          <a:effectLst/>
                          <a:latin typeface="+mn-lt"/>
                        </a:rPr>
                        <a:t>20.2 Assumptions</a:t>
                      </a:r>
                    </a:p>
                  </a:txBody>
                  <a:tcPr marL="76431" marR="76431" marT="16977" marB="509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74895">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400" b="1" i="0" u="none" strike="noStrike" cap="none" normalizeH="0" baseline="0" dirty="0" smtClean="0">
                          <a:ln>
                            <a:noFill/>
                          </a:ln>
                          <a:solidFill>
                            <a:schemeClr val="tx1"/>
                          </a:solidFill>
                          <a:effectLst/>
                          <a:latin typeface="+mn-lt"/>
                        </a:rPr>
                        <a:t>15.2 Decommissioning Concept</a:t>
                      </a:r>
                      <a:endParaRPr kumimoji="0" lang="en-US" sz="1400" b="1" i="0" u="none" strike="noStrike" cap="none" normalizeH="0" baseline="0" dirty="0" smtClean="0">
                        <a:ln>
                          <a:noFill/>
                        </a:ln>
                        <a:solidFill>
                          <a:schemeClr val="tx1"/>
                        </a:solidFill>
                        <a:effectLst/>
                        <a:latin typeface="+mn-lt"/>
                      </a:endParaRPr>
                    </a:p>
                  </a:txBody>
                  <a:tcPr marL="76431" marR="76431" marT="33954" marB="3395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mn-lt"/>
                        </a:rPr>
                        <a:t>20.3 Decommissioning Stages</a:t>
                      </a:r>
                    </a:p>
                  </a:txBody>
                  <a:tcPr marL="76431" marR="76431" marT="16977" marB="509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3"/>
                  </a:ext>
                </a:extLst>
              </a:tr>
              <a:tr h="263940">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400" b="1" i="0" u="none" strike="noStrike" cap="none" normalizeH="0" baseline="0" smtClean="0">
                          <a:ln>
                            <a:noFill/>
                          </a:ln>
                          <a:solidFill>
                            <a:schemeClr val="tx1"/>
                          </a:solidFill>
                          <a:effectLst/>
                          <a:latin typeface="+mn-lt"/>
                        </a:rPr>
                        <a:t>15.2.1 Defining Conditions and Input Data</a:t>
                      </a:r>
                      <a:endParaRPr kumimoji="0" lang="en-US" sz="1400" b="1" i="0" u="none" strike="noStrike" cap="none" normalizeH="0" baseline="0" smtClean="0">
                        <a:ln>
                          <a:noFill/>
                        </a:ln>
                        <a:solidFill>
                          <a:schemeClr val="tx1"/>
                        </a:solidFill>
                        <a:effectLst/>
                        <a:latin typeface="+mn-lt"/>
                      </a:endParaRP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mn-lt"/>
                        </a:rPr>
                        <a:t>20.3.1 Stage 1 Decommissioning</a:t>
                      </a: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81881">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400" b="1" i="0" u="none" strike="noStrike" cap="none" normalizeH="0" baseline="0" smtClean="0">
                          <a:ln>
                            <a:noFill/>
                          </a:ln>
                          <a:solidFill>
                            <a:schemeClr val="tx1"/>
                          </a:solidFill>
                          <a:effectLst/>
                          <a:latin typeface="+mn-lt"/>
                        </a:rPr>
                        <a:t>15.2.2 Radiation Situation at the Shutdown Point</a:t>
                      </a:r>
                      <a:endParaRPr kumimoji="0" lang="en-US" sz="1400" b="1" i="0" u="none" strike="noStrike" cap="none" normalizeH="0" baseline="0" smtClean="0">
                        <a:ln>
                          <a:noFill/>
                        </a:ln>
                        <a:solidFill>
                          <a:schemeClr val="tx1"/>
                        </a:solidFill>
                        <a:effectLst/>
                        <a:latin typeface="+mn-lt"/>
                      </a:endParaRPr>
                    </a:p>
                  </a:txBody>
                  <a:tcPr marL="76431" marR="76431" marT="33954" marB="3395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mn-lt"/>
                        </a:rPr>
                        <a:t>20.3.2 Stage 2 Decommissioning</a:t>
                      </a:r>
                    </a:p>
                  </a:txBody>
                  <a:tcPr marL="76431" marR="76431" marT="16977" marB="509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5"/>
                  </a:ext>
                </a:extLst>
              </a:tr>
              <a:tr h="274895">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400" b="1" i="0" u="none" strike="noStrike" cap="none" normalizeH="0" baseline="0" smtClean="0">
                          <a:ln>
                            <a:noFill/>
                          </a:ln>
                          <a:solidFill>
                            <a:schemeClr val="tx1"/>
                          </a:solidFill>
                          <a:effectLst/>
                          <a:latin typeface="+mn-lt"/>
                        </a:rPr>
                        <a:t>15.2.3 Variant 1 - Immediate removal</a:t>
                      </a:r>
                      <a:endParaRPr kumimoji="0" lang="en-US" sz="1400" b="1" i="0" u="none" strike="noStrike" cap="none" normalizeH="0" baseline="0" smtClean="0">
                        <a:ln>
                          <a:noFill/>
                        </a:ln>
                        <a:solidFill>
                          <a:schemeClr val="tx1"/>
                        </a:solidFill>
                        <a:effectLst/>
                        <a:latin typeface="+mn-lt"/>
                      </a:endParaRPr>
                    </a:p>
                  </a:txBody>
                  <a:tcPr marL="76431" marR="76431" marT="33954" marB="3395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mn-lt"/>
                        </a:rPr>
                        <a:t>20.3.3 Stage 3 Decommissioning</a:t>
                      </a:r>
                    </a:p>
                  </a:txBody>
                  <a:tcPr marL="76431" marR="76431" marT="16977" marB="509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6"/>
                  </a:ext>
                </a:extLst>
              </a:tr>
              <a:tr h="229985">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400" b="1" i="0" u="none" strike="noStrike" cap="none" normalizeH="0" baseline="0" smtClean="0">
                          <a:ln>
                            <a:noFill/>
                          </a:ln>
                          <a:solidFill>
                            <a:schemeClr val="tx1"/>
                          </a:solidFill>
                          <a:effectLst/>
                          <a:latin typeface="+mn-lt"/>
                        </a:rPr>
                        <a:t>15.2.4 Variant 2 - Removal after safe closure</a:t>
                      </a:r>
                      <a:r>
                        <a:rPr kumimoji="0" lang="cs-CZ" sz="1400" b="1" i="0" u="none" strike="noStrike" cap="none" normalizeH="0" baseline="0" smtClean="0">
                          <a:ln>
                            <a:noFill/>
                          </a:ln>
                          <a:solidFill>
                            <a:schemeClr val="tx1"/>
                          </a:solidFill>
                          <a:effectLst/>
                          <a:latin typeface="+mn-lt"/>
                        </a:rPr>
                        <a:t> </a:t>
                      </a:r>
                      <a:endParaRPr kumimoji="0" lang="en-US" sz="1400" b="1" i="0" u="none" strike="noStrike" cap="none" normalizeH="0" baseline="0" smtClean="0">
                        <a:ln>
                          <a:noFill/>
                        </a:ln>
                        <a:solidFill>
                          <a:schemeClr val="tx1"/>
                        </a:solidFill>
                        <a:effectLst/>
                        <a:latin typeface="+mn-lt"/>
                      </a:endParaRPr>
                    </a:p>
                  </a:txBody>
                  <a:tcPr marL="76431" marR="76431"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mn-lt"/>
                        </a:rPr>
                        <a:t>20.4 Decommissioning Strategies</a:t>
                      </a:r>
                    </a:p>
                  </a:txBody>
                  <a:tcPr marL="76431" marR="76431"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07"/>
                  </a:ext>
                </a:extLst>
              </a:tr>
              <a:tr h="413972">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400" b="1" i="0" u="none" strike="noStrike" cap="none" normalizeH="0" baseline="0" dirty="0" smtClean="0">
                          <a:ln>
                            <a:noFill/>
                          </a:ln>
                          <a:solidFill>
                            <a:schemeClr val="tx1"/>
                          </a:solidFill>
                          <a:effectLst/>
                          <a:latin typeface="+mn-lt"/>
                        </a:rPr>
                        <a:t>15.2.5 Comparison of the two variants of decommissioning</a:t>
                      </a:r>
                      <a:endParaRPr kumimoji="0" lang="en-US" sz="1400" b="1" i="0" u="none" strike="noStrike" cap="none" normalizeH="0" baseline="0" dirty="0" smtClean="0">
                        <a:ln>
                          <a:noFill/>
                        </a:ln>
                        <a:solidFill>
                          <a:schemeClr val="tx1"/>
                        </a:solidFill>
                        <a:effectLst/>
                        <a:latin typeface="+mn-lt"/>
                      </a:endParaRPr>
                    </a:p>
                  </a:txBody>
                  <a:tcPr marL="76431" marR="76431"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mn-lt"/>
                        </a:rPr>
                        <a:t>20.4.1 Immediate Dismantling</a:t>
                      </a:r>
                    </a:p>
                  </a:txBody>
                  <a:tcPr marL="76431" marR="76431"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29985">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400" b="1" i="0" u="none" strike="noStrike" cap="none" normalizeH="0" baseline="0" smtClean="0">
                          <a:ln>
                            <a:noFill/>
                          </a:ln>
                          <a:solidFill>
                            <a:schemeClr val="tx1"/>
                          </a:solidFill>
                          <a:effectLst/>
                          <a:latin typeface="+mn-lt"/>
                        </a:rPr>
                        <a:t>15.2.6 Radwaste management</a:t>
                      </a:r>
                      <a:endParaRPr kumimoji="0" lang="en-US" sz="1400" b="1" i="0" u="none" strike="noStrike" cap="none" normalizeH="0" baseline="0" smtClean="0">
                        <a:ln>
                          <a:noFill/>
                        </a:ln>
                        <a:solidFill>
                          <a:schemeClr val="tx1"/>
                        </a:solidFill>
                        <a:effectLst/>
                        <a:latin typeface="+mn-lt"/>
                      </a:endParaRPr>
                    </a:p>
                  </a:txBody>
                  <a:tcPr marL="76431" marR="76431"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mn-lt"/>
                        </a:rPr>
                        <a:t>20.4.2 Deferred Dismantling (or Safe Enclosure)</a:t>
                      </a:r>
                    </a:p>
                  </a:txBody>
                  <a:tcPr marL="76431" marR="76431"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09"/>
                  </a:ext>
                </a:extLst>
              </a:tr>
              <a:tr h="413972">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400" b="1" i="0" u="none" strike="noStrike" cap="none" normalizeH="0" baseline="0" smtClean="0">
                          <a:ln>
                            <a:noFill/>
                          </a:ln>
                          <a:solidFill>
                            <a:schemeClr val="tx1"/>
                          </a:solidFill>
                          <a:effectLst/>
                          <a:latin typeface="+mn-lt"/>
                        </a:rPr>
                        <a:t>15.3 Provisions for Safety During Decommissioning</a:t>
                      </a:r>
                      <a:endParaRPr kumimoji="0" lang="en-US" sz="1400" b="1" i="0" u="none" strike="noStrike" cap="none" normalizeH="0" baseline="0" smtClean="0">
                        <a:ln>
                          <a:noFill/>
                        </a:ln>
                        <a:solidFill>
                          <a:schemeClr val="tx1"/>
                        </a:solidFill>
                        <a:effectLst/>
                        <a:latin typeface="+mn-lt"/>
                      </a:endParaRPr>
                    </a:p>
                  </a:txBody>
                  <a:tcPr marL="76431" marR="76431"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mn-lt"/>
                        </a:rPr>
                        <a:t>20.4.3 Entombment</a:t>
                      </a:r>
                    </a:p>
                  </a:txBody>
                  <a:tcPr marL="76431" marR="76431"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263940">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400" b="1" i="0" u="none" strike="noStrike" cap="none" normalizeH="0" baseline="0" smtClean="0">
                          <a:ln>
                            <a:noFill/>
                          </a:ln>
                          <a:solidFill>
                            <a:schemeClr val="tx1"/>
                          </a:solidFill>
                          <a:effectLst/>
                          <a:latin typeface="+mn-lt"/>
                        </a:rPr>
                        <a:t>15.3.1 Radiation protection</a:t>
                      </a:r>
                      <a:endParaRPr kumimoji="0" lang="en-US" sz="1400" b="1" i="0" u="none" strike="noStrike" cap="none" normalizeH="0" baseline="0" smtClean="0">
                        <a:ln>
                          <a:noFill/>
                        </a:ln>
                        <a:solidFill>
                          <a:schemeClr val="tx1"/>
                        </a:solidFill>
                        <a:effectLst/>
                        <a:latin typeface="+mn-lt"/>
                      </a:endParaRP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mn-lt"/>
                        </a:rPr>
                        <a:t>20.4.4 Variations</a:t>
                      </a: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11"/>
                  </a:ext>
                </a:extLst>
              </a:tr>
              <a:tr h="314871">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400" b="1" i="0" u="none" strike="noStrike" cap="none" normalizeH="0" baseline="0" smtClean="0">
                          <a:ln>
                            <a:noFill/>
                          </a:ln>
                          <a:solidFill>
                            <a:schemeClr val="tx1"/>
                          </a:solidFill>
                          <a:effectLst/>
                          <a:latin typeface="+mn-lt"/>
                        </a:rPr>
                        <a:t>15.3.2 Environmental and population impact</a:t>
                      </a:r>
                      <a:endParaRPr kumimoji="0" lang="en-US" sz="1400" b="1" i="0" u="none" strike="noStrike" cap="none" normalizeH="0" baseline="0" smtClean="0">
                        <a:ln>
                          <a:noFill/>
                        </a:ln>
                        <a:solidFill>
                          <a:schemeClr val="tx1"/>
                        </a:solidFill>
                        <a:effectLst/>
                        <a:latin typeface="+mn-lt"/>
                      </a:endParaRP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mn-lt"/>
                        </a:rPr>
                        <a:t>20.5 Objectives</a:t>
                      </a:r>
                    </a:p>
                  </a:txBody>
                  <a:tcPr marL="76431" marR="76431" marT="33954" marB="509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481881">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400" b="1" i="0" u="none" strike="noStrike" cap="none" normalizeH="0" baseline="0" smtClean="0">
                          <a:ln>
                            <a:noFill/>
                          </a:ln>
                          <a:solidFill>
                            <a:schemeClr val="tx1"/>
                          </a:solidFill>
                          <a:effectLst/>
                          <a:latin typeface="+mn-lt"/>
                        </a:rPr>
                        <a:t>15.3.3 Radiological hazards during the decommissioning</a:t>
                      </a:r>
                      <a:endParaRPr kumimoji="0" lang="en-US" sz="1400" b="1" i="0" u="none" strike="noStrike" cap="none" normalizeH="0" baseline="0" smtClean="0">
                        <a:ln>
                          <a:noFill/>
                        </a:ln>
                        <a:solidFill>
                          <a:schemeClr val="tx1"/>
                        </a:solidFill>
                        <a:effectLst/>
                        <a:latin typeface="+mn-lt"/>
                      </a:endParaRPr>
                    </a:p>
                  </a:txBody>
                  <a:tcPr marL="76431" marR="76431" marT="33954" marB="3395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70C0"/>
                          </a:solidFill>
                          <a:effectLst/>
                          <a:latin typeface="+mn-lt"/>
                        </a:rPr>
                        <a:t>20.5.1 Regulatory and Licensing Guidelines</a:t>
                      </a:r>
                    </a:p>
                  </a:txBody>
                  <a:tcPr marL="76431" marR="76431" marT="16977" marB="1697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13"/>
                  </a:ext>
                </a:extLst>
              </a:tr>
              <a:tr h="481881">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400" b="1" i="0" u="none" strike="noStrike" cap="none" normalizeH="0" baseline="0" smtClean="0">
                          <a:ln>
                            <a:noFill/>
                          </a:ln>
                          <a:solidFill>
                            <a:schemeClr val="tx1"/>
                          </a:solidFill>
                          <a:effectLst/>
                          <a:latin typeface="+mn-lt"/>
                        </a:rPr>
                        <a:t>15.4 Comparison of Different Approaches to Decommissioning</a:t>
                      </a:r>
                      <a:endParaRPr kumimoji="0" lang="en-US" sz="1400" b="1" i="0" u="none" strike="noStrike" cap="none" normalizeH="0" baseline="0" smtClean="0">
                        <a:ln>
                          <a:noFill/>
                        </a:ln>
                        <a:solidFill>
                          <a:schemeClr val="tx1"/>
                        </a:solidFill>
                        <a:effectLst/>
                        <a:latin typeface="+mn-lt"/>
                      </a:endParaRPr>
                    </a:p>
                  </a:txBody>
                  <a:tcPr marL="76431" marR="76431" marT="33954" marB="3395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mn-lt"/>
                        </a:rPr>
                        <a:t>20.5.2 Sources of Radioactivity</a:t>
                      </a:r>
                    </a:p>
                  </a:txBody>
                  <a:tcPr marL="76431" marR="76431" marT="33954" marB="509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4"/>
                  </a:ext>
                </a:extLst>
              </a:tr>
              <a:tr h="493924">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r>
                        <a:rPr kumimoji="0" lang="en-GB" sz="1400" b="1" i="0" u="none" strike="noStrike" cap="none" normalizeH="0" baseline="0" smtClean="0">
                          <a:ln>
                            <a:noFill/>
                          </a:ln>
                          <a:solidFill>
                            <a:schemeClr val="tx1"/>
                          </a:solidFill>
                          <a:effectLst/>
                          <a:latin typeface="+mn-lt"/>
                        </a:rPr>
                        <a:t>15.5 Planning of the Preliminary Work</a:t>
                      </a:r>
                      <a:endParaRPr kumimoji="0" lang="en-US" sz="1400" b="1" i="0" u="none" strike="noStrike" cap="none" normalizeH="0" baseline="0" smtClean="0">
                        <a:ln>
                          <a:noFill/>
                        </a:ln>
                        <a:solidFill>
                          <a:schemeClr val="tx1"/>
                        </a:solidFill>
                        <a:effectLst/>
                        <a:latin typeface="+mn-lt"/>
                      </a:endParaRPr>
                    </a:p>
                  </a:txBody>
                  <a:tcPr marL="76431" marR="76431" marT="16977" marB="16977" horzOverflow="overflow">
                    <a:lnL cap="flat">
                      <a:noFill/>
                    </a:lnL>
                    <a:lnR>
                      <a:noFill/>
                    </a:lnR>
                    <a:lnT>
                      <a:noFill/>
                    </a:lnT>
                    <a:lnB>
                      <a:noFill/>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70C0"/>
                          </a:solidFill>
                          <a:effectLst/>
                          <a:latin typeface="+mn-lt"/>
                        </a:rPr>
                        <a:t>20.5.3 AP1000 Design Features to Minimize Radioactive Waste</a:t>
                      </a:r>
                    </a:p>
                  </a:txBody>
                  <a:tcPr marL="76431" marR="76431" marT="16977" marB="16977"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15"/>
                  </a:ext>
                </a:extLst>
              </a:tr>
              <a:tr h="266814">
                <a:tc>
                  <a:txBody>
                    <a:bodyPr/>
                    <a:lstStyle/>
                    <a:p>
                      <a:pPr marL="0" marR="0" lvl="0" indent="0" algn="l" defTabSz="914400" rtl="0" eaLnBrk="1" fontAlgn="base" latinLnBrk="0" hangingPunct="1">
                        <a:lnSpc>
                          <a:spcPct val="90000"/>
                        </a:lnSpc>
                        <a:spcBef>
                          <a:spcPct val="100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mn-lt"/>
                      </a:endParaRPr>
                    </a:p>
                  </a:txBody>
                  <a:tcPr marL="76431" marR="76431" marT="16977" marB="16977" horzOverflow="overflow">
                    <a:lnL cap="flat">
                      <a:noFill/>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70C0"/>
                          </a:solidFill>
                          <a:effectLst/>
                          <a:latin typeface="+mn-lt"/>
                        </a:rPr>
                        <a:t>20.5.4 Decommissioning Cost</a:t>
                      </a:r>
                    </a:p>
                  </a:txBody>
                  <a:tcPr marL="76431" marR="76431" marT="16977" marB="16977"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6"/>
                  </a:ext>
                </a:extLst>
              </a:tr>
            </a:tbl>
          </a:graphicData>
        </a:graphic>
      </p:graphicFrame>
      <p:sp>
        <p:nvSpPr>
          <p:cNvPr id="48186" name="Cím 1"/>
          <p:cNvSpPr>
            <a:spLocks noGrp="1"/>
          </p:cNvSpPr>
          <p:nvPr>
            <p:ph type="title" idx="4294967295"/>
          </p:nvPr>
        </p:nvSpPr>
        <p:spPr>
          <a:xfrm>
            <a:off x="374353" y="211822"/>
            <a:ext cx="5727560" cy="315029"/>
          </a:xfrm>
        </p:spPr>
        <p:txBody>
          <a:bodyPr>
            <a:normAutofit fontScale="90000"/>
          </a:bodyPr>
          <a:lstStyle/>
          <a:p>
            <a:r>
              <a:rPr lang="en-US" altLang="ko-KR" sz="2400" dirty="0"/>
              <a:t>III. </a:t>
            </a:r>
            <a:r>
              <a:rPr lang="hu-HU" altLang="ko-KR" sz="2400" dirty="0"/>
              <a:t>Comparison of </a:t>
            </a:r>
            <a:r>
              <a:rPr lang="en-US" altLang="ko-KR" sz="2400" dirty="0" smtClean="0"/>
              <a:t>Individual Chapters</a:t>
            </a:r>
            <a:endParaRPr lang="en-US" altLang="ko-KR" sz="2224" dirty="0">
              <a:latin typeface="Arial Black" panose="020B0A04020102020204" pitchFamily="34" charset="0"/>
            </a:endParaRPr>
          </a:p>
        </p:txBody>
      </p:sp>
    </p:spTree>
    <p:extLst>
      <p:ext uri="{BB962C8B-B14F-4D97-AF65-F5344CB8AC3E}">
        <p14:creationId xmlns:p14="http://schemas.microsoft.com/office/powerpoint/2010/main" val="15301083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635519" indent="-244431" eaLnBrk="0" hangingPunct="0">
              <a:defRPr>
                <a:solidFill>
                  <a:schemeClr val="tx1"/>
                </a:solidFill>
                <a:latin typeface="Arial" panose="020B0604020202020204" pitchFamily="34" charset="0"/>
                <a:cs typeface="Arial" panose="020B0604020202020204" pitchFamily="34" charset="0"/>
              </a:defRPr>
            </a:lvl2pPr>
            <a:lvl3pPr marL="977722" indent="-195544" eaLnBrk="0" hangingPunct="0">
              <a:defRPr>
                <a:solidFill>
                  <a:schemeClr val="tx1"/>
                </a:solidFill>
                <a:latin typeface="Arial" panose="020B0604020202020204" pitchFamily="34" charset="0"/>
                <a:cs typeface="Arial" panose="020B0604020202020204" pitchFamily="34" charset="0"/>
              </a:defRPr>
            </a:lvl3pPr>
            <a:lvl4pPr marL="1368811" indent="-195544" eaLnBrk="0" hangingPunct="0">
              <a:defRPr>
                <a:solidFill>
                  <a:schemeClr val="tx1"/>
                </a:solidFill>
                <a:latin typeface="Arial" panose="020B0604020202020204" pitchFamily="34" charset="0"/>
                <a:cs typeface="Arial" panose="020B0604020202020204" pitchFamily="34" charset="0"/>
              </a:defRPr>
            </a:lvl4pPr>
            <a:lvl5pPr marL="1759900" indent="-195544" eaLnBrk="0" hangingPunct="0">
              <a:defRPr>
                <a:solidFill>
                  <a:schemeClr val="tx1"/>
                </a:solidFill>
                <a:latin typeface="Arial" panose="020B0604020202020204" pitchFamily="34" charset="0"/>
                <a:cs typeface="Arial" panose="020B0604020202020204" pitchFamily="34" charset="0"/>
              </a:defRPr>
            </a:lvl5pPr>
            <a:lvl6pPr marL="2150989"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542078"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2933167"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324255"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6C197DE-1396-4A69-85A4-0C44D2491ACF}" type="slidenum">
              <a:rPr lang="cs-CZ" altLang="ko-KR">
                <a:solidFill>
                  <a:schemeClr val="bg1"/>
                </a:solidFill>
              </a:rPr>
              <a:pPr eaLnBrk="1" hangingPunct="1"/>
              <a:t>18</a:t>
            </a:fld>
            <a:endParaRPr lang="cs-CZ" altLang="ko-KR">
              <a:solidFill>
                <a:schemeClr val="bg1"/>
              </a:solidFill>
            </a:endParaRPr>
          </a:p>
        </p:txBody>
      </p:sp>
      <p:sp>
        <p:nvSpPr>
          <p:cNvPr id="24579" name="Tartalom helye 2"/>
          <p:cNvSpPr>
            <a:spLocks noGrp="1"/>
          </p:cNvSpPr>
          <p:nvPr>
            <p:ph idx="4294967295"/>
          </p:nvPr>
        </p:nvSpPr>
        <p:spPr bwMode="auto">
          <a:xfrm>
            <a:off x="533911" y="1173970"/>
            <a:ext cx="7861943" cy="442880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85152" tIns="42576" rIns="85152" bIns="42576" rtlCol="0">
            <a:normAutofit/>
          </a:bodyPr>
          <a:lstStyle/>
          <a:p>
            <a:pPr>
              <a:lnSpc>
                <a:spcPct val="100000"/>
              </a:lnSpc>
              <a:spcBef>
                <a:spcPts val="0"/>
              </a:spcBef>
              <a:spcAft>
                <a:spcPts val="600"/>
              </a:spcAft>
            </a:pPr>
            <a:r>
              <a:rPr lang="en-US" altLang="ko-KR" sz="2000" dirty="0"/>
              <a:t>From safety analysis point of view, the central chapter is Ch. 7 in GS-G-4.1 (or Ch. 15 in RG 1.70), as the SAR stands for Safety Analysis Report.  </a:t>
            </a:r>
          </a:p>
          <a:p>
            <a:pPr>
              <a:lnSpc>
                <a:spcPct val="100000"/>
              </a:lnSpc>
              <a:spcBef>
                <a:spcPts val="0"/>
              </a:spcBef>
              <a:spcAft>
                <a:spcPts val="600"/>
              </a:spcAft>
            </a:pPr>
            <a:r>
              <a:rPr lang="en-US" altLang="ko-KR" sz="2000" dirty="0"/>
              <a:t>Ch. 7 of the SAR is closely related to several other chapters, e.g.:</a:t>
            </a:r>
          </a:p>
          <a:p>
            <a:pPr lvl="1">
              <a:lnSpc>
                <a:spcPct val="100000"/>
              </a:lnSpc>
              <a:spcBef>
                <a:spcPts val="0"/>
              </a:spcBef>
              <a:spcAft>
                <a:spcPts val="600"/>
              </a:spcAft>
              <a:buFont typeface="Wingdings" panose="05000000000000000000" pitchFamily="2" charset="2"/>
              <a:buChar char="ü"/>
            </a:pPr>
            <a:r>
              <a:rPr lang="en-US" altLang="ko-KR" sz="2000" dirty="0" smtClean="0"/>
              <a:t>Chapters 5-6  – without the knowledge of plant systems, it can not be judged whether the assumptions in the safety analyses are adequate and/or conservative.</a:t>
            </a:r>
          </a:p>
          <a:p>
            <a:pPr lvl="1">
              <a:lnSpc>
                <a:spcPct val="100000"/>
              </a:lnSpc>
              <a:spcBef>
                <a:spcPts val="0"/>
              </a:spcBef>
              <a:spcAft>
                <a:spcPts val="600"/>
              </a:spcAft>
              <a:buFont typeface="Wingdings" panose="05000000000000000000" pitchFamily="2" charset="2"/>
              <a:buChar char="ü"/>
            </a:pPr>
            <a:r>
              <a:rPr lang="en-US" altLang="ko-KR" sz="2000" dirty="0" smtClean="0"/>
              <a:t>Chapter 10 – the knowledge of the</a:t>
            </a:r>
            <a:r>
              <a:rPr lang="hu-HU" altLang="ko-KR" sz="2000" dirty="0" smtClean="0"/>
              <a:t> </a:t>
            </a:r>
            <a:r>
              <a:rPr lang="en-US" altLang="ko-KR" sz="2000" dirty="0" smtClean="0"/>
              <a:t>OLC (</a:t>
            </a:r>
            <a:r>
              <a:rPr lang="en-US" altLang="ko-KR" sz="2000" dirty="0">
                <a:solidFill>
                  <a:srgbClr val="000000"/>
                </a:solidFill>
              </a:rPr>
              <a:t>Operational limits and </a:t>
            </a:r>
            <a:r>
              <a:rPr lang="en-US" altLang="ko-KR" sz="2000" dirty="0" smtClean="0">
                <a:solidFill>
                  <a:srgbClr val="000000"/>
                </a:solidFill>
              </a:rPr>
              <a:t>conditions) </a:t>
            </a:r>
            <a:r>
              <a:rPr lang="en-US" altLang="ko-KR" sz="2000" dirty="0" smtClean="0"/>
              <a:t>is necessary to judge the proper selection of initial conditions in the </a:t>
            </a:r>
            <a:r>
              <a:rPr lang="en-US" altLang="ko-KR" sz="2000" dirty="0" smtClean="0"/>
              <a:t>analyses.</a:t>
            </a:r>
            <a:endParaRPr lang="en-US" altLang="ko-KR" sz="2000" dirty="0" smtClean="0"/>
          </a:p>
          <a:p>
            <a:pPr lvl="1">
              <a:lnSpc>
                <a:spcPct val="100000"/>
              </a:lnSpc>
              <a:spcBef>
                <a:spcPts val="0"/>
              </a:spcBef>
              <a:spcAft>
                <a:spcPts val="600"/>
              </a:spcAft>
              <a:buFont typeface="Wingdings" panose="05000000000000000000" pitchFamily="2" charset="2"/>
              <a:buChar char="ü"/>
            </a:pPr>
            <a:r>
              <a:rPr lang="en-US" altLang="ko-KR" sz="2000" dirty="0" smtClean="0"/>
              <a:t>To review the assumed hazards, the knowledge of other chapters is also necessary (e. g. Site specification</a:t>
            </a:r>
            <a:r>
              <a:rPr lang="en-US" altLang="ko-KR" sz="2000" dirty="0" smtClean="0"/>
              <a:t>).</a:t>
            </a:r>
            <a:endParaRPr lang="en-US" altLang="ko-KR" sz="2000" dirty="0" smtClean="0"/>
          </a:p>
        </p:txBody>
      </p:sp>
      <p:sp>
        <p:nvSpPr>
          <p:cNvPr id="1813507" name="Cím 1"/>
          <p:cNvSpPr>
            <a:spLocks noGrp="1"/>
          </p:cNvSpPr>
          <p:nvPr>
            <p:ph type="title" idx="4294967295"/>
          </p:nvPr>
        </p:nvSpPr>
        <p:spPr>
          <a:xfrm>
            <a:off x="641977" y="513768"/>
            <a:ext cx="7206297" cy="410081"/>
          </a:xfrm>
        </p:spPr>
        <p:txBody>
          <a:bodyPr>
            <a:noAutofit/>
          </a:bodyPr>
          <a:lstStyle/>
          <a:p>
            <a:pPr>
              <a:defRPr/>
            </a:pPr>
            <a:r>
              <a:rPr lang="en-US" altLang="ko-KR" dirty="0" smtClean="0"/>
              <a:t>IV. C</a:t>
            </a:r>
            <a:r>
              <a:rPr lang="hu-HU" altLang="ko-KR" dirty="0" smtClean="0"/>
              <a:t>hapter</a:t>
            </a:r>
            <a:r>
              <a:rPr lang="en-US" altLang="ko-KR" dirty="0" smtClean="0"/>
              <a:t> on </a:t>
            </a:r>
            <a:r>
              <a:rPr lang="en-US" dirty="0" smtClean="0"/>
              <a:t>Safety Analyses</a:t>
            </a:r>
            <a:endParaRPr lang="en-US" dirty="0"/>
          </a:p>
        </p:txBody>
      </p:sp>
    </p:spTree>
    <p:extLst>
      <p:ext uri="{BB962C8B-B14F-4D97-AF65-F5344CB8AC3E}">
        <p14:creationId xmlns:p14="http://schemas.microsoft.com/office/powerpoint/2010/main" val="19593359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635519" indent="-244431" eaLnBrk="0" hangingPunct="0">
              <a:defRPr>
                <a:solidFill>
                  <a:schemeClr val="tx1"/>
                </a:solidFill>
                <a:latin typeface="Arial" panose="020B0604020202020204" pitchFamily="34" charset="0"/>
                <a:cs typeface="Arial" panose="020B0604020202020204" pitchFamily="34" charset="0"/>
              </a:defRPr>
            </a:lvl2pPr>
            <a:lvl3pPr marL="977722" indent="-195544" eaLnBrk="0" hangingPunct="0">
              <a:defRPr>
                <a:solidFill>
                  <a:schemeClr val="tx1"/>
                </a:solidFill>
                <a:latin typeface="Arial" panose="020B0604020202020204" pitchFamily="34" charset="0"/>
                <a:cs typeface="Arial" panose="020B0604020202020204" pitchFamily="34" charset="0"/>
              </a:defRPr>
            </a:lvl3pPr>
            <a:lvl4pPr marL="1368811" indent="-195544" eaLnBrk="0" hangingPunct="0">
              <a:defRPr>
                <a:solidFill>
                  <a:schemeClr val="tx1"/>
                </a:solidFill>
                <a:latin typeface="Arial" panose="020B0604020202020204" pitchFamily="34" charset="0"/>
                <a:cs typeface="Arial" panose="020B0604020202020204" pitchFamily="34" charset="0"/>
              </a:defRPr>
            </a:lvl4pPr>
            <a:lvl5pPr marL="1759900" indent="-195544" eaLnBrk="0" hangingPunct="0">
              <a:defRPr>
                <a:solidFill>
                  <a:schemeClr val="tx1"/>
                </a:solidFill>
                <a:latin typeface="Arial" panose="020B0604020202020204" pitchFamily="34" charset="0"/>
                <a:cs typeface="Arial" panose="020B0604020202020204" pitchFamily="34" charset="0"/>
              </a:defRPr>
            </a:lvl5pPr>
            <a:lvl6pPr marL="2150989"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542078"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2933167"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324255"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93071C8-A452-4261-BF42-1D9112C5C2C7}" type="slidenum">
              <a:rPr lang="cs-CZ" altLang="ko-KR">
                <a:solidFill>
                  <a:schemeClr val="bg1"/>
                </a:solidFill>
              </a:rPr>
              <a:pPr eaLnBrk="1" hangingPunct="1"/>
              <a:t>19</a:t>
            </a:fld>
            <a:endParaRPr lang="cs-CZ" altLang="ko-KR">
              <a:solidFill>
                <a:schemeClr val="bg1"/>
              </a:solidFill>
            </a:endParaRPr>
          </a:p>
        </p:txBody>
      </p:sp>
      <p:sp>
        <p:nvSpPr>
          <p:cNvPr id="25603" name="Tartalom helye 2"/>
          <p:cNvSpPr>
            <a:spLocks noGrp="1"/>
          </p:cNvSpPr>
          <p:nvPr>
            <p:ph idx="4294967295"/>
          </p:nvPr>
        </p:nvSpPr>
        <p:spPr bwMode="auto">
          <a:xfrm>
            <a:off x="875838" y="1141939"/>
            <a:ext cx="7777712" cy="509207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85152" tIns="42576" rIns="85152" bIns="42576" rtlCol="0">
            <a:normAutofit/>
          </a:bodyPr>
          <a:lstStyle/>
          <a:p>
            <a:r>
              <a:rPr lang="en-GB" altLang="ko-KR" sz="2224" dirty="0"/>
              <a:t>The analyses shall include the normal operation, the anticipated operational occurrences, the design basis </a:t>
            </a:r>
            <a:r>
              <a:rPr lang="en-GB" altLang="ko-KR" sz="2224" dirty="0" smtClean="0"/>
              <a:t>accidents. </a:t>
            </a:r>
            <a:endParaRPr lang="en-GB" altLang="ko-KR" sz="2224" dirty="0"/>
          </a:p>
          <a:p>
            <a:r>
              <a:rPr lang="en-GB" altLang="ko-KR" sz="2224" dirty="0"/>
              <a:t>The analyses should also include the PSA studies (Levels not specified), design extension conditions including selected severe </a:t>
            </a:r>
            <a:r>
              <a:rPr lang="en-GB" altLang="ko-KR" sz="2224" dirty="0" smtClean="0"/>
              <a:t>accidents.</a:t>
            </a:r>
            <a:endParaRPr lang="en-GB" altLang="ko-KR" sz="2224" dirty="0"/>
          </a:p>
          <a:p>
            <a:r>
              <a:rPr lang="en-GB" altLang="ko-KR" sz="2224" dirty="0"/>
              <a:t>It is stated that “The analyses typically focus on </a:t>
            </a:r>
            <a:r>
              <a:rPr lang="en-GB" altLang="ko-KR" sz="2224" dirty="0" err="1"/>
              <a:t>neutronics</a:t>
            </a:r>
            <a:r>
              <a:rPr lang="en-GB" altLang="ko-KR" sz="2224" dirty="0"/>
              <a:t> and thermal-hydraulic, structural and radiological aspects…”, but no clear statement that all aspects should be analysed in this </a:t>
            </a:r>
            <a:r>
              <a:rPr lang="en-GB" altLang="ko-KR" sz="2224" dirty="0" smtClean="0"/>
              <a:t>chapter.</a:t>
            </a:r>
            <a:endParaRPr lang="en-GB" altLang="ko-KR" sz="2224" dirty="0" smtClean="0"/>
          </a:p>
          <a:p>
            <a:r>
              <a:rPr lang="en-GB" altLang="ko-KR" sz="2224" dirty="0" smtClean="0"/>
              <a:t>Additional guidance : Safety Assessment for Facilities and Activities No. GSR Part 4 (Rev.1</a:t>
            </a:r>
            <a:r>
              <a:rPr lang="en-GB" altLang="ko-KR" sz="2224" dirty="0" smtClean="0"/>
              <a:t>).</a:t>
            </a:r>
            <a:endParaRPr lang="en-GB" altLang="ko-KR" sz="2224" dirty="0"/>
          </a:p>
        </p:txBody>
      </p:sp>
      <p:sp>
        <p:nvSpPr>
          <p:cNvPr id="1823747" name="Cím 1"/>
          <p:cNvSpPr>
            <a:spLocks noGrp="1"/>
          </p:cNvSpPr>
          <p:nvPr>
            <p:ph type="title" idx="4294967295"/>
          </p:nvPr>
        </p:nvSpPr>
        <p:spPr>
          <a:xfrm>
            <a:off x="738579" y="358307"/>
            <a:ext cx="7514538" cy="661291"/>
          </a:xfrm>
        </p:spPr>
        <p:txBody>
          <a:bodyPr>
            <a:normAutofit/>
          </a:bodyPr>
          <a:lstStyle/>
          <a:p>
            <a:pPr>
              <a:defRPr/>
            </a:pPr>
            <a:r>
              <a:rPr lang="en-US" altLang="ko-KR" dirty="0" smtClean="0"/>
              <a:t>IV. C</a:t>
            </a:r>
            <a:r>
              <a:rPr lang="hu-HU" altLang="ko-KR" dirty="0"/>
              <a:t>hapter</a:t>
            </a:r>
            <a:r>
              <a:rPr lang="en-US" altLang="ko-KR" dirty="0"/>
              <a:t> on Safety </a:t>
            </a:r>
            <a:r>
              <a:rPr lang="en-US" altLang="ko-KR" dirty="0" smtClean="0"/>
              <a:t>Analyses</a:t>
            </a:r>
            <a:endParaRPr lang="en-US" dirty="0">
              <a:latin typeface="+mn-lt"/>
            </a:endParaRPr>
          </a:p>
        </p:txBody>
      </p:sp>
    </p:spTree>
    <p:extLst>
      <p:ext uri="{BB962C8B-B14F-4D97-AF65-F5344CB8AC3E}">
        <p14:creationId xmlns:p14="http://schemas.microsoft.com/office/powerpoint/2010/main" val="32184349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528897" y="590849"/>
            <a:ext cx="7886700" cy="768730"/>
          </a:xfrm>
        </p:spPr>
        <p:txBody>
          <a:bodyPr/>
          <a:lstStyle/>
          <a:p>
            <a:pPr algn="ctr"/>
            <a:r>
              <a:rPr lang="en-US" altLang="ko-KR" dirty="0" smtClean="0"/>
              <a:t>Table of Contents</a:t>
            </a:r>
            <a:endParaRPr lang="ko-KR" altLang="en-US" dirty="0"/>
          </a:p>
        </p:txBody>
      </p:sp>
      <p:sp>
        <p:nvSpPr>
          <p:cNvPr id="3" name="내용 개체 틀 2"/>
          <p:cNvSpPr>
            <a:spLocks noGrp="1"/>
          </p:cNvSpPr>
          <p:nvPr>
            <p:ph idx="1"/>
          </p:nvPr>
        </p:nvSpPr>
        <p:spPr>
          <a:xfrm>
            <a:off x="1166410" y="1577327"/>
            <a:ext cx="7348940" cy="4343528"/>
          </a:xfrm>
        </p:spPr>
        <p:txBody>
          <a:bodyPr>
            <a:normAutofit fontScale="92500"/>
          </a:bodyPr>
          <a:lstStyle/>
          <a:p>
            <a:pPr marL="719138" indent="-719138">
              <a:lnSpc>
                <a:spcPct val="110000"/>
              </a:lnSpc>
              <a:spcAft>
                <a:spcPts val="0"/>
              </a:spcAft>
              <a:buFont typeface="+mj-lt"/>
              <a:buAutoNum type="romanUcPeriod"/>
            </a:pPr>
            <a:r>
              <a:rPr lang="en-US" altLang="ko-KR" dirty="0" smtClean="0"/>
              <a:t>Introduction</a:t>
            </a:r>
          </a:p>
          <a:p>
            <a:pPr marL="719138" indent="-719138">
              <a:lnSpc>
                <a:spcPct val="110000"/>
              </a:lnSpc>
              <a:spcAft>
                <a:spcPts val="0"/>
              </a:spcAft>
              <a:buFont typeface="+mj-lt"/>
              <a:buAutoNum type="romanUcPeriod"/>
            </a:pPr>
            <a:r>
              <a:rPr lang="en-US" altLang="ko-KR" dirty="0" smtClean="0"/>
              <a:t>Available Formats : IAEA </a:t>
            </a:r>
            <a:r>
              <a:rPr lang="en-US" altLang="ko-KR" dirty="0"/>
              <a:t>GS-G-4.1 and USNRC RG 1.70 </a:t>
            </a:r>
            <a:endParaRPr lang="en-US" altLang="ko-KR" dirty="0" smtClean="0"/>
          </a:p>
          <a:p>
            <a:pPr marL="719138" indent="-719138">
              <a:lnSpc>
                <a:spcPct val="110000"/>
              </a:lnSpc>
              <a:spcAft>
                <a:spcPts val="0"/>
              </a:spcAft>
              <a:buFont typeface="+mj-lt"/>
              <a:buAutoNum type="romanUcPeriod"/>
            </a:pPr>
            <a:r>
              <a:rPr lang="en-US" altLang="ko-KR" dirty="0" smtClean="0"/>
              <a:t>Comparison of Individual Chapters</a:t>
            </a:r>
          </a:p>
          <a:p>
            <a:pPr marL="719138" indent="-719138">
              <a:lnSpc>
                <a:spcPct val="110000"/>
              </a:lnSpc>
              <a:spcAft>
                <a:spcPts val="0"/>
              </a:spcAft>
              <a:buFont typeface="+mj-lt"/>
              <a:buAutoNum type="romanUcPeriod"/>
            </a:pPr>
            <a:r>
              <a:rPr lang="en-US" altLang="ko-KR" dirty="0" smtClean="0"/>
              <a:t>Chapter on Safety Analyses</a:t>
            </a:r>
          </a:p>
          <a:p>
            <a:pPr marL="719138" indent="-719138">
              <a:lnSpc>
                <a:spcPct val="110000"/>
              </a:lnSpc>
              <a:spcAft>
                <a:spcPts val="0"/>
              </a:spcAft>
              <a:buFont typeface="+mj-lt"/>
              <a:buAutoNum type="romanUcPeriod"/>
            </a:pPr>
            <a:r>
              <a:rPr lang="en-US" altLang="ko-KR" dirty="0" smtClean="0"/>
              <a:t>Formal Aspects</a:t>
            </a:r>
          </a:p>
          <a:p>
            <a:pPr marL="719138" indent="-719138">
              <a:lnSpc>
                <a:spcPct val="110000"/>
              </a:lnSpc>
              <a:spcAft>
                <a:spcPts val="0"/>
              </a:spcAft>
              <a:buFont typeface="+mj-lt"/>
              <a:buAutoNum type="romanUcPeriod"/>
            </a:pPr>
            <a:r>
              <a:rPr lang="en-US" altLang="ko-KR" dirty="0" smtClean="0"/>
              <a:t>Remarks</a:t>
            </a:r>
          </a:p>
          <a:p>
            <a:pPr marL="719138" indent="-719138">
              <a:lnSpc>
                <a:spcPct val="110000"/>
              </a:lnSpc>
              <a:spcAft>
                <a:spcPts val="0"/>
              </a:spcAft>
              <a:buFont typeface="+mj-lt"/>
              <a:buAutoNum type="romanUcPeriod"/>
            </a:pPr>
            <a:endParaRPr lang="en-US" altLang="ko-KR" dirty="0" smtClean="0"/>
          </a:p>
          <a:p>
            <a:pPr marL="0" indent="0">
              <a:lnSpc>
                <a:spcPct val="110000"/>
              </a:lnSpc>
              <a:spcAft>
                <a:spcPts val="0"/>
              </a:spcAft>
              <a:buNone/>
            </a:pPr>
            <a:r>
              <a:rPr lang="en-US" altLang="ko-KR" dirty="0" smtClean="0"/>
              <a:t>Appendix 1. Contents of SAR (IAEA GS-G-4.1)</a:t>
            </a:r>
            <a:endParaRPr lang="ko-KR" altLang="en-US" dirty="0"/>
          </a:p>
        </p:txBody>
      </p:sp>
      <p:sp>
        <p:nvSpPr>
          <p:cNvPr id="5" name="슬라이드 번호 개체 틀 4"/>
          <p:cNvSpPr>
            <a:spLocks noGrp="1"/>
          </p:cNvSpPr>
          <p:nvPr>
            <p:ph type="sldNum" sz="quarter" idx="12"/>
          </p:nvPr>
        </p:nvSpPr>
        <p:spPr/>
        <p:txBody>
          <a:bodyPr/>
          <a:lstStyle/>
          <a:p>
            <a:fld id="{3E2A3BFB-5F90-4953-9A51-6C82660449AB}" type="slidenum">
              <a:rPr lang="ko-KR" altLang="en-US" smtClean="0"/>
              <a:t>2</a:t>
            </a:fld>
            <a:endParaRPr lang="ko-KR" altLang="en-US"/>
          </a:p>
        </p:txBody>
      </p:sp>
    </p:spTree>
    <p:extLst>
      <p:ext uri="{BB962C8B-B14F-4D97-AF65-F5344CB8AC3E}">
        <p14:creationId xmlns:p14="http://schemas.microsoft.com/office/powerpoint/2010/main" val="25529936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635519" indent="-244431" eaLnBrk="0" hangingPunct="0">
              <a:defRPr>
                <a:solidFill>
                  <a:schemeClr val="tx1"/>
                </a:solidFill>
                <a:latin typeface="Arial" panose="020B0604020202020204" pitchFamily="34" charset="0"/>
                <a:cs typeface="Arial" panose="020B0604020202020204" pitchFamily="34" charset="0"/>
              </a:defRPr>
            </a:lvl2pPr>
            <a:lvl3pPr marL="977722" indent="-195544" eaLnBrk="0" hangingPunct="0">
              <a:defRPr>
                <a:solidFill>
                  <a:schemeClr val="tx1"/>
                </a:solidFill>
                <a:latin typeface="Arial" panose="020B0604020202020204" pitchFamily="34" charset="0"/>
                <a:cs typeface="Arial" panose="020B0604020202020204" pitchFamily="34" charset="0"/>
              </a:defRPr>
            </a:lvl3pPr>
            <a:lvl4pPr marL="1368811" indent="-195544" eaLnBrk="0" hangingPunct="0">
              <a:defRPr>
                <a:solidFill>
                  <a:schemeClr val="tx1"/>
                </a:solidFill>
                <a:latin typeface="Arial" panose="020B0604020202020204" pitchFamily="34" charset="0"/>
                <a:cs typeface="Arial" panose="020B0604020202020204" pitchFamily="34" charset="0"/>
              </a:defRPr>
            </a:lvl4pPr>
            <a:lvl5pPr marL="1759900" indent="-195544" eaLnBrk="0" hangingPunct="0">
              <a:defRPr>
                <a:solidFill>
                  <a:schemeClr val="tx1"/>
                </a:solidFill>
                <a:latin typeface="Arial" panose="020B0604020202020204" pitchFamily="34" charset="0"/>
                <a:cs typeface="Arial" panose="020B0604020202020204" pitchFamily="34" charset="0"/>
              </a:defRPr>
            </a:lvl5pPr>
            <a:lvl6pPr marL="2150989"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542078"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2933167"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324255"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487EA78-891B-4B63-83A5-7AD24804CAA4}" type="slidenum">
              <a:rPr lang="cs-CZ" altLang="ko-KR">
                <a:solidFill>
                  <a:schemeClr val="bg1"/>
                </a:solidFill>
              </a:rPr>
              <a:pPr eaLnBrk="1" hangingPunct="1"/>
              <a:t>20</a:t>
            </a:fld>
            <a:endParaRPr lang="cs-CZ" altLang="ko-KR">
              <a:solidFill>
                <a:schemeClr val="bg1"/>
              </a:solidFill>
            </a:endParaRPr>
          </a:p>
        </p:txBody>
      </p:sp>
      <p:sp>
        <p:nvSpPr>
          <p:cNvPr id="37891" name="Tartalom helye 2"/>
          <p:cNvSpPr>
            <a:spLocks noGrp="1"/>
          </p:cNvSpPr>
          <p:nvPr>
            <p:ph idx="4294967295"/>
          </p:nvPr>
        </p:nvSpPr>
        <p:spPr bwMode="auto">
          <a:xfrm>
            <a:off x="320697" y="971313"/>
            <a:ext cx="8598859" cy="550430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85152" tIns="42576" rIns="85152" bIns="42576" rtlCol="0">
            <a:noAutofit/>
          </a:bodyPr>
          <a:lstStyle/>
          <a:p>
            <a:pPr>
              <a:spcBef>
                <a:spcPct val="10000"/>
              </a:spcBef>
            </a:pPr>
            <a:r>
              <a:rPr lang="en-US" altLang="ko-KR" sz="1800" dirty="0"/>
              <a:t>Distribution of safety analyses in various parts of SAR according </a:t>
            </a:r>
            <a:r>
              <a:rPr lang="en-US" altLang="ko-KR" sz="1800" dirty="0" smtClean="0"/>
              <a:t>to RG </a:t>
            </a:r>
            <a:r>
              <a:rPr lang="en-US" altLang="ko-KR" sz="1800" dirty="0"/>
              <a:t>1.70</a:t>
            </a:r>
            <a:endParaRPr lang="en-GB" altLang="ko-KR" sz="1800" dirty="0" smtClean="0"/>
          </a:p>
          <a:p>
            <a:pPr marL="457200" lvl="2">
              <a:spcBef>
                <a:spcPct val="10000"/>
              </a:spcBef>
              <a:buFont typeface="Wingdings" panose="05000000000000000000" pitchFamily="2" charset="2"/>
              <a:buChar char="ü"/>
            </a:pPr>
            <a:r>
              <a:rPr lang="en-GB" altLang="ko-KR" sz="1800" dirty="0" smtClean="0"/>
              <a:t>Chapter </a:t>
            </a:r>
            <a:r>
              <a:rPr lang="en-GB" altLang="ko-KR" sz="1800" dirty="0"/>
              <a:t>3: External hazards</a:t>
            </a:r>
          </a:p>
          <a:p>
            <a:pPr marL="457200" lvl="2">
              <a:spcBef>
                <a:spcPct val="10000"/>
              </a:spcBef>
              <a:buFont typeface="Wingdings" panose="05000000000000000000" pitchFamily="2" charset="2"/>
              <a:buChar char="ü"/>
            </a:pPr>
            <a:r>
              <a:rPr lang="en-GB" altLang="ko-KR" sz="1800" dirty="0"/>
              <a:t>Chapter 5: Pressurized thermal shock</a:t>
            </a:r>
          </a:p>
          <a:p>
            <a:pPr marL="457200" lvl="2">
              <a:spcBef>
                <a:spcPct val="10000"/>
              </a:spcBef>
              <a:buFont typeface="Wingdings" panose="05000000000000000000" pitchFamily="2" charset="2"/>
              <a:buChar char="ü"/>
            </a:pPr>
            <a:r>
              <a:rPr lang="en-GB" altLang="ko-KR" sz="1800" dirty="0"/>
              <a:t>Chapter </a:t>
            </a:r>
            <a:r>
              <a:rPr lang="en-GB" altLang="ko-KR" sz="1800" dirty="0" smtClean="0"/>
              <a:t>6:</a:t>
            </a:r>
            <a:endParaRPr lang="cs-CZ" altLang="ko-KR" sz="1800" dirty="0"/>
          </a:p>
          <a:p>
            <a:pPr marL="971550" lvl="4" indent="-285750">
              <a:spcBef>
                <a:spcPct val="10000"/>
              </a:spcBef>
              <a:buFont typeface="Arial" panose="020B0604020202020204" pitchFamily="34" charset="0"/>
              <a:buChar char="̵"/>
            </a:pPr>
            <a:r>
              <a:rPr lang="en-GB" altLang="ko-KR" dirty="0">
                <a:solidFill>
                  <a:srgbClr val="002060"/>
                </a:solidFill>
              </a:rPr>
              <a:t>Containment pressure response for various LOCAs</a:t>
            </a:r>
            <a:endParaRPr lang="cs-CZ" altLang="ko-KR" dirty="0">
              <a:solidFill>
                <a:srgbClr val="002060"/>
              </a:solidFill>
            </a:endParaRPr>
          </a:p>
          <a:p>
            <a:pPr marL="971550" lvl="4" indent="-285750">
              <a:spcBef>
                <a:spcPct val="10000"/>
              </a:spcBef>
              <a:buFont typeface="Arial" panose="020B0604020202020204" pitchFamily="34" charset="0"/>
              <a:buChar char="̵"/>
            </a:pPr>
            <a:r>
              <a:rPr lang="en-GB" altLang="ko-KR" dirty="0">
                <a:solidFill>
                  <a:srgbClr val="002060"/>
                </a:solidFill>
              </a:rPr>
              <a:t>Analysis of passive core cooling in case for various transients and accidents</a:t>
            </a:r>
            <a:endParaRPr lang="cs-CZ" altLang="ko-KR" dirty="0">
              <a:solidFill>
                <a:srgbClr val="002060"/>
              </a:solidFill>
            </a:endParaRPr>
          </a:p>
          <a:p>
            <a:pPr marL="971550" lvl="4" indent="-285750">
              <a:spcBef>
                <a:spcPct val="10000"/>
              </a:spcBef>
              <a:buFont typeface="Arial" panose="020B0604020202020204" pitchFamily="34" charset="0"/>
              <a:buChar char="̵"/>
            </a:pPr>
            <a:r>
              <a:rPr lang="en-GB" altLang="ko-KR" dirty="0">
                <a:solidFill>
                  <a:srgbClr val="002060"/>
                </a:solidFill>
              </a:rPr>
              <a:t>Releases and distribution of fission products in the containment</a:t>
            </a:r>
            <a:endParaRPr lang="cs-CZ" altLang="ko-KR" dirty="0">
              <a:solidFill>
                <a:srgbClr val="002060"/>
              </a:solidFill>
            </a:endParaRPr>
          </a:p>
          <a:p>
            <a:pPr marL="457200" lvl="2">
              <a:spcBef>
                <a:spcPct val="10000"/>
              </a:spcBef>
              <a:buFont typeface="Wingdings" panose="05000000000000000000" pitchFamily="2" charset="2"/>
              <a:buChar char="ü"/>
            </a:pPr>
            <a:r>
              <a:rPr lang="en-GB" altLang="ko-KR" sz="1800" dirty="0"/>
              <a:t>Chapter 11: Releases from the </a:t>
            </a:r>
            <a:r>
              <a:rPr lang="en-GB" altLang="ko-KR" sz="1800" dirty="0" err="1"/>
              <a:t>radwaste</a:t>
            </a:r>
            <a:r>
              <a:rPr lang="en-GB" altLang="ko-KR" sz="1800" dirty="0"/>
              <a:t> treatment systems up to the level of doses</a:t>
            </a:r>
          </a:p>
          <a:p>
            <a:pPr marL="457200" lvl="2">
              <a:spcBef>
                <a:spcPct val="10000"/>
              </a:spcBef>
              <a:buFont typeface="Wingdings" panose="05000000000000000000" pitchFamily="2" charset="2"/>
              <a:buChar char="ü"/>
            </a:pPr>
            <a:r>
              <a:rPr lang="en-GB" altLang="ko-KR" sz="1800" dirty="0"/>
              <a:t>Chapter 12: Estimation of on-site and off-site doses during normal operation</a:t>
            </a:r>
          </a:p>
          <a:p>
            <a:pPr marL="457200" lvl="2">
              <a:spcBef>
                <a:spcPct val="10000"/>
              </a:spcBef>
              <a:buFont typeface="Wingdings" panose="05000000000000000000" pitchFamily="2" charset="2"/>
              <a:buChar char="ü"/>
            </a:pPr>
            <a:r>
              <a:rPr lang="en-GB" altLang="ko-KR" sz="1800" dirty="0"/>
              <a:t>Chapter 15: Design basis accidents, including ATWS and radiological effects</a:t>
            </a:r>
          </a:p>
          <a:p>
            <a:pPr marL="457200" lvl="2">
              <a:spcBef>
                <a:spcPct val="10000"/>
              </a:spcBef>
              <a:buFont typeface="Wingdings" panose="05000000000000000000" pitchFamily="2" charset="2"/>
              <a:buChar char="ü"/>
            </a:pPr>
            <a:r>
              <a:rPr lang="en-GB" altLang="ko-KR" sz="1800" dirty="0"/>
              <a:t>Chapter 19: </a:t>
            </a:r>
            <a:endParaRPr lang="cs-CZ" altLang="ko-KR" sz="1800" dirty="0"/>
          </a:p>
          <a:p>
            <a:pPr marL="971550" lvl="4" indent="-285750">
              <a:spcBef>
                <a:spcPct val="10000"/>
              </a:spcBef>
              <a:buFont typeface="Arial" panose="020B0604020202020204" pitchFamily="34" charset="0"/>
              <a:buChar char="̵"/>
            </a:pPr>
            <a:r>
              <a:rPr lang="en-GB" altLang="ko-KR" dirty="0">
                <a:solidFill>
                  <a:srgbClr val="002060"/>
                </a:solidFill>
              </a:rPr>
              <a:t>PSA</a:t>
            </a:r>
            <a:endParaRPr lang="cs-CZ" altLang="ko-KR" dirty="0">
              <a:solidFill>
                <a:srgbClr val="002060"/>
              </a:solidFill>
            </a:endParaRPr>
          </a:p>
          <a:p>
            <a:pPr marL="971550" lvl="4" indent="-285750">
              <a:spcBef>
                <a:spcPct val="10000"/>
              </a:spcBef>
              <a:buFont typeface="Arial" panose="020B0604020202020204" pitchFamily="34" charset="0"/>
              <a:buChar char="̵"/>
            </a:pPr>
            <a:r>
              <a:rPr lang="en-GB" altLang="ko-KR" dirty="0">
                <a:solidFill>
                  <a:srgbClr val="002060"/>
                </a:solidFill>
              </a:rPr>
              <a:t>severe accident phenomena</a:t>
            </a:r>
            <a:endParaRPr lang="cs-CZ" altLang="ko-KR" dirty="0">
              <a:solidFill>
                <a:srgbClr val="002060"/>
              </a:solidFill>
            </a:endParaRPr>
          </a:p>
          <a:p>
            <a:pPr marL="971550" lvl="4" indent="-285750">
              <a:spcBef>
                <a:spcPct val="10000"/>
              </a:spcBef>
              <a:buFont typeface="Arial" panose="020B0604020202020204" pitchFamily="34" charset="0"/>
              <a:buChar char="̵"/>
            </a:pPr>
            <a:r>
              <a:rPr lang="en-GB" altLang="ko-KR" dirty="0">
                <a:solidFill>
                  <a:srgbClr val="002060"/>
                </a:solidFill>
              </a:rPr>
              <a:t>hydrogen generation and mixing</a:t>
            </a:r>
            <a:endParaRPr lang="cs-CZ" altLang="ko-KR" dirty="0">
              <a:solidFill>
                <a:srgbClr val="002060"/>
              </a:solidFill>
            </a:endParaRPr>
          </a:p>
          <a:p>
            <a:pPr marL="971550" lvl="4" indent="-285750">
              <a:spcBef>
                <a:spcPct val="10000"/>
              </a:spcBef>
              <a:buFont typeface="Arial" panose="020B0604020202020204" pitchFamily="34" charset="0"/>
              <a:buChar char="̵"/>
            </a:pPr>
            <a:r>
              <a:rPr lang="en-GB" altLang="ko-KR" dirty="0">
                <a:solidFill>
                  <a:srgbClr val="002060"/>
                </a:solidFill>
              </a:rPr>
              <a:t>low power and shutdown PRA analysis</a:t>
            </a:r>
            <a:endParaRPr lang="cs-CZ" altLang="ko-KR" dirty="0">
              <a:solidFill>
                <a:srgbClr val="002060"/>
              </a:solidFill>
            </a:endParaRPr>
          </a:p>
          <a:p>
            <a:pPr marL="971550" lvl="4" indent="-285750">
              <a:spcBef>
                <a:spcPct val="10000"/>
              </a:spcBef>
              <a:buFont typeface="Arial" panose="020B0604020202020204" pitchFamily="34" charset="0"/>
              <a:buChar char="̵"/>
            </a:pPr>
            <a:r>
              <a:rPr lang="en-GB" altLang="ko-KR" dirty="0">
                <a:solidFill>
                  <a:srgbClr val="002060"/>
                </a:solidFill>
              </a:rPr>
              <a:t>internal hazards analysis</a:t>
            </a:r>
            <a:endParaRPr lang="cs-CZ" altLang="ko-KR" dirty="0">
              <a:solidFill>
                <a:srgbClr val="002060"/>
              </a:solidFill>
            </a:endParaRPr>
          </a:p>
          <a:p>
            <a:pPr marL="971550" lvl="4" indent="-285750">
              <a:spcBef>
                <a:spcPct val="10000"/>
              </a:spcBef>
              <a:buFont typeface="Arial" panose="020B0604020202020204" pitchFamily="34" charset="0"/>
              <a:buChar char="̵"/>
            </a:pPr>
            <a:r>
              <a:rPr lang="en-GB" altLang="ko-KR" dirty="0">
                <a:solidFill>
                  <a:srgbClr val="002060"/>
                </a:solidFill>
              </a:rPr>
              <a:t>deterministic analysis of accidents occurring at shutdown operational modes including radiological consequences (in appendix to Chapter 19)</a:t>
            </a:r>
            <a:endParaRPr lang="cs-CZ" altLang="ko-KR" dirty="0">
              <a:solidFill>
                <a:srgbClr val="002060"/>
              </a:solidFill>
            </a:endParaRPr>
          </a:p>
        </p:txBody>
      </p:sp>
      <p:sp>
        <p:nvSpPr>
          <p:cNvPr id="1838083" name="Cím 1"/>
          <p:cNvSpPr>
            <a:spLocks noGrp="1"/>
          </p:cNvSpPr>
          <p:nvPr>
            <p:ph type="title" idx="4294967295"/>
          </p:nvPr>
        </p:nvSpPr>
        <p:spPr>
          <a:xfrm>
            <a:off x="320697" y="228584"/>
            <a:ext cx="7267402" cy="676227"/>
          </a:xfrm>
        </p:spPr>
        <p:txBody>
          <a:bodyPr>
            <a:normAutofit/>
          </a:bodyPr>
          <a:lstStyle/>
          <a:p>
            <a:pPr>
              <a:defRPr/>
            </a:pPr>
            <a:r>
              <a:rPr lang="en-US" altLang="ko-KR" dirty="0"/>
              <a:t>IV. C</a:t>
            </a:r>
            <a:r>
              <a:rPr lang="hu-HU" altLang="ko-KR" dirty="0"/>
              <a:t>hapter</a:t>
            </a:r>
            <a:r>
              <a:rPr lang="en-US" altLang="ko-KR" dirty="0"/>
              <a:t> on Safety </a:t>
            </a:r>
            <a:r>
              <a:rPr lang="en-US" altLang="ko-KR" dirty="0" smtClean="0"/>
              <a:t>Analyses</a:t>
            </a:r>
            <a:endParaRPr lang="en-US" dirty="0">
              <a:latin typeface="+mn-lt"/>
            </a:endParaRPr>
          </a:p>
        </p:txBody>
      </p:sp>
    </p:spTree>
    <p:extLst>
      <p:ext uri="{BB962C8B-B14F-4D97-AF65-F5344CB8AC3E}">
        <p14:creationId xmlns:p14="http://schemas.microsoft.com/office/powerpoint/2010/main" val="20840705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56564" name="Group 52"/>
          <p:cNvGraphicFramePr>
            <a:graphicFrameLocks noGrp="1"/>
          </p:cNvGraphicFramePr>
          <p:nvPr>
            <p:ph idx="4294967295"/>
            <p:extLst>
              <p:ext uri="{D42A27DB-BD31-4B8C-83A1-F6EECF244321}">
                <p14:modId xmlns:p14="http://schemas.microsoft.com/office/powerpoint/2010/main" val="3488939823"/>
              </p:ext>
            </p:extLst>
          </p:nvPr>
        </p:nvGraphicFramePr>
        <p:xfrm>
          <a:off x="312109" y="637963"/>
          <a:ext cx="8599135" cy="5944820"/>
        </p:xfrm>
        <a:graphic>
          <a:graphicData uri="http://schemas.openxmlformats.org/drawingml/2006/table">
            <a:tbl>
              <a:tblPr/>
              <a:tblGrid>
                <a:gridCol w="8599135">
                  <a:extLst>
                    <a:ext uri="{9D8B030D-6E8A-4147-A177-3AD203B41FA5}">
                      <a16:colId xmlns:a16="http://schemas.microsoft.com/office/drawing/2014/main" val="20000"/>
                    </a:ext>
                  </a:extLst>
                </a:gridCol>
              </a:tblGrid>
              <a:tr h="32089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FFFFCC"/>
                          </a:solidFill>
                          <a:effectLst/>
                          <a:latin typeface="Arial" panose="020B0604020202020204" pitchFamily="34" charset="0"/>
                          <a:cs typeface="Arial" panose="020B0604020202020204" pitchFamily="34" charset="0"/>
                        </a:rPr>
                        <a:t>Chapters 15 and 19, AP-1000, UK</a:t>
                      </a:r>
                    </a:p>
                  </a:txBody>
                  <a:tcPr marL="77168" marR="77168" marT="43119" marB="4311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0099"/>
                    </a:solidFill>
                  </a:tcPr>
                </a:tc>
                <a:extLst>
                  <a:ext uri="{0D108BD9-81ED-4DB2-BD59-A6C34878D82A}">
                    <a16:rowId xmlns:a16="http://schemas.microsoft.com/office/drawing/2014/main" val="10000"/>
                  </a:ext>
                </a:extLst>
              </a:tr>
              <a:tr h="292668">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GB" sz="15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Chapter 15. Accident analysis</a:t>
                      </a:r>
                    </a:p>
                  </a:txBody>
                  <a:tcPr marL="0" marR="0"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1"/>
                  </a:ext>
                </a:extLst>
              </a:tr>
              <a:tr h="493890">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GB"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15.0. General introduction to accident analysis (plant characteristics, systems and components available, FP inventories, computer codes used, component failures, operator actions, LOOP)</a:t>
                      </a:r>
                    </a:p>
                  </a:txBody>
                  <a:tcPr marL="0" marR="0"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2"/>
                  </a:ext>
                </a:extLst>
              </a:tr>
              <a:tr h="263922">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GB"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15.1 Increase in Heat Removal From the Primary System – includes radiological consequences</a:t>
                      </a:r>
                    </a:p>
                  </a:txBody>
                  <a:tcPr marL="0" marR="0"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03"/>
                  </a:ext>
                </a:extLst>
              </a:tr>
              <a:tr h="263922">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GB" sz="1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15.2 Decrease in Heat Removal by the Secondary System</a:t>
                      </a:r>
                    </a:p>
                  </a:txBody>
                  <a:tcPr marL="0" marR="0"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4"/>
                  </a:ext>
                </a:extLst>
              </a:tr>
              <a:tr h="263922">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GB"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15.3 Decrease in Reactor Coolant System Flow Rate – includes radiological consequences</a:t>
                      </a:r>
                    </a:p>
                  </a:txBody>
                  <a:tcPr marL="0" marR="0"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05"/>
                  </a:ext>
                </a:extLst>
              </a:tr>
              <a:tr h="240924">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15.4 Reactivity and Power Distribution Anomalies – includes radiological consequences</a:t>
                      </a:r>
                    </a:p>
                  </a:txBody>
                  <a:tcPr marL="0" marR="0"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6"/>
                  </a:ext>
                </a:extLst>
              </a:tr>
              <a:tr h="263922">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GB"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15.5 Increase in Reactor Coolant Inventory</a:t>
                      </a:r>
                    </a:p>
                  </a:txBody>
                  <a:tcPr marL="0" marR="0"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07"/>
                  </a:ext>
                </a:extLst>
              </a:tr>
              <a:tr h="263922">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GB"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15.6 Decrease in Reactor Coolant Inventory (LOCA, PRISE,...)– includes radiological consequences</a:t>
                      </a:r>
                    </a:p>
                  </a:txBody>
                  <a:tcPr marL="0" marR="0"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8"/>
                  </a:ext>
                </a:extLst>
              </a:tr>
              <a:tr h="263922">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GB" sz="1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15.7Radioactive Release from a Subsystem/Component (</a:t>
                      </a:r>
                      <a:r>
                        <a:rPr kumimoji="0" lang="en-GB" sz="1400" b="0" i="0" u="none" strike="noStrike" cap="none" normalizeH="0" baseline="0" dirty="0" err="1" smtClean="0">
                          <a:ln>
                            <a:noFill/>
                          </a:ln>
                          <a:solidFill>
                            <a:schemeClr val="tx1"/>
                          </a:solidFill>
                          <a:effectLst/>
                          <a:latin typeface="Arial" panose="020B0604020202020204" pitchFamily="34" charset="0"/>
                          <a:cs typeface="Arial" panose="020B0604020202020204" pitchFamily="34" charset="0"/>
                        </a:rPr>
                        <a:t>radwaste</a:t>
                      </a:r>
                      <a:r>
                        <a:rPr kumimoji="0" lang="en-GB" sz="1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leakages, fuel handling accidents)</a:t>
                      </a:r>
                    </a:p>
                  </a:txBody>
                  <a:tcPr marL="0" marR="0"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09"/>
                  </a:ext>
                </a:extLst>
              </a:tr>
              <a:tr h="263922">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GB"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15.8 Anticipated Transients Without Scram</a:t>
                      </a:r>
                    </a:p>
                  </a:txBody>
                  <a:tcPr marL="0" marR="0"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10"/>
                  </a:ext>
                </a:extLst>
              </a:tr>
              <a:tr h="4938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Appendix 15A. Evaluation Models and Parameters for Analysis of Radiological Consequences of Accidents – includes off-site doses, MCR doses</a:t>
                      </a:r>
                    </a:p>
                  </a:txBody>
                  <a:tcPr marL="0" marR="0"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11"/>
                  </a:ext>
                </a:extLst>
              </a:tr>
              <a:tr h="26392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Appendix 15B. Removal of Airborne Activity from the Containment Atmosphere following a LOCA</a:t>
                      </a:r>
                    </a:p>
                  </a:txBody>
                  <a:tcPr marL="0" marR="0"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12"/>
                  </a:ext>
                </a:extLst>
              </a:tr>
              <a:tr h="292668">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GB" sz="15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CHAPTER 19 Probabilistic Risk Assessment</a:t>
                      </a:r>
                    </a:p>
                  </a:txBody>
                  <a:tcPr marL="0" marR="0"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13"/>
                  </a:ext>
                </a:extLst>
              </a:tr>
              <a:tr h="263922">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GB"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Subchapters 19.1 through 19.59 : all details about PSA  modelling and results</a:t>
                      </a:r>
                    </a:p>
                  </a:txBody>
                  <a:tcPr marL="0" marR="0"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14"/>
                  </a:ext>
                </a:extLst>
              </a:tr>
              <a:tr h="26392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Appendix 19A. Thermal-Hydraulic Analysis to Support Success Criteria</a:t>
                      </a:r>
                    </a:p>
                  </a:txBody>
                  <a:tcPr marL="0" marR="0"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15"/>
                  </a:ext>
                </a:extLst>
              </a:tr>
              <a:tr h="240924">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Appendix 19B. Ex-vessel Severe Accident Phenomena</a:t>
                      </a:r>
                    </a:p>
                  </a:txBody>
                  <a:tcPr marL="0" marR="0"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16"/>
                  </a:ext>
                </a:extLst>
              </a:tr>
              <a:tr h="240924">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Appendix 19C. Additional Assessment of AP1000 Design Features</a:t>
                      </a:r>
                    </a:p>
                  </a:txBody>
                  <a:tcPr marL="0" marR="0"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17"/>
                  </a:ext>
                </a:extLst>
              </a:tr>
              <a:tr h="240924">
                <a:tc>
                  <a:txBody>
                    <a:bodyPr/>
                    <a:lstStyle/>
                    <a:p>
                      <a:pPr marL="0" marR="0" lvl="0" indent="0" algn="just" defTabSz="914400" rtl="0" eaLnBrk="1" fontAlgn="base" latinLnBrk="0" hangingPunct="1">
                        <a:lnSpc>
                          <a:spcPct val="90000"/>
                        </a:lnSpc>
                        <a:spcBef>
                          <a:spcPct val="20000"/>
                        </a:spcBef>
                        <a:spcAft>
                          <a:spcPct val="0"/>
                        </a:spcAft>
                        <a:buClrTx/>
                        <a:buSzTx/>
                        <a:buFontTx/>
                        <a:buNone/>
                        <a:tabLst/>
                      </a:pPr>
                      <a:r>
                        <a:rPr kumimoji="0" lang="en-GB"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Appendix 19D. Equipment Survivability Assessment</a:t>
                      </a:r>
                    </a:p>
                  </a:txBody>
                  <a:tcPr marL="0" marR="0"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18"/>
                  </a:ext>
                </a:extLst>
              </a:tr>
              <a:tr h="447898">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Appendix 19E. Shutdown Evaluation (systems needed, maintenance guidelines, deterministic analysis, technical specifications, shutdown risk evaluation)</a:t>
                      </a:r>
                    </a:p>
                  </a:txBody>
                  <a:tcPr marL="0" marR="0" marT="16976" marB="1697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19"/>
                  </a:ext>
                </a:extLst>
              </a:tr>
            </a:tbl>
          </a:graphicData>
        </a:graphic>
      </p:graphicFrame>
      <p:sp>
        <p:nvSpPr>
          <p:cNvPr id="28718" name="Cím 1"/>
          <p:cNvSpPr>
            <a:spLocks noGrp="1"/>
          </p:cNvSpPr>
          <p:nvPr>
            <p:ph type="title" idx="4294967295"/>
          </p:nvPr>
        </p:nvSpPr>
        <p:spPr>
          <a:xfrm>
            <a:off x="1076880" y="253385"/>
            <a:ext cx="6803585" cy="315029"/>
          </a:xfrm>
        </p:spPr>
        <p:txBody>
          <a:bodyPr>
            <a:noAutofit/>
          </a:bodyPr>
          <a:lstStyle/>
          <a:p>
            <a:r>
              <a:rPr lang="en-US" altLang="ko-KR" sz="1800" dirty="0">
                <a:solidFill>
                  <a:srgbClr val="000099"/>
                </a:solidFill>
              </a:rPr>
              <a:t>Structure of the Safety Analysis </a:t>
            </a:r>
            <a:r>
              <a:rPr lang="en-US" altLang="ko-KR" sz="1800" dirty="0" smtClean="0">
                <a:solidFill>
                  <a:srgbClr val="000099"/>
                </a:solidFill>
              </a:rPr>
              <a:t>Chapter based on RG </a:t>
            </a:r>
            <a:r>
              <a:rPr lang="en-US" altLang="ko-KR" sz="1800" dirty="0">
                <a:solidFill>
                  <a:srgbClr val="000099"/>
                </a:solidFill>
              </a:rPr>
              <a:t>1.70</a:t>
            </a:r>
          </a:p>
        </p:txBody>
      </p:sp>
    </p:spTree>
    <p:extLst>
      <p:ext uri="{BB962C8B-B14F-4D97-AF65-F5344CB8AC3E}">
        <p14:creationId xmlns:p14="http://schemas.microsoft.com/office/powerpoint/2010/main" val="2353903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635519" indent="-244431" eaLnBrk="0" hangingPunct="0">
              <a:defRPr>
                <a:solidFill>
                  <a:schemeClr val="tx1"/>
                </a:solidFill>
                <a:latin typeface="Arial" panose="020B0604020202020204" pitchFamily="34" charset="0"/>
                <a:cs typeface="Arial" panose="020B0604020202020204" pitchFamily="34" charset="0"/>
              </a:defRPr>
            </a:lvl2pPr>
            <a:lvl3pPr marL="977722" indent="-195544" eaLnBrk="0" hangingPunct="0">
              <a:defRPr>
                <a:solidFill>
                  <a:schemeClr val="tx1"/>
                </a:solidFill>
                <a:latin typeface="Arial" panose="020B0604020202020204" pitchFamily="34" charset="0"/>
                <a:cs typeface="Arial" panose="020B0604020202020204" pitchFamily="34" charset="0"/>
              </a:defRPr>
            </a:lvl3pPr>
            <a:lvl4pPr marL="1368811" indent="-195544" eaLnBrk="0" hangingPunct="0">
              <a:defRPr>
                <a:solidFill>
                  <a:schemeClr val="tx1"/>
                </a:solidFill>
                <a:latin typeface="Arial" panose="020B0604020202020204" pitchFamily="34" charset="0"/>
                <a:cs typeface="Arial" panose="020B0604020202020204" pitchFamily="34" charset="0"/>
              </a:defRPr>
            </a:lvl4pPr>
            <a:lvl5pPr marL="1759900" indent="-195544" eaLnBrk="0" hangingPunct="0">
              <a:defRPr>
                <a:solidFill>
                  <a:schemeClr val="tx1"/>
                </a:solidFill>
                <a:latin typeface="Arial" panose="020B0604020202020204" pitchFamily="34" charset="0"/>
                <a:cs typeface="Arial" panose="020B0604020202020204" pitchFamily="34" charset="0"/>
              </a:defRPr>
            </a:lvl5pPr>
            <a:lvl6pPr marL="2150989"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542078"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2933167"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324255"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7BEE2DD-DD12-443C-9E59-AD846F9678A5}" type="slidenum">
              <a:rPr lang="cs-CZ" altLang="ko-KR">
                <a:solidFill>
                  <a:schemeClr val="bg1"/>
                </a:solidFill>
              </a:rPr>
              <a:pPr eaLnBrk="1" hangingPunct="1"/>
              <a:t>22</a:t>
            </a:fld>
            <a:endParaRPr lang="cs-CZ" altLang="ko-KR">
              <a:solidFill>
                <a:schemeClr val="bg1"/>
              </a:solidFill>
            </a:endParaRPr>
          </a:p>
        </p:txBody>
      </p:sp>
      <p:sp>
        <p:nvSpPr>
          <p:cNvPr id="38915" name="Tartalom helye 2"/>
          <p:cNvSpPr>
            <a:spLocks noGrp="1"/>
          </p:cNvSpPr>
          <p:nvPr>
            <p:ph idx="4294967295"/>
          </p:nvPr>
        </p:nvSpPr>
        <p:spPr bwMode="auto">
          <a:xfrm>
            <a:off x="533945" y="1302839"/>
            <a:ext cx="7920099" cy="455027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85152" tIns="42576" rIns="85152" bIns="42576" rtlCol="0">
            <a:normAutofit fontScale="92500" lnSpcReduction="20000"/>
          </a:bodyPr>
          <a:lstStyle/>
          <a:p>
            <a:pPr>
              <a:lnSpc>
                <a:spcPct val="160000"/>
              </a:lnSpc>
            </a:pPr>
            <a:r>
              <a:rPr lang="en-US" altLang="ko-KR" sz="2400" dirty="0"/>
              <a:t>Comparison of requirements on PSA (PRA</a:t>
            </a:r>
            <a:r>
              <a:rPr lang="en-US" altLang="ko-KR" sz="2400" dirty="0" smtClean="0"/>
              <a:t>)</a:t>
            </a:r>
            <a:endParaRPr lang="en-US" altLang="ko-KR" sz="1882" dirty="0"/>
          </a:p>
          <a:p>
            <a:pPr lvl="1">
              <a:lnSpc>
                <a:spcPct val="110000"/>
              </a:lnSpc>
              <a:spcBef>
                <a:spcPts val="1200"/>
              </a:spcBef>
              <a:buFont typeface="Wingdings" panose="05000000000000000000" pitchFamily="2" charset="2"/>
              <a:buChar char="ü"/>
            </a:pPr>
            <a:r>
              <a:rPr lang="en-US" altLang="ko-KR" sz="2200" dirty="0" smtClean="0"/>
              <a:t>Requirements </a:t>
            </a:r>
            <a:r>
              <a:rPr lang="en-US" altLang="ko-KR" sz="2200" dirty="0"/>
              <a:t>on covering PSA (PRA) in </a:t>
            </a:r>
            <a:r>
              <a:rPr lang="en-US" altLang="ko-KR" sz="2200" dirty="0" smtClean="0"/>
              <a:t>USNRC RG </a:t>
            </a:r>
            <a:r>
              <a:rPr lang="en-US" altLang="ko-KR" sz="2200" dirty="0"/>
              <a:t>and IAEA </a:t>
            </a:r>
            <a:r>
              <a:rPr lang="en-US" altLang="ko-KR" sz="2200" dirty="0" smtClean="0"/>
              <a:t>GS are </a:t>
            </a:r>
            <a:r>
              <a:rPr lang="en-US" altLang="ko-KR" sz="2200" dirty="0"/>
              <a:t>similar: a description of the PRA and its results, focused on a qualitative description of insights and uses, as well as some quantitative PRA results, so that it is demonstrated that risk insights were factored into the design. The complete PSA (e.g., models, analyses, data, and codes) shall be available for an audit</a:t>
            </a:r>
            <a:r>
              <a:rPr lang="en-US" altLang="ko-KR" sz="2200" dirty="0" smtClean="0"/>
              <a:t>.</a:t>
            </a:r>
            <a:endParaRPr lang="en-US" altLang="ko-KR" sz="2200" dirty="0"/>
          </a:p>
          <a:p>
            <a:pPr lvl="1">
              <a:lnSpc>
                <a:spcPct val="110000"/>
              </a:lnSpc>
              <a:spcBef>
                <a:spcPts val="1200"/>
              </a:spcBef>
              <a:buFont typeface="Wingdings" panose="05000000000000000000" pitchFamily="2" charset="2"/>
              <a:buChar char="ü"/>
            </a:pPr>
            <a:r>
              <a:rPr lang="en-US" altLang="ko-KR" sz="2200" dirty="0"/>
              <a:t>Results of PSA (PRA) may be compared with probabilistic safety goals (neither IAEA nor NRC consider quantitative numbers as requirements): NRC specifies less than 1x10-4/year for CDF and less than 1x10-6/year for LRF, IAEA at Safety  Guide level considers for new reactors 1x10-5/year for CDF and less than 1x10-6/year for LRF.</a:t>
            </a:r>
          </a:p>
        </p:txBody>
      </p:sp>
      <p:sp>
        <p:nvSpPr>
          <p:cNvPr id="1835011" name="Cím 1"/>
          <p:cNvSpPr>
            <a:spLocks noGrp="1"/>
          </p:cNvSpPr>
          <p:nvPr>
            <p:ph type="title" idx="4294967295"/>
          </p:nvPr>
        </p:nvSpPr>
        <p:spPr>
          <a:xfrm>
            <a:off x="445387" y="595773"/>
            <a:ext cx="7206298" cy="545870"/>
          </a:xfrm>
        </p:spPr>
        <p:txBody>
          <a:bodyPr/>
          <a:lstStyle/>
          <a:p>
            <a:pPr>
              <a:defRPr/>
            </a:pPr>
            <a:r>
              <a:rPr lang="en-US" altLang="ko-KR" dirty="0"/>
              <a:t>IV. C</a:t>
            </a:r>
            <a:r>
              <a:rPr lang="hu-HU" altLang="ko-KR" dirty="0"/>
              <a:t>hapter</a:t>
            </a:r>
            <a:r>
              <a:rPr lang="en-US" altLang="ko-KR" dirty="0"/>
              <a:t> on Safety </a:t>
            </a:r>
            <a:r>
              <a:rPr lang="en-US" altLang="ko-KR" dirty="0" smtClean="0"/>
              <a:t>Analyses</a:t>
            </a:r>
            <a:endParaRPr lang="en-US" dirty="0">
              <a:latin typeface="+mn-lt"/>
            </a:endParaRPr>
          </a:p>
        </p:txBody>
      </p:sp>
    </p:spTree>
    <p:extLst>
      <p:ext uri="{BB962C8B-B14F-4D97-AF65-F5344CB8AC3E}">
        <p14:creationId xmlns:p14="http://schemas.microsoft.com/office/powerpoint/2010/main" val="11951692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635519" indent="-244431" eaLnBrk="0" hangingPunct="0">
              <a:defRPr>
                <a:solidFill>
                  <a:schemeClr val="tx1"/>
                </a:solidFill>
                <a:latin typeface="Arial" panose="020B0604020202020204" pitchFamily="34" charset="0"/>
                <a:cs typeface="Arial" panose="020B0604020202020204" pitchFamily="34" charset="0"/>
              </a:defRPr>
            </a:lvl2pPr>
            <a:lvl3pPr marL="977722" indent="-195544" eaLnBrk="0" hangingPunct="0">
              <a:defRPr>
                <a:solidFill>
                  <a:schemeClr val="tx1"/>
                </a:solidFill>
                <a:latin typeface="Arial" panose="020B0604020202020204" pitchFamily="34" charset="0"/>
                <a:cs typeface="Arial" panose="020B0604020202020204" pitchFamily="34" charset="0"/>
              </a:defRPr>
            </a:lvl3pPr>
            <a:lvl4pPr marL="1368811" indent="-195544" eaLnBrk="0" hangingPunct="0">
              <a:defRPr>
                <a:solidFill>
                  <a:schemeClr val="tx1"/>
                </a:solidFill>
                <a:latin typeface="Arial" panose="020B0604020202020204" pitchFamily="34" charset="0"/>
                <a:cs typeface="Arial" panose="020B0604020202020204" pitchFamily="34" charset="0"/>
              </a:defRPr>
            </a:lvl4pPr>
            <a:lvl5pPr marL="1759900" indent="-195544" eaLnBrk="0" hangingPunct="0">
              <a:defRPr>
                <a:solidFill>
                  <a:schemeClr val="tx1"/>
                </a:solidFill>
                <a:latin typeface="Arial" panose="020B0604020202020204" pitchFamily="34" charset="0"/>
                <a:cs typeface="Arial" panose="020B0604020202020204" pitchFamily="34" charset="0"/>
              </a:defRPr>
            </a:lvl5pPr>
            <a:lvl6pPr marL="2150989"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542078"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2933167"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324255"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2260537-AF25-401A-9C06-1ABBEC4E853E}" type="slidenum">
              <a:rPr lang="cs-CZ" altLang="ko-KR">
                <a:solidFill>
                  <a:schemeClr val="bg1"/>
                </a:solidFill>
              </a:rPr>
              <a:pPr eaLnBrk="1" hangingPunct="1"/>
              <a:t>23</a:t>
            </a:fld>
            <a:endParaRPr lang="cs-CZ" altLang="ko-KR">
              <a:solidFill>
                <a:schemeClr val="bg1"/>
              </a:solidFill>
            </a:endParaRPr>
          </a:p>
        </p:txBody>
      </p:sp>
      <p:sp>
        <p:nvSpPr>
          <p:cNvPr id="39939" name="Tartalom helye 2"/>
          <p:cNvSpPr>
            <a:spLocks noGrp="1"/>
          </p:cNvSpPr>
          <p:nvPr>
            <p:ph idx="4294967295"/>
          </p:nvPr>
        </p:nvSpPr>
        <p:spPr bwMode="auto">
          <a:xfrm>
            <a:off x="445387" y="1273358"/>
            <a:ext cx="8069963" cy="49445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85152" tIns="42576" rIns="85152" bIns="42576" rtlCol="0">
            <a:normAutofit fontScale="92500" lnSpcReduction="10000"/>
          </a:bodyPr>
          <a:lstStyle/>
          <a:p>
            <a:pPr>
              <a:lnSpc>
                <a:spcPct val="100000"/>
              </a:lnSpc>
            </a:pPr>
            <a:r>
              <a:rPr lang="en-US" altLang="ko-KR" sz="2400" dirty="0"/>
              <a:t>Comparison of guidance on severe </a:t>
            </a:r>
            <a:r>
              <a:rPr lang="en-US" altLang="ko-KR" sz="2400" dirty="0" smtClean="0"/>
              <a:t>accidents</a:t>
            </a:r>
            <a:endParaRPr lang="en-US" altLang="ko-KR" sz="2400" dirty="0"/>
          </a:p>
          <a:p>
            <a:pPr lvl="1">
              <a:lnSpc>
                <a:spcPct val="100000"/>
              </a:lnSpc>
              <a:buFont typeface="Wingdings" panose="05000000000000000000" pitchFamily="2" charset="2"/>
              <a:buChar char="ü"/>
            </a:pPr>
            <a:r>
              <a:rPr lang="en-US" altLang="ko-KR" dirty="0" smtClean="0"/>
              <a:t>For </a:t>
            </a:r>
            <a:r>
              <a:rPr lang="en-US" altLang="ko-KR" dirty="0"/>
              <a:t>severe </a:t>
            </a:r>
            <a:r>
              <a:rPr lang="en-US" altLang="ko-KR" dirty="0" smtClean="0"/>
              <a:t>accidents, </a:t>
            </a:r>
            <a:r>
              <a:rPr lang="en-US" altLang="ko-KR" dirty="0"/>
              <a:t>NRC specifies containment performance goal, which includes (1) a deterministic goal that containment integrity be maintained for approximately 24 hours following the onset of core damage for the more likely severe accident challenges and (2) a probabilistic goal that the conditional containment failure probability be less than approximately 0.1 for the composite of all core damage sequences assessed in the PRA. </a:t>
            </a:r>
            <a:r>
              <a:rPr lang="en-US" altLang="ko-KR" dirty="0" smtClean="0"/>
              <a:t> SAR </a:t>
            </a:r>
            <a:r>
              <a:rPr lang="en-US" altLang="ko-KR" dirty="0"/>
              <a:t>shall demonstrate the design’s robustness, levels of defense-in-depth, and tolerance of severe accidents initiated by either internal or external events. This demonstration shall assess severe accident prevention and mitigation features, considering all relevant phenomena and vulnerability of the plant to this phenomena.</a:t>
            </a:r>
          </a:p>
          <a:p>
            <a:endParaRPr lang="en-US" altLang="ko-KR" sz="1882" dirty="0">
              <a:solidFill>
                <a:srgbClr val="CC0000"/>
              </a:solidFill>
            </a:endParaRPr>
          </a:p>
        </p:txBody>
      </p:sp>
      <p:sp>
        <p:nvSpPr>
          <p:cNvPr id="1836035" name="Cím 1"/>
          <p:cNvSpPr>
            <a:spLocks noGrp="1"/>
          </p:cNvSpPr>
          <p:nvPr>
            <p:ph type="title" idx="4294967295"/>
          </p:nvPr>
        </p:nvSpPr>
        <p:spPr>
          <a:xfrm>
            <a:off x="506492" y="595773"/>
            <a:ext cx="7268760" cy="342187"/>
          </a:xfrm>
        </p:spPr>
        <p:txBody>
          <a:bodyPr>
            <a:noAutofit/>
          </a:bodyPr>
          <a:lstStyle/>
          <a:p>
            <a:pPr>
              <a:defRPr/>
            </a:pPr>
            <a:r>
              <a:rPr lang="en-US" altLang="ko-KR" dirty="0"/>
              <a:t>IV. C</a:t>
            </a:r>
            <a:r>
              <a:rPr lang="hu-HU" altLang="ko-KR" dirty="0"/>
              <a:t>hapter</a:t>
            </a:r>
            <a:r>
              <a:rPr lang="en-US" altLang="ko-KR" dirty="0"/>
              <a:t> on Safety </a:t>
            </a:r>
            <a:r>
              <a:rPr lang="en-US" altLang="ko-KR" dirty="0" smtClean="0"/>
              <a:t>Analyses</a:t>
            </a:r>
            <a:endParaRPr lang="en-US" dirty="0">
              <a:latin typeface="+mn-lt"/>
            </a:endParaRPr>
          </a:p>
        </p:txBody>
      </p:sp>
    </p:spTree>
    <p:extLst>
      <p:ext uri="{BB962C8B-B14F-4D97-AF65-F5344CB8AC3E}">
        <p14:creationId xmlns:p14="http://schemas.microsoft.com/office/powerpoint/2010/main" val="36264437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635519" indent="-244431" eaLnBrk="0" hangingPunct="0">
              <a:defRPr>
                <a:solidFill>
                  <a:schemeClr val="tx1"/>
                </a:solidFill>
                <a:latin typeface="Arial" panose="020B0604020202020204" pitchFamily="34" charset="0"/>
                <a:cs typeface="Arial" panose="020B0604020202020204" pitchFamily="34" charset="0"/>
              </a:defRPr>
            </a:lvl2pPr>
            <a:lvl3pPr marL="977722" indent="-195544" eaLnBrk="0" hangingPunct="0">
              <a:defRPr>
                <a:solidFill>
                  <a:schemeClr val="tx1"/>
                </a:solidFill>
                <a:latin typeface="Arial" panose="020B0604020202020204" pitchFamily="34" charset="0"/>
                <a:cs typeface="Arial" panose="020B0604020202020204" pitchFamily="34" charset="0"/>
              </a:defRPr>
            </a:lvl3pPr>
            <a:lvl4pPr marL="1368811" indent="-195544" eaLnBrk="0" hangingPunct="0">
              <a:defRPr>
                <a:solidFill>
                  <a:schemeClr val="tx1"/>
                </a:solidFill>
                <a:latin typeface="Arial" panose="020B0604020202020204" pitchFamily="34" charset="0"/>
                <a:cs typeface="Arial" panose="020B0604020202020204" pitchFamily="34" charset="0"/>
              </a:defRPr>
            </a:lvl4pPr>
            <a:lvl5pPr marL="1759900" indent="-195544" eaLnBrk="0" hangingPunct="0">
              <a:defRPr>
                <a:solidFill>
                  <a:schemeClr val="tx1"/>
                </a:solidFill>
                <a:latin typeface="Arial" panose="020B0604020202020204" pitchFamily="34" charset="0"/>
                <a:cs typeface="Arial" panose="020B0604020202020204" pitchFamily="34" charset="0"/>
              </a:defRPr>
            </a:lvl5pPr>
            <a:lvl6pPr marL="2150989"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542078"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2933167"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324255"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882C488-0760-4A21-B3A9-AA664F7827FF}" type="slidenum">
              <a:rPr lang="cs-CZ" altLang="ko-KR">
                <a:solidFill>
                  <a:schemeClr val="bg1"/>
                </a:solidFill>
              </a:rPr>
              <a:pPr eaLnBrk="1" hangingPunct="1"/>
              <a:t>24</a:t>
            </a:fld>
            <a:endParaRPr lang="cs-CZ" altLang="ko-KR">
              <a:solidFill>
                <a:schemeClr val="bg1"/>
              </a:solidFill>
            </a:endParaRPr>
          </a:p>
        </p:txBody>
      </p:sp>
      <p:sp>
        <p:nvSpPr>
          <p:cNvPr id="40963" name="Tartalom helye 2"/>
          <p:cNvSpPr>
            <a:spLocks noGrp="1"/>
          </p:cNvSpPr>
          <p:nvPr>
            <p:ph idx="4294967295"/>
          </p:nvPr>
        </p:nvSpPr>
        <p:spPr bwMode="auto">
          <a:xfrm>
            <a:off x="453700" y="1137469"/>
            <a:ext cx="8307915" cy="52188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85152" tIns="42576" rIns="85152" bIns="42576" rtlCol="0">
            <a:noAutofit/>
          </a:bodyPr>
          <a:lstStyle/>
          <a:p>
            <a:r>
              <a:rPr lang="en-US" altLang="ko-KR" sz="2400" dirty="0"/>
              <a:t>Comparison of guidance on severe </a:t>
            </a:r>
            <a:r>
              <a:rPr lang="en-US" altLang="ko-KR" sz="2400" dirty="0" smtClean="0"/>
              <a:t>accidents (cont’d)</a:t>
            </a:r>
            <a:endParaRPr lang="en-US" altLang="ko-KR" sz="2400" dirty="0"/>
          </a:p>
          <a:p>
            <a:pPr lvl="1">
              <a:buFont typeface="Wingdings" panose="05000000000000000000" pitchFamily="2" charset="2"/>
              <a:buChar char="ü"/>
            </a:pPr>
            <a:r>
              <a:rPr lang="en-US" altLang="ko-KR" sz="2200" dirty="0" smtClean="0"/>
              <a:t>GS-G-4.1 </a:t>
            </a:r>
            <a:r>
              <a:rPr lang="en-US" altLang="ko-KR" sz="2200" dirty="0"/>
              <a:t>considers severe accidents and PSA as consistent part of safety analysis to be done for all plant states. Similarly as in RG 1.70 it is required to identify accidents leading to significant core damage and off-site releases. It is further required to perform detailed analysis needed for development of AMP and emergency preparedness planning.</a:t>
            </a:r>
          </a:p>
          <a:p>
            <a:pPr lvl="1">
              <a:buFont typeface="Wingdings" panose="05000000000000000000" pitchFamily="2" charset="2"/>
              <a:buChar char="ü"/>
            </a:pPr>
            <a:r>
              <a:rPr lang="en-US" altLang="ko-KR" sz="2200" dirty="0"/>
              <a:t>In some countries there are radiological criteria in terms of doses specified for the most exposed individual. This seems to be in compliance with the IAEA Safety Standards. GS-G-4.1 recognizes the use of severe accident analysis results for emergency preparedness and also for habitability of the control room. These can be interpreted as requirement to perform analysis of severe accidents up to the doses. However, neither </a:t>
            </a:r>
            <a:r>
              <a:rPr lang="en-US" altLang="ko-KR" sz="2200" dirty="0" smtClean="0"/>
              <a:t>GS-G4.1 </a:t>
            </a:r>
            <a:r>
              <a:rPr lang="en-US" altLang="ko-KR" sz="2200" dirty="0"/>
              <a:t>nor 1.70 is completely clear on that.</a:t>
            </a:r>
          </a:p>
        </p:txBody>
      </p:sp>
      <p:sp>
        <p:nvSpPr>
          <p:cNvPr id="1840131" name="Cím 1"/>
          <p:cNvSpPr>
            <a:spLocks noGrp="1"/>
          </p:cNvSpPr>
          <p:nvPr>
            <p:ph type="title" idx="4294967295"/>
          </p:nvPr>
        </p:nvSpPr>
        <p:spPr>
          <a:xfrm>
            <a:off x="384283" y="595773"/>
            <a:ext cx="7328507" cy="342187"/>
          </a:xfrm>
        </p:spPr>
        <p:txBody>
          <a:bodyPr>
            <a:normAutofit fontScale="90000"/>
          </a:bodyPr>
          <a:lstStyle/>
          <a:p>
            <a:pPr>
              <a:defRPr/>
            </a:pPr>
            <a:r>
              <a:rPr lang="en-US" altLang="ko-KR" dirty="0"/>
              <a:t>IV. C</a:t>
            </a:r>
            <a:r>
              <a:rPr lang="hu-HU" altLang="ko-KR" dirty="0"/>
              <a:t>hapter</a:t>
            </a:r>
            <a:r>
              <a:rPr lang="en-US" altLang="ko-KR" dirty="0"/>
              <a:t> on </a:t>
            </a:r>
            <a:r>
              <a:rPr lang="en-US" altLang="ko-KR" dirty="0" smtClean="0"/>
              <a:t>Safety </a:t>
            </a:r>
            <a:r>
              <a:rPr lang="en-US" altLang="ko-KR" dirty="0" smtClean="0"/>
              <a:t>Analyses</a:t>
            </a:r>
            <a:endParaRPr lang="en-US" dirty="0">
              <a:latin typeface="+mn-lt"/>
            </a:endParaRPr>
          </a:p>
        </p:txBody>
      </p:sp>
    </p:spTree>
    <p:extLst>
      <p:ext uri="{BB962C8B-B14F-4D97-AF65-F5344CB8AC3E}">
        <p14:creationId xmlns:p14="http://schemas.microsoft.com/office/powerpoint/2010/main" val="32628083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227" name="Cím 1"/>
          <p:cNvSpPr>
            <a:spLocks noGrp="1"/>
          </p:cNvSpPr>
          <p:nvPr>
            <p:ph type="title"/>
          </p:nvPr>
        </p:nvSpPr>
        <p:spPr/>
        <p:txBody>
          <a:bodyPr>
            <a:noAutofit/>
          </a:bodyPr>
          <a:lstStyle/>
          <a:p>
            <a:pPr>
              <a:defRPr/>
            </a:pPr>
            <a:r>
              <a:rPr lang="en-US" dirty="0" smtClean="0"/>
              <a:t>V: Formal aspects</a:t>
            </a:r>
            <a:endParaRPr lang="en-US" dirty="0"/>
          </a:p>
        </p:txBody>
      </p:sp>
      <p:sp>
        <p:nvSpPr>
          <p:cNvPr id="53251" name="Tartalom helye 2"/>
          <p:cNvSpPr>
            <a:spLocks noGrp="1"/>
          </p:cNvSpPr>
          <p:nvPr>
            <p:ph idx="1"/>
          </p:nvPr>
        </p:nvSpPr>
        <p:spPr bwMode="auto">
          <a:xfrm>
            <a:off x="695152" y="1133857"/>
            <a:ext cx="7886700" cy="378435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85152" tIns="42576" rIns="85152" bIns="42576" rtlCol="0">
            <a:normAutofit/>
          </a:bodyPr>
          <a:lstStyle/>
          <a:p>
            <a:pPr>
              <a:lnSpc>
                <a:spcPct val="100000"/>
              </a:lnSpc>
              <a:buFont typeface="Arial" panose="020B0604020202020204" pitchFamily="34" charset="0"/>
              <a:buChar char="•"/>
            </a:pPr>
            <a:r>
              <a:rPr lang="en-US" altLang="ko-KR" sz="2400" dirty="0"/>
              <a:t>User friendly </a:t>
            </a:r>
            <a:r>
              <a:rPr lang="en-US" altLang="ko-KR" sz="2400" dirty="0" smtClean="0"/>
              <a:t>format :</a:t>
            </a:r>
            <a:endParaRPr lang="en-GB" altLang="ko-KR" sz="2400" dirty="0" smtClean="0"/>
          </a:p>
          <a:p>
            <a:pPr lvl="2">
              <a:buFont typeface="Wingdings" panose="05000000000000000000" pitchFamily="2" charset="2"/>
              <a:buChar char="ü"/>
            </a:pPr>
            <a:r>
              <a:rPr lang="en-GB" altLang="ko-KR" sz="2200" dirty="0" smtClean="0"/>
              <a:t>At </a:t>
            </a:r>
            <a:r>
              <a:rPr lang="en-GB" altLang="ko-KR" sz="2200" dirty="0"/>
              <a:t>present the SAR should be available in electronic form to enhance its use and </a:t>
            </a:r>
            <a:r>
              <a:rPr lang="en-GB" altLang="ko-KR" sz="2200" dirty="0" smtClean="0"/>
              <a:t>review.</a:t>
            </a:r>
            <a:endParaRPr lang="en-GB" altLang="ko-KR" sz="2200" dirty="0"/>
          </a:p>
          <a:p>
            <a:pPr lvl="2">
              <a:buFont typeface="Wingdings" panose="05000000000000000000" pitchFamily="2" charset="2"/>
              <a:buChar char="ü"/>
            </a:pPr>
            <a:r>
              <a:rPr lang="en-GB" altLang="ko-KR" sz="2200" dirty="0"/>
              <a:t>In electronic form the internal reference links are very </a:t>
            </a:r>
            <a:r>
              <a:rPr lang="en-GB" altLang="ko-KR" sz="2200" dirty="0" smtClean="0"/>
              <a:t>useful.</a:t>
            </a:r>
            <a:endParaRPr lang="en-GB" altLang="ko-KR" sz="2200" dirty="0"/>
          </a:p>
          <a:p>
            <a:pPr lvl="2">
              <a:buFont typeface="Wingdings" panose="05000000000000000000" pitchFamily="2" charset="2"/>
              <a:buChar char="ü"/>
            </a:pPr>
            <a:r>
              <a:rPr lang="en-GB" altLang="ko-KR" sz="2200" dirty="0"/>
              <a:t>Though the IAEA guide only encourages the external references, their extended use is almost inevitable (detailed design documents, references to standards, detailed safety analysis reports, etc</a:t>
            </a:r>
            <a:r>
              <a:rPr lang="en-GB" altLang="ko-KR" sz="2200" dirty="0" smtClean="0"/>
              <a:t>.).</a:t>
            </a:r>
            <a:endParaRPr lang="en-GB" altLang="ko-KR" sz="2200" dirty="0"/>
          </a:p>
          <a:p>
            <a:pPr lvl="2">
              <a:buFont typeface="Wingdings" panose="05000000000000000000" pitchFamily="2" charset="2"/>
              <a:buChar char="ü"/>
            </a:pPr>
            <a:r>
              <a:rPr lang="en-GB" altLang="ko-KR" sz="2200" dirty="0"/>
              <a:t>References to lower level documents are also useful </a:t>
            </a:r>
            <a:r>
              <a:rPr lang="en-GB" altLang="ko-KR" sz="2200" dirty="0" smtClean="0"/>
              <a:t/>
            </a:r>
            <a:br>
              <a:rPr lang="en-GB" altLang="ko-KR" sz="2200" dirty="0" smtClean="0"/>
            </a:br>
            <a:r>
              <a:rPr lang="en-GB" altLang="ko-KR" sz="2200" dirty="0" smtClean="0"/>
              <a:t>(</a:t>
            </a:r>
            <a:r>
              <a:rPr lang="en-GB" altLang="ko-KR" sz="2200" dirty="0"/>
              <a:t>e. g. operational and emergency procedures</a:t>
            </a:r>
            <a:r>
              <a:rPr lang="en-GB" altLang="ko-KR" sz="2200" dirty="0" smtClean="0"/>
              <a:t>).</a:t>
            </a:r>
            <a:endParaRPr lang="en-GB" altLang="ko-KR" sz="2200" dirty="0"/>
          </a:p>
          <a:p>
            <a:endParaRPr lang="en-GB" altLang="ko-KR" sz="2224" dirty="0"/>
          </a:p>
        </p:txBody>
      </p:sp>
      <p:sp>
        <p:nvSpPr>
          <p:cNvPr id="53250"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635519" indent="-244431" eaLnBrk="0" hangingPunct="0">
              <a:defRPr>
                <a:solidFill>
                  <a:schemeClr val="tx1"/>
                </a:solidFill>
                <a:latin typeface="Arial" panose="020B0604020202020204" pitchFamily="34" charset="0"/>
                <a:cs typeface="Arial" panose="020B0604020202020204" pitchFamily="34" charset="0"/>
              </a:defRPr>
            </a:lvl2pPr>
            <a:lvl3pPr marL="977722" indent="-195544" eaLnBrk="0" hangingPunct="0">
              <a:defRPr>
                <a:solidFill>
                  <a:schemeClr val="tx1"/>
                </a:solidFill>
                <a:latin typeface="Arial" panose="020B0604020202020204" pitchFamily="34" charset="0"/>
                <a:cs typeface="Arial" panose="020B0604020202020204" pitchFamily="34" charset="0"/>
              </a:defRPr>
            </a:lvl3pPr>
            <a:lvl4pPr marL="1368811" indent="-195544" eaLnBrk="0" hangingPunct="0">
              <a:defRPr>
                <a:solidFill>
                  <a:schemeClr val="tx1"/>
                </a:solidFill>
                <a:latin typeface="Arial" panose="020B0604020202020204" pitchFamily="34" charset="0"/>
                <a:cs typeface="Arial" panose="020B0604020202020204" pitchFamily="34" charset="0"/>
              </a:defRPr>
            </a:lvl4pPr>
            <a:lvl5pPr marL="1759900" indent="-195544" eaLnBrk="0" hangingPunct="0">
              <a:defRPr>
                <a:solidFill>
                  <a:schemeClr val="tx1"/>
                </a:solidFill>
                <a:latin typeface="Arial" panose="020B0604020202020204" pitchFamily="34" charset="0"/>
                <a:cs typeface="Arial" panose="020B0604020202020204" pitchFamily="34" charset="0"/>
              </a:defRPr>
            </a:lvl5pPr>
            <a:lvl6pPr marL="2150989"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542078"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2933167"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324255"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5674BAA-E9CD-4AC2-9612-D25E06117717}" type="slidenum">
              <a:rPr lang="cs-CZ" altLang="ko-KR">
                <a:solidFill>
                  <a:schemeClr val="bg1"/>
                </a:solidFill>
              </a:rPr>
              <a:pPr eaLnBrk="1" hangingPunct="1"/>
              <a:t>25</a:t>
            </a:fld>
            <a:endParaRPr lang="cs-CZ" altLang="ko-KR">
              <a:solidFill>
                <a:schemeClr val="bg1"/>
              </a:solidFill>
            </a:endParaRPr>
          </a:p>
        </p:txBody>
      </p:sp>
    </p:spTree>
    <p:extLst>
      <p:ext uri="{BB962C8B-B14F-4D97-AF65-F5344CB8AC3E}">
        <p14:creationId xmlns:p14="http://schemas.microsoft.com/office/powerpoint/2010/main" val="39280392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635519" indent="-244431" eaLnBrk="0" hangingPunct="0">
              <a:defRPr>
                <a:solidFill>
                  <a:schemeClr val="tx1"/>
                </a:solidFill>
                <a:latin typeface="Arial" panose="020B0604020202020204" pitchFamily="34" charset="0"/>
                <a:cs typeface="Arial" panose="020B0604020202020204" pitchFamily="34" charset="0"/>
              </a:defRPr>
            </a:lvl2pPr>
            <a:lvl3pPr marL="977722" indent="-195544" eaLnBrk="0" hangingPunct="0">
              <a:defRPr>
                <a:solidFill>
                  <a:schemeClr val="tx1"/>
                </a:solidFill>
                <a:latin typeface="Arial" panose="020B0604020202020204" pitchFamily="34" charset="0"/>
                <a:cs typeface="Arial" panose="020B0604020202020204" pitchFamily="34" charset="0"/>
              </a:defRPr>
            </a:lvl3pPr>
            <a:lvl4pPr marL="1368811" indent="-195544" eaLnBrk="0" hangingPunct="0">
              <a:defRPr>
                <a:solidFill>
                  <a:schemeClr val="tx1"/>
                </a:solidFill>
                <a:latin typeface="Arial" panose="020B0604020202020204" pitchFamily="34" charset="0"/>
                <a:cs typeface="Arial" panose="020B0604020202020204" pitchFamily="34" charset="0"/>
              </a:defRPr>
            </a:lvl4pPr>
            <a:lvl5pPr marL="1759900" indent="-195544" eaLnBrk="0" hangingPunct="0">
              <a:defRPr>
                <a:solidFill>
                  <a:schemeClr val="tx1"/>
                </a:solidFill>
                <a:latin typeface="Arial" panose="020B0604020202020204" pitchFamily="34" charset="0"/>
                <a:cs typeface="Arial" panose="020B0604020202020204" pitchFamily="34" charset="0"/>
              </a:defRPr>
            </a:lvl5pPr>
            <a:lvl6pPr marL="2150989"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542078"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2933167"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324255"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C2CB748-B88F-4188-BD54-68B461B836E2}" type="slidenum">
              <a:rPr lang="cs-CZ" altLang="ko-KR">
                <a:solidFill>
                  <a:schemeClr val="bg1"/>
                </a:solidFill>
              </a:rPr>
              <a:pPr eaLnBrk="1" hangingPunct="1"/>
              <a:t>26</a:t>
            </a:fld>
            <a:endParaRPr lang="cs-CZ" altLang="ko-KR">
              <a:solidFill>
                <a:schemeClr val="bg1"/>
              </a:solidFill>
            </a:endParaRPr>
          </a:p>
        </p:txBody>
      </p:sp>
      <p:sp>
        <p:nvSpPr>
          <p:cNvPr id="54275" name="Tartalom helye 2"/>
          <p:cNvSpPr>
            <a:spLocks noGrp="1"/>
          </p:cNvSpPr>
          <p:nvPr>
            <p:ph idx="4294967295"/>
          </p:nvPr>
        </p:nvSpPr>
        <p:spPr bwMode="auto">
          <a:xfrm>
            <a:off x="676700" y="967205"/>
            <a:ext cx="7838649" cy="51675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85152" tIns="42576" rIns="85152" bIns="42576" rtlCol="0">
            <a:noAutofit/>
          </a:bodyPr>
          <a:lstStyle/>
          <a:p>
            <a:pPr>
              <a:lnSpc>
                <a:spcPct val="200000"/>
              </a:lnSpc>
              <a:spcBef>
                <a:spcPts val="0"/>
              </a:spcBef>
            </a:pPr>
            <a:r>
              <a:rPr lang="en-US" altLang="ko-KR" sz="2400" dirty="0"/>
              <a:t>Depth of </a:t>
            </a:r>
            <a:r>
              <a:rPr lang="en-US" altLang="ko-KR" sz="2400" dirty="0" smtClean="0"/>
              <a:t>description :</a:t>
            </a:r>
            <a:endParaRPr lang="en-US" altLang="ko-KR" sz="2400" dirty="0"/>
          </a:p>
          <a:p>
            <a:pPr lvl="1">
              <a:buFont typeface="Wingdings" panose="05000000000000000000" pitchFamily="2" charset="2"/>
              <a:buChar char="ü"/>
            </a:pPr>
            <a:r>
              <a:rPr lang="en-US" altLang="ko-KR" dirty="0" smtClean="0"/>
              <a:t>It is basically determined by the requirement that the SAR is a </a:t>
            </a:r>
            <a:r>
              <a:rPr lang="en-US" altLang="ko-KR" i="1" dirty="0" smtClean="0"/>
              <a:t>reference material</a:t>
            </a:r>
            <a:r>
              <a:rPr lang="en-US" altLang="ko-KR" dirty="0" smtClean="0"/>
              <a:t>, thus the report shall be understandable by itself.</a:t>
            </a:r>
          </a:p>
          <a:p>
            <a:pPr lvl="1">
              <a:buFont typeface="Wingdings" panose="05000000000000000000" pitchFamily="2" charset="2"/>
              <a:buChar char="ü"/>
            </a:pPr>
            <a:r>
              <a:rPr lang="en-US" altLang="ko-KR" dirty="0" smtClean="0"/>
              <a:t>Since it is the most detailed safety document, every safety related aspect shall be described, e.g.:</a:t>
            </a:r>
          </a:p>
          <a:p>
            <a:pPr lvl="2"/>
            <a:r>
              <a:rPr lang="en-US" altLang="ko-KR" sz="2400" dirty="0" smtClean="0"/>
              <a:t>External hazards</a:t>
            </a:r>
          </a:p>
          <a:p>
            <a:pPr lvl="2"/>
            <a:r>
              <a:rPr lang="en-US" altLang="ko-KR" sz="2400" dirty="0" smtClean="0"/>
              <a:t>Internal hazards</a:t>
            </a:r>
          </a:p>
          <a:p>
            <a:pPr lvl="2"/>
            <a:r>
              <a:rPr lang="en-US" altLang="ko-KR" sz="2400" dirty="0" smtClean="0"/>
              <a:t>Engineered safety features</a:t>
            </a:r>
          </a:p>
          <a:p>
            <a:pPr lvl="2"/>
            <a:r>
              <a:rPr lang="en-US" altLang="ko-KR" sz="2400" dirty="0" smtClean="0"/>
              <a:t>Operational arrangements</a:t>
            </a:r>
          </a:p>
          <a:p>
            <a:pPr lvl="2"/>
            <a:r>
              <a:rPr lang="en-US" altLang="ko-KR" sz="2400" dirty="0" smtClean="0"/>
              <a:t>Maintenance aspects</a:t>
            </a:r>
          </a:p>
          <a:p>
            <a:pPr lvl="2"/>
            <a:r>
              <a:rPr lang="en-US" altLang="ko-KR" sz="2400" dirty="0" smtClean="0"/>
              <a:t>Clear boundaries of the design basis etc.</a:t>
            </a:r>
          </a:p>
        </p:txBody>
      </p:sp>
      <p:sp>
        <p:nvSpPr>
          <p:cNvPr id="1829891" name="Cím 1"/>
          <p:cNvSpPr>
            <a:spLocks noGrp="1"/>
          </p:cNvSpPr>
          <p:nvPr>
            <p:ph type="title" idx="4294967295"/>
          </p:nvPr>
        </p:nvSpPr>
        <p:spPr>
          <a:xfrm>
            <a:off x="581507" y="557124"/>
            <a:ext cx="7933842" cy="410081"/>
          </a:xfrm>
        </p:spPr>
        <p:txBody>
          <a:bodyPr>
            <a:noAutofit/>
          </a:bodyPr>
          <a:lstStyle/>
          <a:p>
            <a:pPr>
              <a:defRPr/>
            </a:pPr>
            <a:r>
              <a:rPr lang="en-US" dirty="0" smtClean="0"/>
              <a:t>V: Formal aspects</a:t>
            </a:r>
            <a:endParaRPr lang="en-US" dirty="0"/>
          </a:p>
        </p:txBody>
      </p:sp>
    </p:spTree>
    <p:extLst>
      <p:ext uri="{BB962C8B-B14F-4D97-AF65-F5344CB8AC3E}">
        <p14:creationId xmlns:p14="http://schemas.microsoft.com/office/powerpoint/2010/main" val="347141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635519" indent="-244431" eaLnBrk="0" hangingPunct="0">
              <a:defRPr>
                <a:solidFill>
                  <a:schemeClr val="tx1"/>
                </a:solidFill>
                <a:latin typeface="Arial" panose="020B0604020202020204" pitchFamily="34" charset="0"/>
                <a:cs typeface="Arial" panose="020B0604020202020204" pitchFamily="34" charset="0"/>
              </a:defRPr>
            </a:lvl2pPr>
            <a:lvl3pPr marL="977722" indent="-195544" eaLnBrk="0" hangingPunct="0">
              <a:defRPr>
                <a:solidFill>
                  <a:schemeClr val="tx1"/>
                </a:solidFill>
                <a:latin typeface="Arial" panose="020B0604020202020204" pitchFamily="34" charset="0"/>
                <a:cs typeface="Arial" panose="020B0604020202020204" pitchFamily="34" charset="0"/>
              </a:defRPr>
            </a:lvl3pPr>
            <a:lvl4pPr marL="1368811" indent="-195544" eaLnBrk="0" hangingPunct="0">
              <a:defRPr>
                <a:solidFill>
                  <a:schemeClr val="tx1"/>
                </a:solidFill>
                <a:latin typeface="Arial" panose="020B0604020202020204" pitchFamily="34" charset="0"/>
                <a:cs typeface="Arial" panose="020B0604020202020204" pitchFamily="34" charset="0"/>
              </a:defRPr>
            </a:lvl4pPr>
            <a:lvl5pPr marL="1759900" indent="-195544" eaLnBrk="0" hangingPunct="0">
              <a:defRPr>
                <a:solidFill>
                  <a:schemeClr val="tx1"/>
                </a:solidFill>
                <a:latin typeface="Arial" panose="020B0604020202020204" pitchFamily="34" charset="0"/>
                <a:cs typeface="Arial" panose="020B0604020202020204" pitchFamily="34" charset="0"/>
              </a:defRPr>
            </a:lvl5pPr>
            <a:lvl6pPr marL="2150989"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542078"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2933167"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324255"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86C4B63-63FD-43EF-A366-2313BDA1C817}" type="slidenum">
              <a:rPr lang="cs-CZ" altLang="ko-KR">
                <a:solidFill>
                  <a:schemeClr val="bg1"/>
                </a:solidFill>
              </a:rPr>
              <a:pPr eaLnBrk="1" hangingPunct="1"/>
              <a:t>27</a:t>
            </a:fld>
            <a:endParaRPr lang="cs-CZ" altLang="ko-KR">
              <a:solidFill>
                <a:schemeClr val="bg1"/>
              </a:solidFill>
            </a:endParaRPr>
          </a:p>
        </p:txBody>
      </p:sp>
      <p:sp>
        <p:nvSpPr>
          <p:cNvPr id="55299" name="Tartalom helye 2"/>
          <p:cNvSpPr>
            <a:spLocks noGrp="1"/>
          </p:cNvSpPr>
          <p:nvPr>
            <p:ph idx="4294967295"/>
          </p:nvPr>
        </p:nvSpPr>
        <p:spPr bwMode="auto">
          <a:xfrm>
            <a:off x="578391" y="986920"/>
            <a:ext cx="8069963" cy="434523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85152" tIns="42576" rIns="85152" bIns="42576" rtlCol="0">
            <a:normAutofit/>
          </a:bodyPr>
          <a:lstStyle/>
          <a:p>
            <a:pPr>
              <a:lnSpc>
                <a:spcPct val="200000"/>
              </a:lnSpc>
            </a:pPr>
            <a:r>
              <a:rPr lang="en-US" altLang="ko-KR" sz="2400" dirty="0"/>
              <a:t>Supporting materials</a:t>
            </a:r>
          </a:p>
          <a:p>
            <a:pPr lvl="1">
              <a:buFont typeface="Wingdings" panose="05000000000000000000" pitchFamily="2" charset="2"/>
              <a:buChar char="ü"/>
            </a:pPr>
            <a:r>
              <a:rPr lang="en-US" altLang="ko-KR" dirty="0" smtClean="0"/>
              <a:t>The most important supporting materials, drawings, safety analysis reports, code validation reports, source material for PSA input data, etc. should be supplemented to the SAR. These materials are enhancing the review process and the later usability of the SAR.</a:t>
            </a:r>
            <a:endParaRPr lang="hu-HU" altLang="ko-KR" dirty="0" smtClean="0"/>
          </a:p>
          <a:p>
            <a:pPr lvl="1">
              <a:buFont typeface="Wingdings" panose="05000000000000000000" pitchFamily="2" charset="2"/>
              <a:buChar char="ü"/>
            </a:pPr>
            <a:r>
              <a:rPr lang="en-US" altLang="ko-KR" dirty="0" smtClean="0"/>
              <a:t>Some, less essential external references are usually not submitted together with the SAR to the Regulator, but they should be made available on request.</a:t>
            </a:r>
          </a:p>
        </p:txBody>
      </p:sp>
      <p:sp>
        <p:nvSpPr>
          <p:cNvPr id="1830915" name="Cím 1"/>
          <p:cNvSpPr>
            <a:spLocks noGrp="1"/>
          </p:cNvSpPr>
          <p:nvPr>
            <p:ph type="title" idx="4294967295"/>
          </p:nvPr>
        </p:nvSpPr>
        <p:spPr>
          <a:xfrm>
            <a:off x="445387" y="411100"/>
            <a:ext cx="7908904" cy="733258"/>
          </a:xfrm>
        </p:spPr>
        <p:txBody>
          <a:bodyPr/>
          <a:lstStyle/>
          <a:p>
            <a:pPr>
              <a:defRPr/>
            </a:pPr>
            <a:r>
              <a:rPr lang="en-US" dirty="0" smtClean="0"/>
              <a:t>V. Formal aspects</a:t>
            </a:r>
            <a:endParaRPr lang="en-US" dirty="0"/>
          </a:p>
        </p:txBody>
      </p:sp>
    </p:spTree>
    <p:extLst>
      <p:ext uri="{BB962C8B-B14F-4D97-AF65-F5344CB8AC3E}">
        <p14:creationId xmlns:p14="http://schemas.microsoft.com/office/powerpoint/2010/main" val="37169189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635519" indent="-244431" eaLnBrk="0" hangingPunct="0">
              <a:defRPr>
                <a:solidFill>
                  <a:schemeClr val="tx1"/>
                </a:solidFill>
                <a:latin typeface="Arial" panose="020B0604020202020204" pitchFamily="34" charset="0"/>
                <a:cs typeface="Arial" panose="020B0604020202020204" pitchFamily="34" charset="0"/>
              </a:defRPr>
            </a:lvl2pPr>
            <a:lvl3pPr marL="977722" indent="-195544" eaLnBrk="0" hangingPunct="0">
              <a:defRPr>
                <a:solidFill>
                  <a:schemeClr val="tx1"/>
                </a:solidFill>
                <a:latin typeface="Arial" panose="020B0604020202020204" pitchFamily="34" charset="0"/>
                <a:cs typeface="Arial" panose="020B0604020202020204" pitchFamily="34" charset="0"/>
              </a:defRPr>
            </a:lvl3pPr>
            <a:lvl4pPr marL="1368811" indent="-195544" eaLnBrk="0" hangingPunct="0">
              <a:defRPr>
                <a:solidFill>
                  <a:schemeClr val="tx1"/>
                </a:solidFill>
                <a:latin typeface="Arial" panose="020B0604020202020204" pitchFamily="34" charset="0"/>
                <a:cs typeface="Arial" panose="020B0604020202020204" pitchFamily="34" charset="0"/>
              </a:defRPr>
            </a:lvl4pPr>
            <a:lvl5pPr marL="1759900" indent="-195544" eaLnBrk="0" hangingPunct="0">
              <a:defRPr>
                <a:solidFill>
                  <a:schemeClr val="tx1"/>
                </a:solidFill>
                <a:latin typeface="Arial" panose="020B0604020202020204" pitchFamily="34" charset="0"/>
                <a:cs typeface="Arial" panose="020B0604020202020204" pitchFamily="34" charset="0"/>
              </a:defRPr>
            </a:lvl5pPr>
            <a:lvl6pPr marL="2150989"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542078"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2933167"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324255"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51A1BE7-6570-4C10-84B5-EF70A65E7EE5}" type="slidenum">
              <a:rPr lang="cs-CZ" altLang="ko-KR">
                <a:solidFill>
                  <a:schemeClr val="bg1"/>
                </a:solidFill>
              </a:rPr>
              <a:pPr eaLnBrk="1" hangingPunct="1"/>
              <a:t>28</a:t>
            </a:fld>
            <a:endParaRPr lang="cs-CZ" altLang="ko-KR">
              <a:solidFill>
                <a:schemeClr val="bg1"/>
              </a:solidFill>
            </a:endParaRPr>
          </a:p>
        </p:txBody>
      </p:sp>
      <p:sp>
        <p:nvSpPr>
          <p:cNvPr id="56323" name="Tartalom helye 2"/>
          <p:cNvSpPr>
            <a:spLocks noGrp="1"/>
          </p:cNvSpPr>
          <p:nvPr>
            <p:ph idx="4294967295"/>
          </p:nvPr>
        </p:nvSpPr>
        <p:spPr bwMode="auto">
          <a:xfrm>
            <a:off x="618344" y="963299"/>
            <a:ext cx="8226398" cy="556219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85152" tIns="42576" rIns="85152" bIns="42576" rtlCol="0">
            <a:noAutofit/>
          </a:bodyPr>
          <a:lstStyle/>
          <a:p>
            <a:pPr>
              <a:spcBef>
                <a:spcPts val="600"/>
              </a:spcBef>
            </a:pPr>
            <a:r>
              <a:rPr lang="en-GB" altLang="ko-KR" sz="2200" dirty="0">
                <a:cs typeface="Times New Roman" panose="02020603050405020304" pitchFamily="18" charset="0"/>
              </a:rPr>
              <a:t>There are two formats available to be followed:</a:t>
            </a:r>
            <a:r>
              <a:rPr lang="en-GB" altLang="ko-KR" sz="2200" dirty="0">
                <a:solidFill>
                  <a:srgbClr val="002060"/>
                </a:solidFill>
                <a:cs typeface="Times New Roman" panose="02020603050405020304" pitchFamily="18" charset="0"/>
              </a:rPr>
              <a:t> RG 1.70 with updates, and IAEA </a:t>
            </a:r>
            <a:r>
              <a:rPr lang="en-GB" altLang="ko-KR" sz="2200" dirty="0" smtClean="0">
                <a:solidFill>
                  <a:srgbClr val="002060"/>
                </a:solidFill>
                <a:cs typeface="Times New Roman" panose="02020603050405020304" pitchFamily="18" charset="0"/>
              </a:rPr>
              <a:t>GS-G-4.1.</a:t>
            </a:r>
            <a:endParaRPr lang="en-GB" altLang="ko-KR" sz="2200" dirty="0">
              <a:solidFill>
                <a:srgbClr val="002060"/>
              </a:solidFill>
              <a:cs typeface="Times New Roman" panose="02020603050405020304" pitchFamily="18" charset="0"/>
            </a:endParaRPr>
          </a:p>
          <a:p>
            <a:pPr>
              <a:spcBef>
                <a:spcPts val="600"/>
              </a:spcBef>
            </a:pPr>
            <a:r>
              <a:rPr lang="en-GB" altLang="ko-KR" sz="2200" dirty="0">
                <a:cs typeface="Times New Roman" panose="02020603050405020304" pitchFamily="18" charset="0"/>
              </a:rPr>
              <a:t>NRC guide is more detailed, IAEA guide is more up-to-date and in general terms more </a:t>
            </a:r>
            <a:r>
              <a:rPr lang="en-GB" altLang="ko-KR" sz="2200" dirty="0" smtClean="0">
                <a:cs typeface="Times New Roman" panose="02020603050405020304" pitchFamily="18" charset="0"/>
              </a:rPr>
              <a:t>comprehensive.</a:t>
            </a:r>
            <a:endParaRPr lang="en-GB" altLang="ko-KR" sz="2200" dirty="0">
              <a:cs typeface="Times New Roman" panose="02020603050405020304" pitchFamily="18" charset="0"/>
            </a:endParaRPr>
          </a:p>
          <a:p>
            <a:pPr>
              <a:spcBef>
                <a:spcPts val="600"/>
              </a:spcBef>
            </a:pPr>
            <a:r>
              <a:rPr lang="en-GB" altLang="ko-KR" sz="2200" dirty="0" smtClean="0">
                <a:cs typeface="Times New Roman" panose="02020603050405020304" pitchFamily="18" charset="0"/>
              </a:rPr>
              <a:t>The </a:t>
            </a:r>
            <a:r>
              <a:rPr lang="en-GB" altLang="ko-KR" sz="2200" dirty="0">
                <a:cs typeface="Times New Roman" panose="02020603050405020304" pitchFamily="18" charset="0"/>
              </a:rPr>
              <a:t>vendors of new reactors still follow RG </a:t>
            </a:r>
            <a:r>
              <a:rPr lang="en-GB" altLang="ko-KR" sz="2200" dirty="0" smtClean="0">
                <a:cs typeface="Times New Roman" panose="02020603050405020304" pitchFamily="18" charset="0"/>
              </a:rPr>
              <a:t>1.70.</a:t>
            </a:r>
            <a:endParaRPr lang="en-GB" altLang="ko-KR" sz="2200" dirty="0">
              <a:cs typeface="Times New Roman" panose="02020603050405020304" pitchFamily="18" charset="0"/>
            </a:endParaRPr>
          </a:p>
          <a:p>
            <a:pPr>
              <a:spcBef>
                <a:spcPts val="600"/>
              </a:spcBef>
            </a:pPr>
            <a:r>
              <a:rPr lang="en-GB" altLang="ko-KR" sz="2200" dirty="0">
                <a:cs typeface="Times New Roman" panose="02020603050405020304" pitchFamily="18" charset="0"/>
              </a:rPr>
              <a:t>Unified format preferred: broader consensus needed for future; RG 1.70 has better chance to succeed, with modifications using IAEA </a:t>
            </a:r>
            <a:r>
              <a:rPr lang="en-GB" altLang="ko-KR" sz="2200" dirty="0" smtClean="0">
                <a:cs typeface="Times New Roman" panose="02020603050405020304" pitchFamily="18" charset="0"/>
              </a:rPr>
              <a:t>GS-G-4.1.</a:t>
            </a:r>
            <a:endParaRPr lang="en-GB" altLang="ko-KR" sz="2200" dirty="0">
              <a:cs typeface="Times New Roman" panose="02020603050405020304" pitchFamily="18" charset="0"/>
            </a:endParaRPr>
          </a:p>
          <a:p>
            <a:pPr>
              <a:spcBef>
                <a:spcPts val="600"/>
              </a:spcBef>
            </a:pPr>
            <a:r>
              <a:rPr lang="en-GB" altLang="ko-KR" sz="2200" dirty="0">
                <a:solidFill>
                  <a:schemeClr val="accent5">
                    <a:lumMod val="75000"/>
                  </a:schemeClr>
                </a:solidFill>
                <a:cs typeface="Times New Roman" panose="02020603050405020304" pitchFamily="18" charset="0"/>
              </a:rPr>
              <a:t>Design extension conditions including severe </a:t>
            </a:r>
            <a:r>
              <a:rPr lang="en-GB" altLang="ko-KR" sz="2200" dirty="0" smtClean="0">
                <a:solidFill>
                  <a:schemeClr val="accent5">
                    <a:lumMod val="75000"/>
                  </a:schemeClr>
                </a:solidFill>
                <a:cs typeface="Times New Roman" panose="02020603050405020304" pitchFamily="18" charset="0"/>
              </a:rPr>
              <a:t>accidents </a:t>
            </a:r>
            <a:r>
              <a:rPr lang="en-GB" altLang="ko-KR" sz="2200" dirty="0">
                <a:cs typeface="Times New Roman" panose="02020603050405020304" pitchFamily="18" charset="0"/>
              </a:rPr>
              <a:t>should be covered by the safety analysis report as all plant states: dedicated systems for mitigation of severe accidents to be described together with other safety systems and analysis of severe accidents to be included in the chapter on safety </a:t>
            </a:r>
            <a:r>
              <a:rPr lang="en-GB" altLang="ko-KR" sz="2200" dirty="0" smtClean="0">
                <a:cs typeface="Times New Roman" panose="02020603050405020304" pitchFamily="18" charset="0"/>
              </a:rPr>
              <a:t>analysis. </a:t>
            </a:r>
            <a:endParaRPr lang="en-GB" altLang="ko-KR" sz="2200" dirty="0">
              <a:cs typeface="Times New Roman" panose="02020603050405020304" pitchFamily="18" charset="0"/>
            </a:endParaRPr>
          </a:p>
          <a:p>
            <a:pPr>
              <a:spcBef>
                <a:spcPts val="600"/>
              </a:spcBef>
            </a:pPr>
            <a:r>
              <a:rPr lang="en-GB" altLang="ko-KR" sz="2200" dirty="0">
                <a:cs typeface="Times New Roman" panose="02020603050405020304" pitchFamily="18" charset="0"/>
              </a:rPr>
              <a:t>Current SAR formats developed by the major vendors should be taken into </a:t>
            </a:r>
            <a:r>
              <a:rPr lang="en-GB" altLang="ko-KR" sz="2200" dirty="0" smtClean="0">
                <a:cs typeface="Times New Roman" panose="02020603050405020304" pitchFamily="18" charset="0"/>
              </a:rPr>
              <a:t>account.</a:t>
            </a:r>
            <a:endParaRPr lang="en-GB" altLang="ko-KR" sz="2200" dirty="0">
              <a:cs typeface="Times New Roman" panose="02020603050405020304" pitchFamily="18" charset="0"/>
            </a:endParaRPr>
          </a:p>
        </p:txBody>
      </p:sp>
      <p:sp>
        <p:nvSpPr>
          <p:cNvPr id="1843203" name="Cím 1"/>
          <p:cNvSpPr>
            <a:spLocks noGrp="1"/>
          </p:cNvSpPr>
          <p:nvPr>
            <p:ph type="title" idx="4294967295"/>
          </p:nvPr>
        </p:nvSpPr>
        <p:spPr>
          <a:xfrm>
            <a:off x="445387" y="421206"/>
            <a:ext cx="6713385" cy="407366"/>
          </a:xfrm>
        </p:spPr>
        <p:txBody>
          <a:bodyPr>
            <a:noAutofit/>
          </a:bodyPr>
          <a:lstStyle/>
          <a:p>
            <a:pPr>
              <a:defRPr/>
            </a:pPr>
            <a:r>
              <a:rPr lang="en-GB" dirty="0" smtClean="0"/>
              <a:t>VI. Remarks</a:t>
            </a:r>
            <a:endParaRPr lang="en-US" dirty="0"/>
          </a:p>
        </p:txBody>
      </p:sp>
    </p:spTree>
    <p:extLst>
      <p:ext uri="{BB962C8B-B14F-4D97-AF65-F5344CB8AC3E}">
        <p14:creationId xmlns:p14="http://schemas.microsoft.com/office/powerpoint/2010/main" val="21618167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266007" y="313331"/>
            <a:ext cx="7622771" cy="864096"/>
          </a:xfrm>
        </p:spPr>
        <p:txBody>
          <a:bodyPr>
            <a:normAutofit/>
          </a:bodyPr>
          <a:lstStyle/>
          <a:p>
            <a:pPr marL="381000" indent="-381000" algn="ctr">
              <a:lnSpc>
                <a:spcPct val="95000"/>
              </a:lnSpc>
            </a:pPr>
            <a:r>
              <a:rPr lang="en-US" altLang="ko-KR" sz="2800" dirty="0" smtClean="0"/>
              <a:t>Appendix 1. Contents of SAR</a:t>
            </a:r>
            <a:r>
              <a:rPr lang="en-US" altLang="ko-KR" sz="2800" dirty="0"/>
              <a:t>(GS-G-4.1)</a:t>
            </a:r>
          </a:p>
        </p:txBody>
      </p:sp>
      <p:sp>
        <p:nvSpPr>
          <p:cNvPr id="5" name="Rectangle 3"/>
          <p:cNvSpPr txBox="1">
            <a:spLocks noChangeArrowheads="1"/>
          </p:cNvSpPr>
          <p:nvPr/>
        </p:nvSpPr>
        <p:spPr>
          <a:xfrm>
            <a:off x="443214" y="1074778"/>
            <a:ext cx="8066087" cy="5151308"/>
          </a:xfrm>
          <a:prstGeom prst="rect">
            <a:avLst/>
          </a:prstGeom>
          <a:noFill/>
          <a:ln w="57150">
            <a:noFill/>
            <a:miter lim="800000"/>
            <a:headEnd/>
            <a:tailEnd/>
          </a:ln>
        </p:spPr>
        <p:txBody>
          <a:bodyPr vert="horz" lIns="91440" tIns="45720" rIns="91440" bIns="45720" rtlCol="0">
            <a:normAutofit/>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381000" indent="-381000" algn="ctr">
              <a:lnSpc>
                <a:spcPct val="95000"/>
              </a:lnSpc>
              <a:buFont typeface="Univers" pitchFamily="34" charset="0"/>
              <a:buNone/>
            </a:pPr>
            <a:endParaRPr lang="en-US" altLang="ko-KR" sz="800" b="1" u="sng" dirty="0" smtClean="0">
              <a:solidFill>
                <a:schemeClr val="accent3">
                  <a:lumMod val="75000"/>
                </a:schemeClr>
              </a:solidFill>
              <a:latin typeface="Arial" pitchFamily="34" charset="0"/>
              <a:cs typeface="Arial" pitchFamily="34" charset="0"/>
            </a:endParaRPr>
          </a:p>
          <a:p>
            <a:pPr marL="381000" indent="-381000" algn="ctr">
              <a:lnSpc>
                <a:spcPct val="95000"/>
              </a:lnSpc>
              <a:buFont typeface="Univers" pitchFamily="34" charset="0"/>
              <a:buNone/>
            </a:pPr>
            <a:r>
              <a:rPr lang="en-US" altLang="ko-KR" sz="2000" b="1" u="sng" dirty="0" smtClean="0">
                <a:solidFill>
                  <a:schemeClr val="accent3">
                    <a:lumMod val="75000"/>
                  </a:schemeClr>
                </a:solidFill>
                <a:latin typeface="Arial" pitchFamily="34" charset="0"/>
                <a:cs typeface="Arial" pitchFamily="34" charset="0"/>
              </a:rPr>
              <a:t>Chapter of SAR (GS-G-4.1)</a:t>
            </a:r>
          </a:p>
          <a:p>
            <a:pPr marL="847725" lvl="1" indent="-287338">
              <a:lnSpc>
                <a:spcPct val="95000"/>
              </a:lnSpc>
            </a:pPr>
            <a:endParaRPr lang="en-US" altLang="ko-KR" sz="800" dirty="0" smtClean="0">
              <a:latin typeface="Arial" pitchFamily="34" charset="0"/>
              <a:cs typeface="Arial" pitchFamily="34" charset="0"/>
            </a:endParaRPr>
          </a:p>
          <a:p>
            <a:pPr marL="847725" lvl="1" indent="-287338">
              <a:lnSpc>
                <a:spcPct val="95000"/>
              </a:lnSpc>
            </a:pPr>
            <a:r>
              <a:rPr lang="en-US" altLang="ko-KR" sz="1600" dirty="0" smtClean="0">
                <a:latin typeface="Arial" pitchFamily="34" charset="0"/>
                <a:cs typeface="Arial" pitchFamily="34" charset="0"/>
              </a:rPr>
              <a:t>Chapter I: Introduction</a:t>
            </a:r>
          </a:p>
          <a:p>
            <a:pPr marL="847725" lvl="1" indent="-287338">
              <a:lnSpc>
                <a:spcPct val="95000"/>
              </a:lnSpc>
            </a:pPr>
            <a:r>
              <a:rPr lang="en-US" altLang="ko-KR" sz="1600" dirty="0" smtClean="0">
                <a:latin typeface="Arial" pitchFamily="34" charset="0"/>
                <a:cs typeface="Arial" pitchFamily="34" charset="0"/>
              </a:rPr>
              <a:t>Chapter II: General plant description</a:t>
            </a:r>
          </a:p>
          <a:p>
            <a:pPr marL="847725" lvl="1" indent="-287338">
              <a:lnSpc>
                <a:spcPct val="95000"/>
              </a:lnSpc>
            </a:pPr>
            <a:r>
              <a:rPr lang="en-US" altLang="ko-KR" sz="1600" dirty="0" smtClean="0">
                <a:latin typeface="Arial" pitchFamily="34" charset="0"/>
                <a:cs typeface="Arial" pitchFamily="34" charset="0"/>
              </a:rPr>
              <a:t>Chapter III: Management of safety</a:t>
            </a:r>
          </a:p>
          <a:p>
            <a:pPr marL="847725" lvl="1" indent="-287338">
              <a:lnSpc>
                <a:spcPct val="95000"/>
              </a:lnSpc>
            </a:pPr>
            <a:r>
              <a:rPr lang="en-US" altLang="ko-KR" sz="1600" dirty="0" smtClean="0">
                <a:latin typeface="Arial" pitchFamily="34" charset="0"/>
                <a:cs typeface="Arial" pitchFamily="34" charset="0"/>
              </a:rPr>
              <a:t>Chapter IV: Site evaluation</a:t>
            </a:r>
          </a:p>
          <a:p>
            <a:pPr marL="847725" lvl="1" indent="-287338">
              <a:lnSpc>
                <a:spcPct val="95000"/>
              </a:lnSpc>
            </a:pPr>
            <a:r>
              <a:rPr lang="en-US" altLang="ko-KR" sz="1600" dirty="0" smtClean="0">
                <a:latin typeface="Arial" pitchFamily="34" charset="0"/>
                <a:cs typeface="Arial" pitchFamily="34" charset="0"/>
              </a:rPr>
              <a:t>Chapter V: General design aspects</a:t>
            </a:r>
          </a:p>
          <a:p>
            <a:pPr marL="847725" lvl="1" indent="-287338">
              <a:lnSpc>
                <a:spcPct val="95000"/>
              </a:lnSpc>
            </a:pPr>
            <a:r>
              <a:rPr lang="en-US" altLang="ko-KR" sz="1600" dirty="0" smtClean="0">
                <a:latin typeface="Arial" pitchFamily="34" charset="0"/>
                <a:cs typeface="Arial" pitchFamily="34" charset="0"/>
              </a:rPr>
              <a:t>Chapter VI: Description &amp; conformance to the design of plant systems</a:t>
            </a:r>
          </a:p>
          <a:p>
            <a:pPr marL="847725" lvl="1" indent="-287338">
              <a:lnSpc>
                <a:spcPct val="95000"/>
              </a:lnSpc>
            </a:pPr>
            <a:r>
              <a:rPr lang="en-US" altLang="ko-KR" sz="1600" dirty="0" smtClean="0">
                <a:latin typeface="Arial" pitchFamily="34" charset="0"/>
                <a:cs typeface="Arial" pitchFamily="34" charset="0"/>
              </a:rPr>
              <a:t>Chapter VII: Safety analyses </a:t>
            </a:r>
          </a:p>
          <a:p>
            <a:pPr marL="847725" lvl="1" indent="-287338">
              <a:lnSpc>
                <a:spcPct val="95000"/>
              </a:lnSpc>
            </a:pPr>
            <a:r>
              <a:rPr lang="en-US" altLang="ko-KR" sz="1600" dirty="0" smtClean="0">
                <a:latin typeface="Arial" pitchFamily="34" charset="0"/>
                <a:cs typeface="Arial" pitchFamily="34" charset="0"/>
              </a:rPr>
              <a:t>Chapter VIII: Commissioning</a:t>
            </a:r>
          </a:p>
          <a:p>
            <a:pPr marL="847725" lvl="1" indent="-287338">
              <a:lnSpc>
                <a:spcPct val="95000"/>
              </a:lnSpc>
            </a:pPr>
            <a:r>
              <a:rPr lang="en-US" altLang="ko-KR" sz="1600" dirty="0" smtClean="0">
                <a:latin typeface="Arial" pitchFamily="34" charset="0"/>
                <a:cs typeface="Arial" pitchFamily="34" charset="0"/>
              </a:rPr>
              <a:t>Chapter IX: Operational aspects</a:t>
            </a:r>
          </a:p>
          <a:p>
            <a:pPr marL="847725" lvl="1" indent="-287338">
              <a:lnSpc>
                <a:spcPct val="95000"/>
              </a:lnSpc>
            </a:pPr>
            <a:r>
              <a:rPr lang="en-US" altLang="ko-KR" sz="1600" dirty="0" smtClean="0">
                <a:latin typeface="Arial" pitchFamily="34" charset="0"/>
                <a:cs typeface="Arial" pitchFamily="34" charset="0"/>
              </a:rPr>
              <a:t>Chapter X: Operational limits &amp; conditions</a:t>
            </a:r>
          </a:p>
          <a:p>
            <a:pPr marL="847725" lvl="1" indent="-287338">
              <a:lnSpc>
                <a:spcPct val="95000"/>
              </a:lnSpc>
            </a:pPr>
            <a:r>
              <a:rPr lang="en-US" altLang="ko-KR" sz="1600" dirty="0" smtClean="0">
                <a:latin typeface="Arial" pitchFamily="34" charset="0"/>
                <a:cs typeface="Arial" pitchFamily="34" charset="0"/>
              </a:rPr>
              <a:t>Chapter XI: Radiation protection</a:t>
            </a:r>
          </a:p>
          <a:p>
            <a:pPr marL="847725" lvl="1" indent="-287338">
              <a:lnSpc>
                <a:spcPct val="95000"/>
              </a:lnSpc>
            </a:pPr>
            <a:r>
              <a:rPr lang="en-US" altLang="ko-KR" sz="1600" dirty="0" smtClean="0">
                <a:latin typeface="Arial" pitchFamily="34" charset="0"/>
                <a:cs typeface="Arial" pitchFamily="34" charset="0"/>
              </a:rPr>
              <a:t>Chapter XII: Emergency preparedness</a:t>
            </a:r>
          </a:p>
          <a:p>
            <a:pPr marL="847725" lvl="1" indent="-287338">
              <a:lnSpc>
                <a:spcPct val="95000"/>
              </a:lnSpc>
            </a:pPr>
            <a:r>
              <a:rPr lang="en-US" altLang="ko-KR" sz="1600" dirty="0" smtClean="0">
                <a:latin typeface="Arial" pitchFamily="34" charset="0"/>
                <a:cs typeface="Arial" pitchFamily="34" charset="0"/>
              </a:rPr>
              <a:t>Chapter XIII: Environmental aspects</a:t>
            </a:r>
          </a:p>
          <a:p>
            <a:pPr marL="847725" lvl="1" indent="-287338">
              <a:lnSpc>
                <a:spcPct val="95000"/>
              </a:lnSpc>
            </a:pPr>
            <a:r>
              <a:rPr lang="en-US" altLang="ko-KR" sz="1600" dirty="0" smtClean="0">
                <a:latin typeface="Arial" pitchFamily="34" charset="0"/>
                <a:cs typeface="Arial" pitchFamily="34" charset="0"/>
              </a:rPr>
              <a:t>Chapter XIV: Radioactive waste management</a:t>
            </a:r>
          </a:p>
          <a:p>
            <a:pPr marL="847725" lvl="1" indent="-287338">
              <a:lnSpc>
                <a:spcPct val="95000"/>
              </a:lnSpc>
            </a:pPr>
            <a:r>
              <a:rPr lang="en-US" altLang="ko-KR" sz="1600" dirty="0" smtClean="0">
                <a:latin typeface="Arial" pitchFamily="34" charset="0"/>
                <a:cs typeface="Arial" pitchFamily="34" charset="0"/>
              </a:rPr>
              <a:t>Chapter XV: Decommissioning &amp; end of life aspects</a:t>
            </a:r>
            <a:endParaRPr lang="en-US" altLang="ko-KR" sz="1600" dirty="0">
              <a:latin typeface="Arial" pitchFamily="34" charset="0"/>
              <a:cs typeface="Arial" pitchFamily="34" charset="0"/>
            </a:endParaRPr>
          </a:p>
        </p:txBody>
      </p:sp>
    </p:spTree>
    <p:extLst>
      <p:ext uri="{BB962C8B-B14F-4D97-AF65-F5344CB8AC3E}">
        <p14:creationId xmlns:p14="http://schemas.microsoft.com/office/powerpoint/2010/main" val="25895473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a:spLocks noGrp="1"/>
          </p:cNvSpPr>
          <p:nvPr>
            <p:ph idx="1"/>
          </p:nvPr>
        </p:nvSpPr>
        <p:spPr>
          <a:xfrm>
            <a:off x="515678" y="981075"/>
            <a:ext cx="8345689" cy="5068888"/>
          </a:xfrm>
        </p:spPr>
        <p:txBody>
          <a:bodyPr>
            <a:noAutofit/>
          </a:bodyPr>
          <a:lstStyle/>
          <a:p>
            <a:pPr>
              <a:lnSpc>
                <a:spcPct val="100000"/>
              </a:lnSpc>
              <a:buFont typeface="Arial" panose="020B0604020202020204" pitchFamily="34" charset="0"/>
              <a:buChar char="•"/>
              <a:defRPr/>
            </a:pPr>
            <a:r>
              <a:rPr lang="en-US" altLang="ko-KR" sz="2400" dirty="0" smtClean="0"/>
              <a:t>Demonstration of safety for the authorization (GSR Part 1, Requirement </a:t>
            </a:r>
            <a:r>
              <a:rPr lang="en-US" altLang="ko-KR" sz="2400" dirty="0"/>
              <a:t>24: )</a:t>
            </a:r>
            <a:endParaRPr lang="en-US" altLang="ko-KR" sz="2400" dirty="0" smtClean="0"/>
          </a:p>
          <a:p>
            <a:pPr marL="749300" lvl="1" indent="-342900">
              <a:lnSpc>
                <a:spcPct val="100000"/>
              </a:lnSpc>
              <a:spcAft>
                <a:spcPts val="200"/>
              </a:spcAft>
              <a:buSzPct val="100000"/>
              <a:buFont typeface="Wingdings" panose="05000000000000000000" pitchFamily="2" charset="2"/>
              <a:buChar char="ü"/>
              <a:defRPr/>
            </a:pPr>
            <a:r>
              <a:rPr lang="en-US" altLang="ko-KR" dirty="0" smtClean="0"/>
              <a:t>Authorization stages in the lifetime </a:t>
            </a:r>
            <a:r>
              <a:rPr lang="en-US" altLang="ko-KR" dirty="0" smtClean="0"/>
              <a:t>include:</a:t>
            </a:r>
          </a:p>
          <a:p>
            <a:pPr marL="1060450" indent="-342900">
              <a:lnSpc>
                <a:spcPct val="100000"/>
              </a:lnSpc>
              <a:buFont typeface="Arial" panose="020B0604020202020204" pitchFamily="34" charset="0"/>
              <a:buChar char="̵"/>
              <a:defRPr/>
            </a:pPr>
            <a:r>
              <a:rPr lang="en-US" altLang="ko-KR" sz="2400" dirty="0" smtClean="0"/>
              <a:t>Site evaluation, design, construction, commissioning, operation, shutdown and decommissioning</a:t>
            </a:r>
          </a:p>
          <a:p>
            <a:pPr marL="1060450" indent="-342900">
              <a:lnSpc>
                <a:spcPct val="100000"/>
              </a:lnSpc>
              <a:buFont typeface="Arial" panose="020B0604020202020204" pitchFamily="34" charset="0"/>
              <a:buChar char="̵"/>
              <a:defRPr/>
            </a:pPr>
            <a:r>
              <a:rPr lang="en-US" altLang="ko-KR" sz="2400" dirty="0" smtClean="0"/>
              <a:t>Management of radioactive waste and the management of spent fuel</a:t>
            </a:r>
          </a:p>
          <a:p>
            <a:pPr marL="749300" lvl="1" indent="-342900">
              <a:lnSpc>
                <a:spcPct val="100000"/>
              </a:lnSpc>
              <a:spcAft>
                <a:spcPts val="200"/>
              </a:spcAft>
              <a:buSzPct val="100000"/>
              <a:buFont typeface="Wingdings" panose="05000000000000000000" pitchFamily="2" charset="2"/>
              <a:buChar char="ü"/>
              <a:defRPr/>
            </a:pPr>
            <a:r>
              <a:rPr lang="en-US" altLang="ko-KR" dirty="0" smtClean="0"/>
              <a:t>Prior </a:t>
            </a:r>
            <a:r>
              <a:rPr lang="en-US" altLang="ko-KR" dirty="0" smtClean="0"/>
              <a:t>to granting of an authorization, the applicant shall submit a safety assessment associated with facilities and activities. </a:t>
            </a:r>
          </a:p>
          <a:p>
            <a:pPr marL="749300" lvl="1" indent="-342900">
              <a:lnSpc>
                <a:spcPct val="100000"/>
              </a:lnSpc>
              <a:spcAft>
                <a:spcPts val="200"/>
              </a:spcAft>
              <a:buSzPct val="100000"/>
              <a:buFont typeface="Wingdings" panose="05000000000000000000" pitchFamily="2" charset="2"/>
              <a:buChar char="ü"/>
              <a:defRPr/>
            </a:pPr>
            <a:r>
              <a:rPr lang="en-US" altLang="ko-KR" dirty="0" smtClean="0"/>
              <a:t>The regulatory body shall issue guidance on format and content of the documents to be submitted by the applicant for an authorization.          </a:t>
            </a:r>
          </a:p>
        </p:txBody>
      </p:sp>
      <p:sp>
        <p:nvSpPr>
          <p:cNvPr id="9219" name="Rectangle 2"/>
          <p:cNvSpPr>
            <a:spLocks noGrp="1" noChangeArrowheads="1"/>
          </p:cNvSpPr>
          <p:nvPr>
            <p:ph type="title"/>
          </p:nvPr>
        </p:nvSpPr>
        <p:spPr>
          <a:xfrm>
            <a:off x="515678" y="135515"/>
            <a:ext cx="4795577" cy="928687"/>
          </a:xfrm>
        </p:spPr>
        <p:txBody>
          <a:bodyPr/>
          <a:lstStyle/>
          <a:p>
            <a:pPr eaLnBrk="1" hangingPunct="1"/>
            <a:r>
              <a:rPr lang="en-US" altLang="ko-KR" dirty="0" smtClean="0">
                <a:ea typeface="굴림" panose="020B0600000101010101" pitchFamily="50" charset="-127"/>
              </a:rPr>
              <a:t>I</a:t>
            </a:r>
            <a:r>
              <a:rPr lang="en-US" altLang="ko-KR" dirty="0" smtClean="0">
                <a:ea typeface="굴림" panose="020B0600000101010101" pitchFamily="50" charset="-127"/>
                <a:cs typeface="Arial" panose="020B0604020202020204" pitchFamily="34" charset="0"/>
              </a:rPr>
              <a:t>. </a:t>
            </a:r>
            <a:r>
              <a:rPr lang="en-US" altLang="ko-KR" dirty="0" smtClean="0">
                <a:ea typeface="굴림" panose="020B0600000101010101" pitchFamily="50" charset="-127"/>
                <a:cs typeface="Arial" panose="020B0604020202020204" pitchFamily="34" charset="0"/>
              </a:rPr>
              <a:t>Introduction</a:t>
            </a:r>
            <a:endParaRPr lang="en-US" altLang="ja-JP" dirty="0" smtClean="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19416950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748146" y="255142"/>
            <a:ext cx="7639396" cy="864096"/>
          </a:xfrm>
        </p:spPr>
        <p:txBody>
          <a:bodyPr>
            <a:normAutofit/>
          </a:bodyPr>
          <a:lstStyle/>
          <a:p>
            <a:r>
              <a:rPr lang="en-US" altLang="ko-KR" sz="2800" dirty="0"/>
              <a:t>Appendix 1. (continued)</a:t>
            </a:r>
            <a:endParaRPr lang="ko-KR" altLang="en-US" sz="2800" dirty="0"/>
          </a:p>
        </p:txBody>
      </p:sp>
      <p:sp>
        <p:nvSpPr>
          <p:cNvPr id="4" name="내용 개체 틀 2"/>
          <p:cNvSpPr>
            <a:spLocks noGrp="1"/>
          </p:cNvSpPr>
          <p:nvPr>
            <p:ph idx="1"/>
          </p:nvPr>
        </p:nvSpPr>
        <p:spPr>
          <a:xfrm>
            <a:off x="543569" y="1119238"/>
            <a:ext cx="8048550" cy="4439277"/>
          </a:xfrm>
        </p:spPr>
        <p:txBody>
          <a:bodyPr>
            <a:noAutofit/>
          </a:bodyPr>
          <a:lstStyle/>
          <a:p>
            <a:pPr marL="452438" indent="-452438">
              <a:lnSpc>
                <a:spcPct val="150000"/>
              </a:lnSpc>
              <a:spcAft>
                <a:spcPts val="0"/>
              </a:spcAft>
              <a:buClr>
                <a:schemeClr val="accent3">
                  <a:lumMod val="75000"/>
                </a:schemeClr>
              </a:buClr>
              <a:buFont typeface="Wingdings" pitchFamily="2" charset="2"/>
              <a:buChar char="v"/>
            </a:pPr>
            <a:r>
              <a:rPr lang="en-US" altLang="ko-KR" sz="2400" b="1" dirty="0" smtClean="0">
                <a:solidFill>
                  <a:schemeClr val="accent3">
                    <a:lumMod val="75000"/>
                  </a:schemeClr>
                </a:solidFill>
              </a:rPr>
              <a:t>Chapter I: Introduction </a:t>
            </a:r>
          </a:p>
          <a:p>
            <a:pPr marL="717550" lvl="1" indent="-311150">
              <a:lnSpc>
                <a:spcPct val="100000"/>
              </a:lnSpc>
              <a:spcAft>
                <a:spcPts val="0"/>
              </a:spcAft>
              <a:buSzPct val="100000"/>
              <a:buFont typeface="Wingdings" pitchFamily="2" charset="2"/>
              <a:buChar char="§"/>
            </a:pPr>
            <a:r>
              <a:rPr lang="en-US" altLang="ko-KR" dirty="0" smtClean="0"/>
              <a:t>General Consideration</a:t>
            </a:r>
          </a:p>
          <a:p>
            <a:pPr marL="896938" indent="-358775">
              <a:lnSpc>
                <a:spcPct val="100000"/>
              </a:lnSpc>
              <a:spcAft>
                <a:spcPts val="0"/>
              </a:spcAft>
              <a:buNone/>
            </a:pPr>
            <a:r>
              <a:rPr lang="en-US" altLang="ko-KR" sz="2400" dirty="0"/>
              <a:t>-  The main purpose of the SAR</a:t>
            </a:r>
          </a:p>
          <a:p>
            <a:pPr marL="896938" indent="-358775">
              <a:lnSpc>
                <a:spcPct val="100000"/>
              </a:lnSpc>
              <a:spcAft>
                <a:spcPts val="0"/>
              </a:spcAft>
              <a:buNone/>
            </a:pPr>
            <a:r>
              <a:rPr lang="en-US" altLang="ko-KR" sz="2400" dirty="0"/>
              <a:t>-  The existing authorization status</a:t>
            </a:r>
          </a:p>
          <a:p>
            <a:pPr marL="806450" indent="-268288">
              <a:lnSpc>
                <a:spcPct val="100000"/>
              </a:lnSpc>
              <a:spcAft>
                <a:spcPts val="0"/>
              </a:spcAft>
              <a:buNone/>
            </a:pPr>
            <a:r>
              <a:rPr lang="en-US" altLang="ko-KR" sz="2400" dirty="0"/>
              <a:t>-  An identification of the designer, vendor, constructor and operating organization of the NPP</a:t>
            </a:r>
          </a:p>
          <a:p>
            <a:pPr marL="806450" indent="-268288">
              <a:lnSpc>
                <a:spcPct val="100000"/>
              </a:lnSpc>
              <a:spcAft>
                <a:spcPts val="0"/>
              </a:spcAft>
              <a:buNone/>
            </a:pPr>
            <a:r>
              <a:rPr lang="en-US" altLang="ko-KR" sz="2400" dirty="0"/>
              <a:t>-  Any similar (or identical) NPPs already reviewed and approved and a statement of the specific differences and improvements</a:t>
            </a:r>
          </a:p>
          <a:p>
            <a:pPr marL="896938" indent="-358775">
              <a:lnSpc>
                <a:spcPct val="100000"/>
              </a:lnSpc>
              <a:spcAft>
                <a:spcPts val="0"/>
              </a:spcAft>
              <a:buNone/>
            </a:pPr>
            <a:r>
              <a:rPr lang="en-US" altLang="ko-KR" sz="2400" dirty="0"/>
              <a:t>-  The main information on the preparation of the SAR;</a:t>
            </a:r>
          </a:p>
          <a:p>
            <a:pPr marL="896938" indent="-358775">
              <a:lnSpc>
                <a:spcPct val="100000"/>
              </a:lnSpc>
              <a:spcAft>
                <a:spcPts val="0"/>
              </a:spcAft>
              <a:buNone/>
            </a:pPr>
            <a:r>
              <a:rPr lang="en-US" altLang="ko-KR" sz="2400" dirty="0"/>
              <a:t>-  A description of the structure of the </a:t>
            </a:r>
            <a:r>
              <a:rPr lang="en-US" altLang="ko-KR" sz="2400" dirty="0" smtClean="0"/>
              <a:t>SAR</a:t>
            </a:r>
            <a:endParaRPr lang="en-US" altLang="ko-KR" sz="2400" b="1" dirty="0" smtClean="0"/>
          </a:p>
        </p:txBody>
      </p:sp>
    </p:spTree>
    <p:extLst>
      <p:ext uri="{BB962C8B-B14F-4D97-AF65-F5344CB8AC3E}">
        <p14:creationId xmlns:p14="http://schemas.microsoft.com/office/powerpoint/2010/main" val="31864887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714894" y="294521"/>
            <a:ext cx="8229600" cy="864096"/>
          </a:xfrm>
        </p:spPr>
        <p:txBody>
          <a:bodyPr>
            <a:normAutofit/>
          </a:bodyPr>
          <a:lstStyle/>
          <a:p>
            <a:r>
              <a:rPr lang="en-US" altLang="ko-KR" sz="2800" dirty="0"/>
              <a:t>Appendix 1. (continued)</a:t>
            </a:r>
            <a:endParaRPr lang="ko-KR" altLang="en-US" sz="2800" dirty="0"/>
          </a:p>
        </p:txBody>
      </p:sp>
      <p:sp>
        <p:nvSpPr>
          <p:cNvPr id="4" name="내용 개체 틀 2"/>
          <p:cNvSpPr>
            <a:spLocks noGrp="1"/>
          </p:cNvSpPr>
          <p:nvPr>
            <p:ph idx="1"/>
          </p:nvPr>
        </p:nvSpPr>
        <p:spPr>
          <a:xfrm>
            <a:off x="654875" y="1158617"/>
            <a:ext cx="8208912" cy="5328592"/>
          </a:xfrm>
        </p:spPr>
        <p:txBody>
          <a:bodyPr>
            <a:normAutofit/>
          </a:bodyPr>
          <a:lstStyle/>
          <a:p>
            <a:pPr marL="452438" indent="-452438">
              <a:lnSpc>
                <a:spcPct val="100000"/>
              </a:lnSpc>
              <a:buClr>
                <a:schemeClr val="accent3">
                  <a:lumMod val="75000"/>
                </a:schemeClr>
              </a:buClr>
              <a:buFont typeface="Wingdings" pitchFamily="2" charset="2"/>
              <a:buChar char="v"/>
            </a:pPr>
            <a:r>
              <a:rPr lang="en-US" altLang="ko-KR" sz="2400" b="1" dirty="0" smtClean="0">
                <a:solidFill>
                  <a:schemeClr val="accent3">
                    <a:lumMod val="75000"/>
                  </a:schemeClr>
                </a:solidFill>
              </a:rPr>
              <a:t>Chapter II: General Plant Description </a:t>
            </a:r>
          </a:p>
          <a:p>
            <a:pPr marL="806450" lvl="1" indent="-268288">
              <a:lnSpc>
                <a:spcPct val="100000"/>
              </a:lnSpc>
              <a:spcAft>
                <a:spcPts val="200"/>
              </a:spcAft>
              <a:buSzPct val="100000"/>
              <a:buFont typeface="Wingdings" pitchFamily="2" charset="2"/>
              <a:buChar char="§"/>
            </a:pPr>
            <a:r>
              <a:rPr lang="en-US" altLang="ko-KR" dirty="0" smtClean="0"/>
              <a:t>Applicable </a:t>
            </a:r>
            <a:r>
              <a:rPr lang="en-US" altLang="ko-KR" dirty="0"/>
              <a:t>regulations, codes and </a:t>
            </a:r>
            <a:r>
              <a:rPr lang="en-US" altLang="ko-KR" dirty="0" smtClean="0"/>
              <a:t>standards</a:t>
            </a:r>
          </a:p>
          <a:p>
            <a:pPr marL="806450" indent="-268288">
              <a:lnSpc>
                <a:spcPct val="100000"/>
              </a:lnSpc>
              <a:buFont typeface="Wingdings" pitchFamily="2" charset="2"/>
              <a:buChar char="§"/>
            </a:pPr>
            <a:r>
              <a:rPr lang="en-US" altLang="ko-KR" sz="2400" dirty="0" smtClean="0"/>
              <a:t>Basic </a:t>
            </a:r>
            <a:r>
              <a:rPr lang="en-US" altLang="ko-KR" sz="2400" dirty="0"/>
              <a:t>technical </a:t>
            </a:r>
            <a:r>
              <a:rPr lang="en-US" altLang="ko-KR" sz="2400" dirty="0" smtClean="0"/>
              <a:t>characteristics</a:t>
            </a:r>
          </a:p>
          <a:p>
            <a:pPr marL="452438" indent="-452438">
              <a:lnSpc>
                <a:spcPct val="100000"/>
              </a:lnSpc>
              <a:buClr>
                <a:schemeClr val="accent3">
                  <a:lumMod val="75000"/>
                </a:schemeClr>
              </a:buClr>
              <a:buFont typeface="Wingdings" pitchFamily="2" charset="2"/>
              <a:buChar char="v"/>
            </a:pPr>
            <a:r>
              <a:rPr lang="en-US" altLang="ko-KR" sz="2400" b="1" dirty="0">
                <a:solidFill>
                  <a:schemeClr val="accent3">
                    <a:lumMod val="75000"/>
                  </a:schemeClr>
                </a:solidFill>
              </a:rPr>
              <a:t>Chapter II: General Plant Description</a:t>
            </a:r>
          </a:p>
          <a:p>
            <a:pPr marL="806450" lvl="1" indent="-268288">
              <a:lnSpc>
                <a:spcPct val="100000"/>
              </a:lnSpc>
              <a:spcAft>
                <a:spcPts val="200"/>
              </a:spcAft>
              <a:buSzPct val="100000"/>
              <a:buFont typeface="Wingdings" pitchFamily="2" charset="2"/>
              <a:buChar char="§"/>
            </a:pPr>
            <a:r>
              <a:rPr lang="en-US" altLang="ko-KR" dirty="0"/>
              <a:t>Information on Layout and other Aspect        </a:t>
            </a:r>
          </a:p>
          <a:p>
            <a:pPr marL="806450" indent="-268288">
              <a:lnSpc>
                <a:spcPct val="100000"/>
              </a:lnSpc>
              <a:buFont typeface="Wingdings" pitchFamily="2" charset="2"/>
              <a:buChar char="§"/>
            </a:pPr>
            <a:r>
              <a:rPr lang="en-US" altLang="ko-KR" sz="2400" dirty="0"/>
              <a:t>Operating Modes of NPP</a:t>
            </a:r>
          </a:p>
          <a:p>
            <a:pPr marL="806450" indent="-268288">
              <a:lnSpc>
                <a:spcPct val="100000"/>
              </a:lnSpc>
              <a:buFont typeface="Wingdings" pitchFamily="2" charset="2"/>
              <a:buChar char="§"/>
            </a:pPr>
            <a:r>
              <a:rPr lang="en-US" altLang="ko-KR" sz="2400" dirty="0"/>
              <a:t>Material incorporated by </a:t>
            </a:r>
            <a:r>
              <a:rPr lang="en-US" altLang="ko-KR" sz="2400" dirty="0" smtClean="0"/>
              <a:t>Reference</a:t>
            </a:r>
          </a:p>
          <a:p>
            <a:pPr marL="452438" indent="-452438">
              <a:lnSpc>
                <a:spcPct val="100000"/>
              </a:lnSpc>
              <a:buClr>
                <a:schemeClr val="accent3">
                  <a:lumMod val="75000"/>
                </a:schemeClr>
              </a:buClr>
              <a:buFont typeface="Wingdings" pitchFamily="2" charset="2"/>
              <a:buChar char="v"/>
            </a:pPr>
            <a:r>
              <a:rPr lang="en-US" altLang="ko-KR" sz="2400" b="1" dirty="0">
                <a:solidFill>
                  <a:schemeClr val="accent3">
                    <a:lumMod val="75000"/>
                  </a:schemeClr>
                </a:solidFill>
              </a:rPr>
              <a:t>Chapter III: Management of Safety </a:t>
            </a:r>
          </a:p>
          <a:p>
            <a:pPr marL="806450" lvl="1" indent="-268288">
              <a:lnSpc>
                <a:spcPct val="100000"/>
              </a:lnSpc>
              <a:spcAft>
                <a:spcPts val="200"/>
              </a:spcAft>
              <a:buSzPct val="100000"/>
              <a:buFont typeface="Wingdings" pitchFamily="2" charset="2"/>
              <a:buChar char="§"/>
            </a:pPr>
            <a:r>
              <a:rPr lang="en-US" altLang="ko-KR" dirty="0"/>
              <a:t>Consideration of Safety Culture</a:t>
            </a:r>
          </a:p>
          <a:p>
            <a:pPr marL="806450" indent="-268288">
              <a:lnSpc>
                <a:spcPct val="100000"/>
              </a:lnSpc>
              <a:buFont typeface="Wingdings" pitchFamily="2" charset="2"/>
              <a:buChar char="§"/>
            </a:pPr>
            <a:r>
              <a:rPr lang="en-US" altLang="ko-KR" sz="2400" dirty="0"/>
              <a:t>Quality Assurance (QA)</a:t>
            </a:r>
          </a:p>
          <a:p>
            <a:pPr marL="806450" indent="-268288">
              <a:lnSpc>
                <a:spcPct val="100000"/>
              </a:lnSpc>
              <a:buFont typeface="Wingdings" pitchFamily="2" charset="2"/>
              <a:buChar char="§"/>
            </a:pPr>
            <a:r>
              <a:rPr lang="en-US" altLang="ko-KR" sz="2400" dirty="0"/>
              <a:t>Monitoring and Review of Safety Performance</a:t>
            </a:r>
          </a:p>
          <a:p>
            <a:pPr marL="806450" indent="-268288">
              <a:lnSpc>
                <a:spcPct val="110000"/>
              </a:lnSpc>
              <a:buFont typeface="Wingdings" pitchFamily="2" charset="2"/>
              <a:buChar char="§"/>
            </a:pPr>
            <a:endParaRPr lang="en-US" altLang="ko-KR" sz="2400" b="1" dirty="0"/>
          </a:p>
          <a:p>
            <a:pPr marL="806450" indent="-268288">
              <a:lnSpc>
                <a:spcPct val="110000"/>
              </a:lnSpc>
              <a:buFont typeface="Wingdings" pitchFamily="2" charset="2"/>
              <a:buChar char="§"/>
            </a:pPr>
            <a:endParaRPr lang="en-US" altLang="ko-KR" sz="2400" b="1" dirty="0" smtClean="0"/>
          </a:p>
        </p:txBody>
      </p:sp>
    </p:spTree>
    <p:extLst>
      <p:ext uri="{BB962C8B-B14F-4D97-AF65-F5344CB8AC3E}">
        <p14:creationId xmlns:p14="http://schemas.microsoft.com/office/powerpoint/2010/main" val="352363109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a:spLocks noGrp="1"/>
          </p:cNvSpPr>
          <p:nvPr>
            <p:ph idx="1"/>
          </p:nvPr>
        </p:nvSpPr>
        <p:spPr>
          <a:xfrm>
            <a:off x="475928" y="1205136"/>
            <a:ext cx="8496943" cy="5328592"/>
          </a:xfrm>
        </p:spPr>
        <p:txBody>
          <a:bodyPr>
            <a:normAutofit/>
          </a:bodyPr>
          <a:lstStyle/>
          <a:p>
            <a:pPr marL="452438" indent="-452438">
              <a:lnSpc>
                <a:spcPct val="120000"/>
              </a:lnSpc>
              <a:buClr>
                <a:schemeClr val="accent3">
                  <a:lumMod val="75000"/>
                </a:schemeClr>
              </a:buClr>
              <a:buFont typeface="Wingdings" pitchFamily="2" charset="2"/>
              <a:buChar char="v"/>
            </a:pPr>
            <a:r>
              <a:rPr lang="en-US" altLang="ko-KR" sz="2400" b="1" dirty="0" smtClean="0">
                <a:solidFill>
                  <a:schemeClr val="accent3">
                    <a:lumMod val="75000"/>
                  </a:schemeClr>
                </a:solidFill>
              </a:rPr>
              <a:t>Chapter IV: Site Evaluation</a:t>
            </a:r>
          </a:p>
          <a:p>
            <a:pPr marL="717550" lvl="1" indent="-358775">
              <a:lnSpc>
                <a:spcPct val="110000"/>
              </a:lnSpc>
              <a:spcAft>
                <a:spcPts val="200"/>
              </a:spcAft>
              <a:buSzPct val="100000"/>
              <a:buFont typeface="Wingdings" pitchFamily="2" charset="2"/>
              <a:buChar char="§"/>
            </a:pPr>
            <a:r>
              <a:rPr lang="en-US" altLang="ko-KR" dirty="0" smtClean="0"/>
              <a:t>Site Reference Data</a:t>
            </a:r>
          </a:p>
          <a:p>
            <a:pPr marL="717550" lvl="1" indent="-358775">
              <a:lnSpc>
                <a:spcPct val="110000"/>
              </a:lnSpc>
              <a:spcAft>
                <a:spcPts val="200"/>
              </a:spcAft>
              <a:buSzPct val="100000"/>
              <a:buFont typeface="Wingdings" pitchFamily="2" charset="2"/>
              <a:buChar char="§"/>
            </a:pPr>
            <a:r>
              <a:rPr lang="en-US" altLang="ko-KR" dirty="0" smtClean="0"/>
              <a:t>Evaluation of Site Specific Hazards</a:t>
            </a:r>
          </a:p>
          <a:p>
            <a:pPr marL="717550" lvl="1" indent="-358775">
              <a:lnSpc>
                <a:spcPct val="110000"/>
              </a:lnSpc>
              <a:spcAft>
                <a:spcPts val="200"/>
              </a:spcAft>
              <a:buSzPct val="100000"/>
              <a:buFont typeface="Wingdings" pitchFamily="2" charset="2"/>
              <a:buChar char="§"/>
            </a:pPr>
            <a:r>
              <a:rPr lang="en-US" altLang="ko-KR" dirty="0"/>
              <a:t>Proximity of Industrial, Transport and Military Facilities</a:t>
            </a:r>
          </a:p>
          <a:p>
            <a:pPr marL="717550" lvl="1" indent="-358775">
              <a:lnSpc>
                <a:spcPct val="110000"/>
              </a:lnSpc>
              <a:spcAft>
                <a:spcPts val="200"/>
              </a:spcAft>
              <a:buSzPct val="100000"/>
              <a:buFont typeface="Wingdings" pitchFamily="2" charset="2"/>
              <a:buChar char="§"/>
            </a:pPr>
            <a:r>
              <a:rPr lang="en-US" altLang="ko-KR" dirty="0"/>
              <a:t>Activities at the Plant Site</a:t>
            </a:r>
          </a:p>
          <a:p>
            <a:pPr marL="717550" lvl="1" indent="-358775">
              <a:lnSpc>
                <a:spcPct val="110000"/>
              </a:lnSpc>
              <a:spcAft>
                <a:spcPts val="200"/>
              </a:spcAft>
              <a:buSzPct val="100000"/>
              <a:buFont typeface="Wingdings" pitchFamily="2" charset="2"/>
              <a:buChar char="§"/>
            </a:pPr>
            <a:r>
              <a:rPr lang="en-US" altLang="ko-KR" dirty="0"/>
              <a:t>Hydrology, Meteorology and Seismology</a:t>
            </a:r>
          </a:p>
          <a:p>
            <a:pPr marL="717550" lvl="1" indent="-358775">
              <a:lnSpc>
                <a:spcPct val="110000"/>
              </a:lnSpc>
              <a:spcAft>
                <a:spcPts val="200"/>
              </a:spcAft>
              <a:buSzPct val="100000"/>
              <a:buFont typeface="Wingdings" pitchFamily="2" charset="2"/>
              <a:buChar char="§"/>
            </a:pPr>
            <a:r>
              <a:rPr lang="en-US" altLang="ko-KR" dirty="0"/>
              <a:t>Radiological Conditions due to External Sources</a:t>
            </a:r>
          </a:p>
          <a:p>
            <a:pPr marL="717550" lvl="1" indent="-358775">
              <a:lnSpc>
                <a:spcPct val="110000"/>
              </a:lnSpc>
              <a:spcAft>
                <a:spcPts val="200"/>
              </a:spcAft>
              <a:buSzPct val="100000"/>
              <a:buFont typeface="Wingdings" pitchFamily="2" charset="2"/>
              <a:buChar char="§"/>
            </a:pPr>
            <a:r>
              <a:rPr lang="en-US" altLang="ko-KR" dirty="0"/>
              <a:t>Site Related Issues in Emergency Planning and Accident Management</a:t>
            </a:r>
          </a:p>
          <a:p>
            <a:pPr marL="717550" lvl="1" indent="-358775">
              <a:lnSpc>
                <a:spcPct val="110000"/>
              </a:lnSpc>
              <a:spcAft>
                <a:spcPts val="200"/>
              </a:spcAft>
              <a:buSzPct val="100000"/>
              <a:buFont typeface="Wingdings" pitchFamily="2" charset="2"/>
              <a:buChar char="§"/>
            </a:pPr>
            <a:r>
              <a:rPr lang="en-US" altLang="ko-KR" dirty="0"/>
              <a:t>Monitoring of  Site Related Parameters     </a:t>
            </a:r>
          </a:p>
          <a:p>
            <a:pPr marL="717550" lvl="1" indent="-358775">
              <a:lnSpc>
                <a:spcPct val="110000"/>
              </a:lnSpc>
              <a:spcAft>
                <a:spcPts val="200"/>
              </a:spcAft>
              <a:buSzPct val="100000"/>
              <a:buFont typeface="Wingdings" pitchFamily="2" charset="2"/>
              <a:buChar char="§"/>
            </a:pPr>
            <a:endParaRPr lang="en-US" altLang="ko-KR" b="1" dirty="0" smtClean="0">
              <a:latin typeface="Arial" pitchFamily="34" charset="0"/>
              <a:cs typeface="Arial" pitchFamily="34" charset="0"/>
            </a:endParaRPr>
          </a:p>
        </p:txBody>
      </p:sp>
      <p:sp>
        <p:nvSpPr>
          <p:cNvPr id="5" name="제목 1"/>
          <p:cNvSpPr txBox="1">
            <a:spLocks/>
          </p:cNvSpPr>
          <p:nvPr/>
        </p:nvSpPr>
        <p:spPr>
          <a:xfrm>
            <a:off x="609600" y="341040"/>
            <a:ext cx="8229600" cy="864096"/>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3200" kern="1200">
                <a:solidFill>
                  <a:schemeClr val="tx1"/>
                </a:solidFill>
                <a:latin typeface="Arial" panose="020B0604020202020204" pitchFamily="34" charset="0"/>
                <a:ea typeface="+mj-ea"/>
                <a:cs typeface="Arial" panose="020B0604020202020204" pitchFamily="34" charset="0"/>
              </a:defRPr>
            </a:lvl1pPr>
          </a:lstStyle>
          <a:p>
            <a:r>
              <a:rPr lang="en-US" altLang="ko-KR" sz="2800" dirty="0" smtClean="0"/>
              <a:t>Appendix 1. </a:t>
            </a:r>
            <a:r>
              <a:rPr lang="en-US" altLang="ko-KR" sz="2800" dirty="0"/>
              <a:t>(continued)</a:t>
            </a:r>
            <a:endParaRPr lang="ko-KR" altLang="en-US" sz="2800" dirty="0"/>
          </a:p>
        </p:txBody>
      </p:sp>
    </p:spTree>
    <p:extLst>
      <p:ext uri="{BB962C8B-B14F-4D97-AF65-F5344CB8AC3E}">
        <p14:creationId xmlns:p14="http://schemas.microsoft.com/office/powerpoint/2010/main" val="180038868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a:spLocks noGrp="1"/>
          </p:cNvSpPr>
          <p:nvPr>
            <p:ph idx="1"/>
          </p:nvPr>
        </p:nvSpPr>
        <p:spPr>
          <a:xfrm>
            <a:off x="395536" y="1052736"/>
            <a:ext cx="8496943" cy="5328592"/>
          </a:xfrm>
        </p:spPr>
        <p:txBody>
          <a:bodyPr>
            <a:normAutofit/>
          </a:bodyPr>
          <a:lstStyle/>
          <a:p>
            <a:pPr marL="452438" indent="-452438">
              <a:lnSpc>
                <a:spcPct val="120000"/>
              </a:lnSpc>
              <a:buClr>
                <a:schemeClr val="accent3">
                  <a:lumMod val="75000"/>
                </a:schemeClr>
              </a:buClr>
              <a:buFont typeface="Wingdings" pitchFamily="2" charset="2"/>
              <a:buChar char="v"/>
            </a:pPr>
            <a:r>
              <a:rPr lang="en-US" altLang="ko-KR" sz="2400" b="1" dirty="0" smtClean="0">
                <a:solidFill>
                  <a:schemeClr val="accent3">
                    <a:lumMod val="75000"/>
                  </a:schemeClr>
                </a:solidFill>
              </a:rPr>
              <a:t>Chapter V: General Design Aspect</a:t>
            </a:r>
          </a:p>
          <a:p>
            <a:pPr marL="717550" lvl="1" indent="-358775">
              <a:lnSpc>
                <a:spcPct val="110000"/>
              </a:lnSpc>
              <a:spcAft>
                <a:spcPts val="200"/>
              </a:spcAft>
              <a:buSzPct val="100000"/>
              <a:buFont typeface="Wingdings" pitchFamily="2" charset="2"/>
              <a:buChar char="§"/>
            </a:pPr>
            <a:r>
              <a:rPr lang="en-US" altLang="ko-KR" dirty="0" smtClean="0"/>
              <a:t>Safety Objectives and Design Principles</a:t>
            </a:r>
          </a:p>
          <a:p>
            <a:pPr marL="717550" lvl="1" indent="-358775">
              <a:lnSpc>
                <a:spcPct val="110000"/>
              </a:lnSpc>
              <a:spcAft>
                <a:spcPts val="200"/>
              </a:spcAft>
              <a:buSzPct val="100000"/>
              <a:buFont typeface="Wingdings" pitchFamily="2" charset="2"/>
              <a:buChar char="§"/>
            </a:pPr>
            <a:r>
              <a:rPr lang="en-US" altLang="ko-KR" dirty="0"/>
              <a:t>Conformance with the Design Principles and Criteria</a:t>
            </a:r>
          </a:p>
          <a:p>
            <a:pPr marL="717550" lvl="1" indent="-358775">
              <a:lnSpc>
                <a:spcPct val="110000"/>
              </a:lnSpc>
              <a:spcAft>
                <a:spcPts val="200"/>
              </a:spcAft>
              <a:buSzPct val="100000"/>
              <a:buFont typeface="Wingdings" pitchFamily="2" charset="2"/>
              <a:buChar char="§"/>
            </a:pPr>
            <a:r>
              <a:rPr lang="en-US" altLang="ko-KR" dirty="0"/>
              <a:t>Classification of SSCs</a:t>
            </a:r>
          </a:p>
          <a:p>
            <a:pPr marL="717550" lvl="1" indent="-358775">
              <a:lnSpc>
                <a:spcPct val="110000"/>
              </a:lnSpc>
              <a:spcAft>
                <a:spcPts val="200"/>
              </a:spcAft>
              <a:buSzPct val="100000"/>
              <a:buFont typeface="Wingdings" pitchFamily="2" charset="2"/>
              <a:buChar char="§"/>
            </a:pPr>
            <a:r>
              <a:rPr lang="en-US" altLang="ko-KR" dirty="0"/>
              <a:t>Civil Engineering Works and Structures</a:t>
            </a:r>
          </a:p>
          <a:p>
            <a:pPr marL="717550" lvl="1" indent="-358775">
              <a:lnSpc>
                <a:spcPct val="110000"/>
              </a:lnSpc>
              <a:spcAft>
                <a:spcPts val="200"/>
              </a:spcAft>
              <a:buSzPct val="100000"/>
              <a:buFont typeface="Wingdings" pitchFamily="2" charset="2"/>
              <a:buChar char="§"/>
            </a:pPr>
            <a:r>
              <a:rPr lang="en-US" altLang="ko-KR" dirty="0"/>
              <a:t>Equipment Qualification and Environmental </a:t>
            </a:r>
            <a:r>
              <a:rPr lang="en-US" altLang="ko-KR" dirty="0" smtClean="0"/>
              <a:t>Factors</a:t>
            </a:r>
          </a:p>
          <a:p>
            <a:pPr marL="717550" lvl="1" indent="-358775">
              <a:lnSpc>
                <a:spcPct val="110000"/>
              </a:lnSpc>
              <a:spcAft>
                <a:spcPts val="200"/>
              </a:spcAft>
              <a:buSzPct val="100000"/>
              <a:buFont typeface="Wingdings" pitchFamily="2" charset="2"/>
              <a:buChar char="§"/>
            </a:pPr>
            <a:r>
              <a:rPr lang="en-US" altLang="ko-KR" dirty="0" smtClean="0"/>
              <a:t>Human </a:t>
            </a:r>
            <a:r>
              <a:rPr lang="en-US" altLang="ko-KR" dirty="0"/>
              <a:t>Factors </a:t>
            </a:r>
            <a:r>
              <a:rPr lang="en-US" altLang="ko-KR" dirty="0" smtClean="0"/>
              <a:t>Engineering</a:t>
            </a:r>
          </a:p>
          <a:p>
            <a:pPr marL="717550" lvl="1" indent="-358775">
              <a:lnSpc>
                <a:spcPct val="110000"/>
              </a:lnSpc>
              <a:spcAft>
                <a:spcPts val="200"/>
              </a:spcAft>
              <a:buSzPct val="100000"/>
              <a:buFont typeface="Wingdings" pitchFamily="2" charset="2"/>
              <a:buChar char="§"/>
            </a:pPr>
            <a:r>
              <a:rPr lang="en-US" altLang="ko-KR" dirty="0" smtClean="0"/>
              <a:t>Protection </a:t>
            </a:r>
            <a:r>
              <a:rPr lang="en-US" altLang="ko-KR" dirty="0"/>
              <a:t>against Internal and External </a:t>
            </a:r>
            <a:r>
              <a:rPr lang="en-US" altLang="ko-KR" dirty="0" smtClean="0"/>
              <a:t>Hazards</a:t>
            </a:r>
          </a:p>
          <a:p>
            <a:pPr marL="717550" lvl="1" indent="-358775">
              <a:lnSpc>
                <a:spcPct val="110000"/>
              </a:lnSpc>
              <a:spcAft>
                <a:spcPts val="200"/>
              </a:spcAft>
              <a:buSzPct val="100000"/>
              <a:buFont typeface="Wingdings" pitchFamily="2" charset="2"/>
              <a:buChar char="§"/>
            </a:pPr>
            <a:endParaRPr lang="en-US" altLang="ko-KR" b="1" dirty="0"/>
          </a:p>
          <a:p>
            <a:pPr marL="717550" lvl="1" indent="-358775">
              <a:lnSpc>
                <a:spcPct val="110000"/>
              </a:lnSpc>
              <a:spcAft>
                <a:spcPts val="200"/>
              </a:spcAft>
              <a:buSzPct val="100000"/>
              <a:buFont typeface="Wingdings" pitchFamily="2" charset="2"/>
              <a:buChar char="§"/>
            </a:pPr>
            <a:endParaRPr lang="en-US" altLang="ko-KR" b="1" dirty="0" smtClean="0"/>
          </a:p>
        </p:txBody>
      </p:sp>
      <p:sp>
        <p:nvSpPr>
          <p:cNvPr id="5" name="제목 1"/>
          <p:cNvSpPr>
            <a:spLocks noGrp="1"/>
          </p:cNvSpPr>
          <p:nvPr>
            <p:ph type="title"/>
          </p:nvPr>
        </p:nvSpPr>
        <p:spPr/>
        <p:txBody>
          <a:bodyPr>
            <a:normAutofit/>
          </a:bodyPr>
          <a:lstStyle/>
          <a:p>
            <a:r>
              <a:rPr lang="en-US" altLang="ko-KR" sz="2800" dirty="0"/>
              <a:t>Appendix 1. (continued)</a:t>
            </a:r>
            <a:endParaRPr lang="ko-KR" altLang="en-US" sz="2800" dirty="0"/>
          </a:p>
        </p:txBody>
      </p:sp>
    </p:spTree>
    <p:extLst>
      <p:ext uri="{BB962C8B-B14F-4D97-AF65-F5344CB8AC3E}">
        <p14:creationId xmlns:p14="http://schemas.microsoft.com/office/powerpoint/2010/main" val="19749188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a:spLocks noGrp="1"/>
          </p:cNvSpPr>
          <p:nvPr>
            <p:ph idx="1"/>
          </p:nvPr>
        </p:nvSpPr>
        <p:spPr>
          <a:xfrm>
            <a:off x="281024" y="1075668"/>
            <a:ext cx="8862976" cy="5463643"/>
          </a:xfrm>
        </p:spPr>
        <p:txBody>
          <a:bodyPr>
            <a:normAutofit fontScale="92500"/>
          </a:bodyPr>
          <a:lstStyle/>
          <a:p>
            <a:pPr marL="452438" indent="-452438">
              <a:lnSpc>
                <a:spcPct val="120000"/>
              </a:lnSpc>
              <a:buClr>
                <a:schemeClr val="accent3">
                  <a:lumMod val="75000"/>
                </a:schemeClr>
              </a:buClr>
              <a:buFont typeface="Wingdings" pitchFamily="2" charset="2"/>
              <a:buChar char="v"/>
            </a:pPr>
            <a:r>
              <a:rPr lang="en-US" altLang="ko-KR" sz="2400" b="1" dirty="0" smtClean="0">
                <a:solidFill>
                  <a:schemeClr val="accent3">
                    <a:lumMod val="75000"/>
                  </a:schemeClr>
                </a:solidFill>
              </a:rPr>
              <a:t>Chapter VI: Description and Conformance to the Design of Plant System</a:t>
            </a:r>
          </a:p>
          <a:p>
            <a:pPr marL="717550" lvl="1" indent="-358775">
              <a:lnSpc>
                <a:spcPct val="120000"/>
              </a:lnSpc>
              <a:spcAft>
                <a:spcPts val="200"/>
              </a:spcAft>
              <a:buSzPct val="100000"/>
              <a:buFont typeface="Wingdings" pitchFamily="2" charset="2"/>
              <a:buChar char="§"/>
            </a:pPr>
            <a:r>
              <a:rPr lang="en-US" altLang="ko-KR" dirty="0" smtClean="0"/>
              <a:t>General Considerations depend on Type and Design of Reactor </a:t>
            </a:r>
          </a:p>
          <a:p>
            <a:pPr marL="717550" lvl="1" indent="-358775">
              <a:lnSpc>
                <a:spcPct val="120000"/>
              </a:lnSpc>
              <a:spcAft>
                <a:spcPts val="200"/>
              </a:spcAft>
              <a:buSzPct val="100000"/>
              <a:buFont typeface="Wingdings" pitchFamily="2" charset="2"/>
              <a:buChar char="§"/>
            </a:pPr>
            <a:r>
              <a:rPr lang="en-US" altLang="ko-KR" dirty="0"/>
              <a:t>Reactor</a:t>
            </a:r>
          </a:p>
          <a:p>
            <a:pPr marL="717550" lvl="1" indent="-358775">
              <a:lnSpc>
                <a:spcPct val="120000"/>
              </a:lnSpc>
              <a:spcAft>
                <a:spcPts val="200"/>
              </a:spcAft>
              <a:buSzPct val="100000"/>
              <a:buFont typeface="Wingdings" pitchFamily="2" charset="2"/>
              <a:buChar char="§"/>
            </a:pPr>
            <a:r>
              <a:rPr lang="en-US" altLang="ko-KR" dirty="0"/>
              <a:t> Reactor Coolant and Associated Systems</a:t>
            </a:r>
          </a:p>
          <a:p>
            <a:pPr marL="717550" lvl="1" indent="-358775">
              <a:lnSpc>
                <a:spcPct val="120000"/>
              </a:lnSpc>
              <a:spcAft>
                <a:spcPts val="200"/>
              </a:spcAft>
              <a:buSzPct val="100000"/>
              <a:buFont typeface="Wingdings" pitchFamily="2" charset="2"/>
              <a:buChar char="§"/>
            </a:pPr>
            <a:r>
              <a:rPr lang="en-US" altLang="ko-KR" dirty="0"/>
              <a:t>Engineered Safety Features</a:t>
            </a:r>
          </a:p>
          <a:p>
            <a:pPr marL="717550" lvl="1" indent="-358775">
              <a:lnSpc>
                <a:spcPct val="120000"/>
              </a:lnSpc>
              <a:spcAft>
                <a:spcPts val="200"/>
              </a:spcAft>
              <a:buSzPct val="100000"/>
              <a:buFont typeface="Wingdings" pitchFamily="2" charset="2"/>
              <a:buChar char="§"/>
            </a:pPr>
            <a:r>
              <a:rPr lang="en-US" altLang="ko-KR" dirty="0"/>
              <a:t>Instrumentation and Control</a:t>
            </a:r>
          </a:p>
          <a:p>
            <a:pPr marL="717550" lvl="1" indent="-358775">
              <a:lnSpc>
                <a:spcPct val="120000"/>
              </a:lnSpc>
              <a:spcAft>
                <a:spcPts val="200"/>
              </a:spcAft>
              <a:buSzPct val="100000"/>
              <a:buFont typeface="Wingdings" pitchFamily="2" charset="2"/>
              <a:buChar char="§"/>
            </a:pPr>
            <a:r>
              <a:rPr lang="en-US" altLang="ko-KR" dirty="0"/>
              <a:t>Plant Auxiliary Systems</a:t>
            </a:r>
          </a:p>
          <a:p>
            <a:pPr marL="717550" lvl="1" indent="-358775">
              <a:lnSpc>
                <a:spcPct val="120000"/>
              </a:lnSpc>
              <a:spcAft>
                <a:spcPts val="200"/>
              </a:spcAft>
              <a:buSzPct val="100000"/>
              <a:buFont typeface="Wingdings" pitchFamily="2" charset="2"/>
              <a:buChar char="§"/>
            </a:pPr>
            <a:r>
              <a:rPr lang="en-US" altLang="ko-KR" dirty="0"/>
              <a:t>Power Conversion Systems</a:t>
            </a:r>
          </a:p>
          <a:p>
            <a:pPr marL="717550" lvl="1" indent="-358775">
              <a:lnSpc>
                <a:spcPct val="120000"/>
              </a:lnSpc>
              <a:spcAft>
                <a:spcPts val="200"/>
              </a:spcAft>
              <a:buSzPct val="100000"/>
              <a:buFont typeface="Wingdings" pitchFamily="2" charset="2"/>
              <a:buChar char="§"/>
            </a:pPr>
            <a:r>
              <a:rPr lang="en-US" altLang="ko-KR" dirty="0"/>
              <a:t>Radioactive Waste Treatment Systems</a:t>
            </a:r>
          </a:p>
          <a:p>
            <a:pPr marL="717550" lvl="1" indent="-358775">
              <a:lnSpc>
                <a:spcPct val="120000"/>
              </a:lnSpc>
              <a:spcAft>
                <a:spcPts val="200"/>
              </a:spcAft>
              <a:buSzPct val="100000"/>
              <a:buFont typeface="Wingdings" pitchFamily="2" charset="2"/>
              <a:buChar char="§"/>
            </a:pPr>
            <a:r>
              <a:rPr lang="en-US" altLang="ko-KR" dirty="0"/>
              <a:t>Fuel Handling and Storage Systems</a:t>
            </a:r>
          </a:p>
          <a:p>
            <a:pPr marL="717550" lvl="1" indent="-358775">
              <a:lnSpc>
                <a:spcPct val="120000"/>
              </a:lnSpc>
              <a:spcAft>
                <a:spcPts val="200"/>
              </a:spcAft>
              <a:buSzPct val="100000"/>
              <a:buFont typeface="Wingdings" pitchFamily="2" charset="2"/>
              <a:buChar char="§"/>
            </a:pPr>
            <a:r>
              <a:rPr lang="en-US" altLang="ko-KR" dirty="0"/>
              <a:t>Radioactive Waste Treatment </a:t>
            </a:r>
            <a:r>
              <a:rPr lang="en-US" altLang="ko-KR" dirty="0" smtClean="0"/>
              <a:t>Systems</a:t>
            </a:r>
          </a:p>
          <a:p>
            <a:pPr marL="1174750" lvl="1" indent="-457200">
              <a:lnSpc>
                <a:spcPct val="110000"/>
              </a:lnSpc>
              <a:spcAft>
                <a:spcPts val="200"/>
              </a:spcAft>
              <a:buSzPct val="100000"/>
              <a:buFontTx/>
              <a:buChar char="-"/>
            </a:pPr>
            <a:endParaRPr lang="en-US" altLang="ko-KR" dirty="0" smtClean="0">
              <a:latin typeface="Arial" pitchFamily="34" charset="0"/>
              <a:cs typeface="Arial" pitchFamily="34" charset="0"/>
            </a:endParaRPr>
          </a:p>
        </p:txBody>
      </p:sp>
      <p:sp>
        <p:nvSpPr>
          <p:cNvPr id="5" name="제목 1"/>
          <p:cNvSpPr>
            <a:spLocks noGrp="1"/>
          </p:cNvSpPr>
          <p:nvPr>
            <p:ph type="title"/>
          </p:nvPr>
        </p:nvSpPr>
        <p:spPr>
          <a:xfrm>
            <a:off x="628650" y="306938"/>
            <a:ext cx="7886700" cy="768730"/>
          </a:xfrm>
        </p:spPr>
        <p:txBody>
          <a:bodyPr>
            <a:normAutofit/>
          </a:bodyPr>
          <a:lstStyle/>
          <a:p>
            <a:r>
              <a:rPr lang="en-US" altLang="ko-KR" sz="2800" dirty="0"/>
              <a:t>Appendix 1. (continued)</a:t>
            </a:r>
            <a:endParaRPr lang="ko-KR" altLang="en-US" sz="2800" dirty="0"/>
          </a:p>
        </p:txBody>
      </p:sp>
    </p:spTree>
    <p:extLst>
      <p:ext uri="{BB962C8B-B14F-4D97-AF65-F5344CB8AC3E}">
        <p14:creationId xmlns:p14="http://schemas.microsoft.com/office/powerpoint/2010/main" val="31883033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a:spLocks noGrp="1"/>
          </p:cNvSpPr>
          <p:nvPr>
            <p:ph idx="1"/>
          </p:nvPr>
        </p:nvSpPr>
        <p:spPr>
          <a:xfrm>
            <a:off x="314275" y="1205716"/>
            <a:ext cx="8578205" cy="4862575"/>
          </a:xfrm>
        </p:spPr>
        <p:txBody>
          <a:bodyPr>
            <a:normAutofit/>
          </a:bodyPr>
          <a:lstStyle/>
          <a:p>
            <a:pPr marL="452438" indent="-452438">
              <a:lnSpc>
                <a:spcPct val="120000"/>
              </a:lnSpc>
              <a:buClr>
                <a:schemeClr val="accent3">
                  <a:lumMod val="75000"/>
                </a:schemeClr>
              </a:buClr>
              <a:buFont typeface="Wingdings" pitchFamily="2" charset="2"/>
              <a:buChar char="v"/>
            </a:pPr>
            <a:r>
              <a:rPr lang="en-US" altLang="ko-KR" sz="2400" b="1" dirty="0" smtClean="0">
                <a:solidFill>
                  <a:schemeClr val="accent3">
                    <a:lumMod val="75000"/>
                  </a:schemeClr>
                </a:solidFill>
              </a:rPr>
              <a:t>Chapter VII: Safety Analysis</a:t>
            </a:r>
          </a:p>
          <a:p>
            <a:pPr marL="717550" lvl="1" indent="-358775">
              <a:lnSpc>
                <a:spcPct val="120000"/>
              </a:lnSpc>
              <a:spcAft>
                <a:spcPts val="200"/>
              </a:spcAft>
              <a:buSzPct val="100000"/>
              <a:buFont typeface="Wingdings" pitchFamily="2" charset="2"/>
              <a:buChar char="§"/>
            </a:pPr>
            <a:r>
              <a:rPr lang="en-US" altLang="ko-KR" dirty="0" smtClean="0"/>
              <a:t>Safety Objective and Acceptance Criteria</a:t>
            </a:r>
          </a:p>
          <a:p>
            <a:pPr marL="717550" lvl="1" indent="-358775">
              <a:lnSpc>
                <a:spcPct val="120000"/>
              </a:lnSpc>
              <a:spcAft>
                <a:spcPts val="200"/>
              </a:spcAft>
              <a:buSzPct val="100000"/>
              <a:buFont typeface="Wingdings" pitchFamily="2" charset="2"/>
              <a:buChar char="§"/>
            </a:pPr>
            <a:r>
              <a:rPr lang="en-US" altLang="ko-KR" dirty="0" smtClean="0"/>
              <a:t>Identification and Classification of PIEs</a:t>
            </a:r>
          </a:p>
          <a:p>
            <a:pPr marL="717550" lvl="1" indent="-358775">
              <a:lnSpc>
                <a:spcPct val="120000"/>
              </a:lnSpc>
              <a:spcAft>
                <a:spcPts val="200"/>
              </a:spcAft>
              <a:buSzPct val="100000"/>
              <a:buFont typeface="Wingdings" pitchFamily="2" charset="2"/>
              <a:buChar char="§"/>
            </a:pPr>
            <a:r>
              <a:rPr lang="en-US" altLang="ko-KR" dirty="0"/>
              <a:t>Human Actions</a:t>
            </a:r>
          </a:p>
          <a:p>
            <a:pPr marL="717550" lvl="1" indent="-358775">
              <a:lnSpc>
                <a:spcPct val="120000"/>
              </a:lnSpc>
              <a:spcAft>
                <a:spcPts val="200"/>
              </a:spcAft>
              <a:buSzPct val="100000"/>
              <a:buFont typeface="Wingdings" pitchFamily="2" charset="2"/>
              <a:buChar char="§"/>
            </a:pPr>
            <a:r>
              <a:rPr lang="en-US" altLang="ko-KR" dirty="0"/>
              <a:t>Deterministic </a:t>
            </a:r>
            <a:r>
              <a:rPr lang="en-US" altLang="ko-KR" dirty="0" smtClean="0"/>
              <a:t>Analysis</a:t>
            </a:r>
          </a:p>
          <a:p>
            <a:pPr marL="717550" lvl="1" indent="-358775">
              <a:lnSpc>
                <a:spcPct val="120000"/>
              </a:lnSpc>
              <a:spcAft>
                <a:spcPts val="200"/>
              </a:spcAft>
              <a:buSzPct val="100000"/>
              <a:buFont typeface="Wingdings" pitchFamily="2" charset="2"/>
              <a:buChar char="§"/>
            </a:pPr>
            <a:r>
              <a:rPr lang="en-US" altLang="ko-KR" dirty="0" smtClean="0"/>
              <a:t>Probabilistic </a:t>
            </a:r>
            <a:r>
              <a:rPr lang="en-US" altLang="ko-KR" dirty="0"/>
              <a:t>Analysis</a:t>
            </a:r>
          </a:p>
          <a:p>
            <a:pPr marL="717550" lvl="1" indent="-358775">
              <a:lnSpc>
                <a:spcPct val="120000"/>
              </a:lnSpc>
              <a:spcAft>
                <a:spcPts val="200"/>
              </a:spcAft>
              <a:buSzPct val="100000"/>
              <a:buFont typeface="Wingdings" pitchFamily="2" charset="2"/>
              <a:buChar char="§"/>
            </a:pPr>
            <a:r>
              <a:rPr lang="en-US" altLang="ko-KR" dirty="0"/>
              <a:t>Summary of Results of the Safety </a:t>
            </a:r>
            <a:r>
              <a:rPr lang="en-US" altLang="ko-KR" dirty="0" smtClean="0"/>
              <a:t>Analysis</a:t>
            </a:r>
          </a:p>
          <a:p>
            <a:pPr marL="452438" indent="-452438">
              <a:lnSpc>
                <a:spcPct val="120000"/>
              </a:lnSpc>
              <a:buClr>
                <a:schemeClr val="accent3">
                  <a:lumMod val="75000"/>
                </a:schemeClr>
              </a:buClr>
              <a:buFont typeface="Wingdings" pitchFamily="2" charset="2"/>
              <a:buChar char="v"/>
            </a:pPr>
            <a:r>
              <a:rPr lang="en-US" altLang="ko-KR" sz="2400" b="1" dirty="0">
                <a:solidFill>
                  <a:schemeClr val="accent3">
                    <a:lumMod val="75000"/>
                  </a:schemeClr>
                </a:solidFill>
              </a:rPr>
              <a:t>Chapter VIII: Commissioning</a:t>
            </a:r>
          </a:p>
          <a:p>
            <a:pPr marL="717550" lvl="1" indent="-358775">
              <a:lnSpc>
                <a:spcPct val="120000"/>
              </a:lnSpc>
              <a:spcAft>
                <a:spcPts val="200"/>
              </a:spcAft>
              <a:buSzPct val="100000"/>
              <a:buFont typeface="Wingdings" pitchFamily="2" charset="2"/>
              <a:buChar char="§"/>
            </a:pPr>
            <a:r>
              <a:rPr lang="en-US" altLang="ko-KR" dirty="0"/>
              <a:t>General </a:t>
            </a:r>
            <a:r>
              <a:rPr lang="en-US" altLang="ko-KR" dirty="0" smtClean="0"/>
              <a:t>Consideration</a:t>
            </a:r>
            <a:endParaRPr lang="en-US" altLang="ko-KR" dirty="0"/>
          </a:p>
          <a:p>
            <a:pPr marL="717550" lvl="1" indent="-358775">
              <a:lnSpc>
                <a:spcPct val="120000"/>
              </a:lnSpc>
              <a:spcAft>
                <a:spcPts val="200"/>
              </a:spcAft>
              <a:buSzPct val="100000"/>
              <a:buFont typeface="Wingdings" pitchFamily="2" charset="2"/>
              <a:buChar char="§"/>
            </a:pPr>
            <a:endParaRPr lang="en-US" altLang="ko-KR" b="1" dirty="0" smtClean="0">
              <a:latin typeface="Arial" pitchFamily="34" charset="0"/>
              <a:cs typeface="Arial" pitchFamily="34" charset="0"/>
            </a:endParaRPr>
          </a:p>
        </p:txBody>
      </p:sp>
      <p:sp>
        <p:nvSpPr>
          <p:cNvPr id="5" name="제목 1"/>
          <p:cNvSpPr>
            <a:spLocks noGrp="1"/>
          </p:cNvSpPr>
          <p:nvPr>
            <p:ph type="title"/>
          </p:nvPr>
        </p:nvSpPr>
        <p:spPr/>
        <p:txBody>
          <a:bodyPr>
            <a:normAutofit/>
          </a:bodyPr>
          <a:lstStyle/>
          <a:p>
            <a:r>
              <a:rPr lang="en-US" altLang="ko-KR" sz="2800" dirty="0"/>
              <a:t>Appendix 1. (continued)</a:t>
            </a:r>
            <a:endParaRPr lang="ko-KR" altLang="en-US" sz="2800" dirty="0"/>
          </a:p>
        </p:txBody>
      </p:sp>
    </p:spTree>
    <p:extLst>
      <p:ext uri="{BB962C8B-B14F-4D97-AF65-F5344CB8AC3E}">
        <p14:creationId xmlns:p14="http://schemas.microsoft.com/office/powerpoint/2010/main" val="29333742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a:spLocks noGrp="1"/>
          </p:cNvSpPr>
          <p:nvPr>
            <p:ph idx="1"/>
          </p:nvPr>
        </p:nvSpPr>
        <p:spPr>
          <a:xfrm>
            <a:off x="439785" y="1205716"/>
            <a:ext cx="8434189" cy="5247620"/>
          </a:xfrm>
        </p:spPr>
        <p:txBody>
          <a:bodyPr>
            <a:normAutofit/>
          </a:bodyPr>
          <a:lstStyle/>
          <a:p>
            <a:pPr marL="452438" indent="-452438">
              <a:lnSpc>
                <a:spcPct val="120000"/>
              </a:lnSpc>
              <a:buClr>
                <a:schemeClr val="accent3">
                  <a:lumMod val="75000"/>
                </a:schemeClr>
              </a:buClr>
              <a:buFont typeface="Wingdings" pitchFamily="2" charset="2"/>
              <a:buChar char="v"/>
            </a:pPr>
            <a:r>
              <a:rPr lang="en-US" altLang="ko-KR" sz="2400" b="1" dirty="0" smtClean="0">
                <a:solidFill>
                  <a:schemeClr val="accent3">
                    <a:lumMod val="75000"/>
                  </a:schemeClr>
                </a:solidFill>
              </a:rPr>
              <a:t>Chapter </a:t>
            </a:r>
            <a:r>
              <a:rPr lang="en-US" altLang="ko-KR" sz="2400" b="1" dirty="0">
                <a:solidFill>
                  <a:schemeClr val="accent3">
                    <a:lumMod val="75000"/>
                  </a:schemeClr>
                </a:solidFill>
              </a:rPr>
              <a:t>IX: Operational Aspects</a:t>
            </a:r>
          </a:p>
          <a:p>
            <a:pPr marL="717550" lvl="1" indent="-358775">
              <a:lnSpc>
                <a:spcPct val="120000"/>
              </a:lnSpc>
              <a:spcAft>
                <a:spcPts val="200"/>
              </a:spcAft>
              <a:buSzPct val="100000"/>
              <a:buFont typeface="Wingdings" pitchFamily="2" charset="2"/>
              <a:buChar char="§"/>
            </a:pPr>
            <a:r>
              <a:rPr lang="en-US" altLang="ko-KR" dirty="0"/>
              <a:t>Organization</a:t>
            </a:r>
          </a:p>
          <a:p>
            <a:pPr marL="717550" lvl="1" indent="-358775">
              <a:lnSpc>
                <a:spcPct val="120000"/>
              </a:lnSpc>
              <a:spcAft>
                <a:spcPts val="200"/>
              </a:spcAft>
              <a:buSzPct val="100000"/>
              <a:buFont typeface="Wingdings" pitchFamily="2" charset="2"/>
              <a:buChar char="§"/>
            </a:pPr>
            <a:r>
              <a:rPr lang="en-US" altLang="ko-KR" dirty="0"/>
              <a:t>Administrative Procedure</a:t>
            </a:r>
          </a:p>
          <a:p>
            <a:pPr marL="717550" lvl="1" indent="-358775">
              <a:lnSpc>
                <a:spcPct val="120000"/>
              </a:lnSpc>
              <a:spcAft>
                <a:spcPts val="200"/>
              </a:spcAft>
              <a:buSzPct val="100000"/>
              <a:buFont typeface="Wingdings" pitchFamily="2" charset="2"/>
              <a:buChar char="§"/>
            </a:pPr>
            <a:r>
              <a:rPr lang="en-US" altLang="ko-KR" dirty="0"/>
              <a:t>Operating Procedures</a:t>
            </a:r>
          </a:p>
          <a:p>
            <a:pPr marL="717550" lvl="1" indent="-358775">
              <a:lnSpc>
                <a:spcPct val="120000"/>
              </a:lnSpc>
              <a:spcAft>
                <a:spcPts val="200"/>
              </a:spcAft>
              <a:buSzPct val="100000"/>
              <a:buFont typeface="Wingdings" pitchFamily="2" charset="2"/>
              <a:buChar char="§"/>
            </a:pPr>
            <a:r>
              <a:rPr lang="en-US" altLang="ko-KR" dirty="0"/>
              <a:t>Emergency Operating Procedures</a:t>
            </a:r>
          </a:p>
          <a:p>
            <a:pPr marL="717550" lvl="1" indent="-358775">
              <a:lnSpc>
                <a:spcPct val="120000"/>
              </a:lnSpc>
              <a:spcAft>
                <a:spcPts val="200"/>
              </a:spcAft>
              <a:buSzPct val="100000"/>
              <a:buFont typeface="Wingdings" pitchFamily="2" charset="2"/>
              <a:buChar char="§"/>
            </a:pPr>
            <a:r>
              <a:rPr lang="en-US" altLang="ko-KR" dirty="0"/>
              <a:t>Guidelines for Accident Management</a:t>
            </a:r>
          </a:p>
          <a:p>
            <a:pPr marL="717550" lvl="1" indent="-358775">
              <a:lnSpc>
                <a:spcPct val="120000"/>
              </a:lnSpc>
              <a:spcAft>
                <a:spcPts val="200"/>
              </a:spcAft>
              <a:buSzPct val="100000"/>
              <a:buFont typeface="Wingdings" pitchFamily="2" charset="2"/>
              <a:buChar char="§"/>
            </a:pPr>
            <a:r>
              <a:rPr lang="en-US" altLang="ko-KR" dirty="0"/>
              <a:t>Maintenance, Surveillance, Inspection and Testing</a:t>
            </a:r>
          </a:p>
          <a:p>
            <a:pPr marL="717550" lvl="1" indent="-358775">
              <a:lnSpc>
                <a:spcPct val="120000"/>
              </a:lnSpc>
              <a:spcAft>
                <a:spcPts val="200"/>
              </a:spcAft>
              <a:buSzPct val="100000"/>
              <a:buFont typeface="Wingdings" pitchFamily="2" charset="2"/>
              <a:buChar char="§"/>
            </a:pPr>
            <a:r>
              <a:rPr lang="en-US" altLang="ko-KR" dirty="0"/>
              <a:t>Core Management and Fuel </a:t>
            </a:r>
            <a:r>
              <a:rPr lang="en-US" altLang="ko-KR" dirty="0" smtClean="0"/>
              <a:t>Handling</a:t>
            </a:r>
          </a:p>
          <a:p>
            <a:pPr marL="717550" lvl="1" indent="-358775">
              <a:lnSpc>
                <a:spcPct val="120000"/>
              </a:lnSpc>
              <a:spcAft>
                <a:spcPts val="200"/>
              </a:spcAft>
              <a:buSzPct val="100000"/>
              <a:buFont typeface="Wingdings" pitchFamily="2" charset="2"/>
              <a:buChar char="§"/>
            </a:pPr>
            <a:r>
              <a:rPr lang="en-US" altLang="ko-KR" dirty="0"/>
              <a:t>Management of Aging</a:t>
            </a:r>
          </a:p>
          <a:p>
            <a:pPr marL="717550" lvl="1" indent="-358775">
              <a:lnSpc>
                <a:spcPct val="120000"/>
              </a:lnSpc>
              <a:spcAft>
                <a:spcPts val="200"/>
              </a:spcAft>
              <a:buSzPct val="100000"/>
              <a:buFont typeface="Wingdings" pitchFamily="2" charset="2"/>
              <a:buChar char="§"/>
            </a:pPr>
            <a:r>
              <a:rPr lang="en-US" altLang="ko-KR" dirty="0"/>
              <a:t>Control of Modification</a:t>
            </a:r>
          </a:p>
          <a:p>
            <a:pPr marL="717550" lvl="1" indent="-358775">
              <a:lnSpc>
                <a:spcPct val="120000"/>
              </a:lnSpc>
              <a:spcAft>
                <a:spcPts val="200"/>
              </a:spcAft>
              <a:buSzPct val="100000"/>
              <a:buFont typeface="Wingdings" pitchFamily="2" charset="2"/>
              <a:buChar char="§"/>
            </a:pPr>
            <a:endParaRPr lang="en-US" altLang="ko-KR" b="1" dirty="0"/>
          </a:p>
          <a:p>
            <a:pPr marL="717550" lvl="1" indent="-358775">
              <a:lnSpc>
                <a:spcPct val="120000"/>
              </a:lnSpc>
              <a:spcAft>
                <a:spcPts val="200"/>
              </a:spcAft>
              <a:buSzPct val="100000"/>
              <a:buFont typeface="Wingdings" pitchFamily="2" charset="2"/>
              <a:buChar char="§"/>
            </a:pPr>
            <a:endParaRPr lang="en-US" altLang="ko-KR" dirty="0" smtClean="0"/>
          </a:p>
        </p:txBody>
      </p:sp>
      <p:sp>
        <p:nvSpPr>
          <p:cNvPr id="5" name="제목 1"/>
          <p:cNvSpPr>
            <a:spLocks noGrp="1"/>
          </p:cNvSpPr>
          <p:nvPr>
            <p:ph type="title"/>
          </p:nvPr>
        </p:nvSpPr>
        <p:spPr/>
        <p:txBody>
          <a:bodyPr>
            <a:normAutofit/>
          </a:bodyPr>
          <a:lstStyle/>
          <a:p>
            <a:r>
              <a:rPr lang="en-US" altLang="ko-KR" sz="2800" dirty="0"/>
              <a:t>Appendix 1. (continued)</a:t>
            </a:r>
            <a:endParaRPr lang="ko-KR" altLang="en-US" sz="2800" dirty="0"/>
          </a:p>
        </p:txBody>
      </p:sp>
    </p:spTree>
    <p:extLst>
      <p:ext uri="{BB962C8B-B14F-4D97-AF65-F5344CB8AC3E}">
        <p14:creationId xmlns:p14="http://schemas.microsoft.com/office/powerpoint/2010/main" val="318623938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a:spLocks noGrp="1"/>
          </p:cNvSpPr>
          <p:nvPr>
            <p:ph idx="1"/>
          </p:nvPr>
        </p:nvSpPr>
        <p:spPr>
          <a:xfrm>
            <a:off x="628650" y="1203351"/>
            <a:ext cx="8434189" cy="5104179"/>
          </a:xfrm>
        </p:spPr>
        <p:txBody>
          <a:bodyPr>
            <a:normAutofit/>
          </a:bodyPr>
          <a:lstStyle/>
          <a:p>
            <a:pPr marL="452438" indent="-452438">
              <a:lnSpc>
                <a:spcPct val="120000"/>
              </a:lnSpc>
              <a:buClr>
                <a:schemeClr val="accent3">
                  <a:lumMod val="75000"/>
                </a:schemeClr>
              </a:buClr>
              <a:buFont typeface="Wingdings" pitchFamily="2" charset="2"/>
              <a:buChar char="v"/>
            </a:pPr>
            <a:r>
              <a:rPr lang="en-US" altLang="ko-KR" sz="2400" b="1" dirty="0" smtClean="0">
                <a:solidFill>
                  <a:schemeClr val="accent3">
                    <a:lumMod val="75000"/>
                  </a:schemeClr>
                </a:solidFill>
              </a:rPr>
              <a:t>Chapter IX: Operational Aspects</a:t>
            </a:r>
          </a:p>
          <a:p>
            <a:pPr marL="717550" lvl="1" indent="-358775">
              <a:lnSpc>
                <a:spcPct val="120000"/>
              </a:lnSpc>
              <a:spcAft>
                <a:spcPts val="200"/>
              </a:spcAft>
              <a:buSzPct val="100000"/>
              <a:buFont typeface="Wingdings" pitchFamily="2" charset="2"/>
              <a:buChar char="§"/>
            </a:pPr>
            <a:r>
              <a:rPr lang="en-US" altLang="ko-KR" dirty="0" smtClean="0"/>
              <a:t>Qualification and Training of Personnel</a:t>
            </a:r>
          </a:p>
          <a:p>
            <a:pPr marL="717550" lvl="1" indent="-358775">
              <a:lnSpc>
                <a:spcPct val="120000"/>
              </a:lnSpc>
              <a:spcAft>
                <a:spcPts val="200"/>
              </a:spcAft>
              <a:buSzPct val="100000"/>
              <a:buFont typeface="Wingdings" pitchFamily="2" charset="2"/>
              <a:buChar char="§"/>
            </a:pPr>
            <a:r>
              <a:rPr lang="en-US" altLang="ko-KR" dirty="0"/>
              <a:t>Human Factors</a:t>
            </a:r>
          </a:p>
          <a:p>
            <a:pPr marL="717550" lvl="1" indent="-358775">
              <a:lnSpc>
                <a:spcPct val="120000"/>
              </a:lnSpc>
              <a:spcAft>
                <a:spcPts val="200"/>
              </a:spcAft>
              <a:buSzPct val="100000"/>
              <a:buFont typeface="Wingdings" pitchFamily="2" charset="2"/>
              <a:buChar char="§"/>
            </a:pPr>
            <a:r>
              <a:rPr lang="en-US" altLang="ko-KR" dirty="0"/>
              <a:t>Program for the Feedback of Operational Experience</a:t>
            </a:r>
          </a:p>
          <a:p>
            <a:pPr marL="717550" lvl="1" indent="-358775">
              <a:lnSpc>
                <a:spcPct val="120000"/>
              </a:lnSpc>
              <a:spcAft>
                <a:spcPts val="200"/>
              </a:spcAft>
              <a:buSzPct val="100000"/>
              <a:buFont typeface="Wingdings" pitchFamily="2" charset="2"/>
              <a:buChar char="§"/>
            </a:pPr>
            <a:r>
              <a:rPr lang="en-US" altLang="ko-KR" dirty="0"/>
              <a:t>Documents and Records Control</a:t>
            </a:r>
          </a:p>
          <a:p>
            <a:pPr marL="717550" lvl="1" indent="-358775">
              <a:lnSpc>
                <a:spcPct val="120000"/>
              </a:lnSpc>
              <a:spcAft>
                <a:spcPts val="200"/>
              </a:spcAft>
              <a:buSzPct val="100000"/>
              <a:buFont typeface="Wingdings" pitchFamily="2" charset="2"/>
              <a:buChar char="§"/>
            </a:pPr>
            <a:r>
              <a:rPr lang="en-US" altLang="ko-KR" dirty="0"/>
              <a:t>Outage  </a:t>
            </a:r>
            <a:endParaRPr lang="en-US" altLang="ko-KR" dirty="0" smtClean="0"/>
          </a:p>
          <a:p>
            <a:pPr marL="452438" indent="-452438">
              <a:lnSpc>
                <a:spcPct val="120000"/>
              </a:lnSpc>
              <a:buClr>
                <a:schemeClr val="accent3">
                  <a:lumMod val="75000"/>
                </a:schemeClr>
              </a:buClr>
              <a:buFont typeface="Wingdings" pitchFamily="2" charset="2"/>
              <a:buChar char="v"/>
            </a:pPr>
            <a:r>
              <a:rPr lang="en-US" altLang="ko-KR" dirty="0" smtClean="0"/>
              <a:t> </a:t>
            </a:r>
            <a:r>
              <a:rPr lang="en-US" altLang="ko-KR" sz="2400" b="1" dirty="0">
                <a:solidFill>
                  <a:schemeClr val="accent3">
                    <a:lumMod val="75000"/>
                  </a:schemeClr>
                </a:solidFill>
              </a:rPr>
              <a:t>Chapter X: Operational Limits and Conditions</a:t>
            </a:r>
          </a:p>
          <a:p>
            <a:pPr marL="717550" lvl="1" indent="-358775">
              <a:lnSpc>
                <a:spcPct val="120000"/>
              </a:lnSpc>
              <a:spcAft>
                <a:spcPts val="200"/>
              </a:spcAft>
              <a:buSzPct val="100000"/>
              <a:buFont typeface="Wingdings" pitchFamily="2" charset="2"/>
              <a:buChar char="§"/>
            </a:pPr>
            <a:r>
              <a:rPr lang="en-US" altLang="ko-KR" dirty="0"/>
              <a:t>General Consideration</a:t>
            </a:r>
          </a:p>
          <a:p>
            <a:pPr marL="717550" lvl="1" indent="-358775">
              <a:lnSpc>
                <a:spcPct val="120000"/>
              </a:lnSpc>
              <a:spcAft>
                <a:spcPts val="200"/>
              </a:spcAft>
              <a:buSzPct val="100000"/>
              <a:buFont typeface="Wingdings" pitchFamily="2" charset="2"/>
              <a:buChar char="§"/>
            </a:pPr>
            <a:endParaRPr lang="en-US" altLang="ko-KR" dirty="0"/>
          </a:p>
          <a:p>
            <a:pPr marL="717550" lvl="1" indent="-358775">
              <a:lnSpc>
                <a:spcPct val="120000"/>
              </a:lnSpc>
              <a:spcAft>
                <a:spcPts val="200"/>
              </a:spcAft>
              <a:buSzPct val="100000"/>
              <a:buFont typeface="Wingdings" pitchFamily="2" charset="2"/>
              <a:buChar char="§"/>
            </a:pPr>
            <a:endParaRPr lang="en-US" altLang="ko-KR" b="1" dirty="0" smtClean="0"/>
          </a:p>
        </p:txBody>
      </p:sp>
      <p:sp>
        <p:nvSpPr>
          <p:cNvPr id="5" name="제목 1"/>
          <p:cNvSpPr>
            <a:spLocks noGrp="1"/>
          </p:cNvSpPr>
          <p:nvPr>
            <p:ph type="title"/>
          </p:nvPr>
        </p:nvSpPr>
        <p:spPr/>
        <p:txBody>
          <a:bodyPr>
            <a:normAutofit/>
          </a:bodyPr>
          <a:lstStyle/>
          <a:p>
            <a:r>
              <a:rPr lang="en-US" altLang="ko-KR" sz="2800" dirty="0"/>
              <a:t>Appendix 1. (continued)</a:t>
            </a:r>
            <a:endParaRPr lang="ko-KR" altLang="en-US" sz="2800" dirty="0"/>
          </a:p>
        </p:txBody>
      </p:sp>
    </p:spTree>
    <p:extLst>
      <p:ext uri="{BB962C8B-B14F-4D97-AF65-F5344CB8AC3E}">
        <p14:creationId xmlns:p14="http://schemas.microsoft.com/office/powerpoint/2010/main" val="29680252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a:spLocks noGrp="1"/>
          </p:cNvSpPr>
          <p:nvPr>
            <p:ph idx="1"/>
          </p:nvPr>
        </p:nvSpPr>
        <p:spPr>
          <a:xfrm>
            <a:off x="506287" y="1235616"/>
            <a:ext cx="8434189" cy="5104179"/>
          </a:xfrm>
        </p:spPr>
        <p:txBody>
          <a:bodyPr>
            <a:normAutofit fontScale="92500" lnSpcReduction="10000"/>
          </a:bodyPr>
          <a:lstStyle/>
          <a:p>
            <a:pPr marL="452438" indent="-452438">
              <a:lnSpc>
                <a:spcPct val="120000"/>
              </a:lnSpc>
              <a:buClr>
                <a:schemeClr val="accent3">
                  <a:lumMod val="75000"/>
                </a:schemeClr>
              </a:buClr>
              <a:buFont typeface="Wingdings" pitchFamily="2" charset="2"/>
              <a:buChar char="v"/>
            </a:pPr>
            <a:r>
              <a:rPr lang="en-US" altLang="ko-KR" sz="2400" b="1" dirty="0" smtClean="0">
                <a:solidFill>
                  <a:schemeClr val="accent3">
                    <a:lumMod val="75000"/>
                  </a:schemeClr>
                </a:solidFill>
              </a:rPr>
              <a:t>Chapter </a:t>
            </a:r>
            <a:r>
              <a:rPr lang="en-US" altLang="ko-KR" sz="2400" b="1" dirty="0">
                <a:solidFill>
                  <a:schemeClr val="accent3">
                    <a:lumMod val="75000"/>
                  </a:schemeClr>
                </a:solidFill>
              </a:rPr>
              <a:t>XI: Radiation Protection</a:t>
            </a:r>
          </a:p>
          <a:p>
            <a:pPr marL="806450" lvl="1" indent="-358775">
              <a:lnSpc>
                <a:spcPct val="120000"/>
              </a:lnSpc>
              <a:spcAft>
                <a:spcPts val="200"/>
              </a:spcAft>
              <a:buSzPct val="100000"/>
              <a:buFont typeface="Wingdings" pitchFamily="2" charset="2"/>
              <a:buChar char="§"/>
            </a:pPr>
            <a:r>
              <a:rPr lang="en-US" altLang="ko-KR" dirty="0"/>
              <a:t>Application of the ALARA Principle</a:t>
            </a:r>
          </a:p>
          <a:p>
            <a:pPr marL="806450" lvl="1" indent="-358775">
              <a:lnSpc>
                <a:spcPct val="120000"/>
              </a:lnSpc>
              <a:spcAft>
                <a:spcPts val="200"/>
              </a:spcAft>
              <a:buSzPct val="100000"/>
              <a:buFont typeface="Wingdings" pitchFamily="2" charset="2"/>
              <a:buChar char="§"/>
            </a:pPr>
            <a:r>
              <a:rPr lang="en-US" altLang="ko-KR" dirty="0"/>
              <a:t>Radiation Sources</a:t>
            </a:r>
          </a:p>
          <a:p>
            <a:pPr marL="806450" lvl="1" indent="-358775">
              <a:lnSpc>
                <a:spcPct val="120000"/>
              </a:lnSpc>
              <a:spcAft>
                <a:spcPts val="200"/>
              </a:spcAft>
              <a:buSzPct val="100000"/>
              <a:buFont typeface="Wingdings" pitchFamily="2" charset="2"/>
              <a:buChar char="§"/>
            </a:pPr>
            <a:r>
              <a:rPr lang="en-US" altLang="ko-KR" dirty="0"/>
              <a:t>Design Features for Radiation Protection</a:t>
            </a:r>
          </a:p>
          <a:p>
            <a:pPr marL="806450" lvl="1" indent="-358775">
              <a:lnSpc>
                <a:spcPct val="120000"/>
              </a:lnSpc>
              <a:spcAft>
                <a:spcPts val="200"/>
              </a:spcAft>
              <a:buSzPct val="100000"/>
              <a:buFont typeface="Wingdings" pitchFamily="2" charset="2"/>
              <a:buChar char="§"/>
            </a:pPr>
            <a:r>
              <a:rPr lang="en-US" altLang="ko-KR" dirty="0"/>
              <a:t>Radiation Monitoring</a:t>
            </a:r>
          </a:p>
          <a:p>
            <a:pPr marL="806450" lvl="1" indent="-358775">
              <a:lnSpc>
                <a:spcPct val="120000"/>
              </a:lnSpc>
              <a:spcAft>
                <a:spcPts val="200"/>
              </a:spcAft>
              <a:buSzPct val="100000"/>
              <a:buFont typeface="Wingdings" pitchFamily="2" charset="2"/>
              <a:buChar char="§"/>
            </a:pPr>
            <a:r>
              <a:rPr lang="en-US" altLang="ko-KR" dirty="0"/>
              <a:t>Radiation Protection Program</a:t>
            </a:r>
          </a:p>
          <a:p>
            <a:pPr marL="452438" indent="-452438">
              <a:lnSpc>
                <a:spcPct val="120000"/>
              </a:lnSpc>
              <a:buClr>
                <a:schemeClr val="accent3">
                  <a:lumMod val="75000"/>
                </a:schemeClr>
              </a:buClr>
              <a:buFont typeface="Wingdings" pitchFamily="2" charset="2"/>
              <a:buChar char="v"/>
            </a:pPr>
            <a:r>
              <a:rPr lang="en-US" altLang="ko-KR" sz="2400" b="1" dirty="0">
                <a:solidFill>
                  <a:schemeClr val="accent3">
                    <a:lumMod val="75000"/>
                  </a:schemeClr>
                </a:solidFill>
              </a:rPr>
              <a:t>Chapter XII: Emergency Preparedness</a:t>
            </a:r>
          </a:p>
          <a:p>
            <a:pPr marL="806450" lvl="1" indent="-358775">
              <a:lnSpc>
                <a:spcPct val="120000"/>
              </a:lnSpc>
              <a:spcAft>
                <a:spcPts val="200"/>
              </a:spcAft>
              <a:buSzPct val="100000"/>
              <a:buFont typeface="Wingdings" pitchFamily="2" charset="2"/>
              <a:buChar char="§"/>
            </a:pPr>
            <a:r>
              <a:rPr lang="en-US" altLang="ko-KR" dirty="0"/>
              <a:t>General Consideration</a:t>
            </a:r>
          </a:p>
          <a:p>
            <a:pPr marL="806450" lvl="1" indent="-358775">
              <a:lnSpc>
                <a:spcPct val="120000"/>
              </a:lnSpc>
              <a:spcAft>
                <a:spcPts val="200"/>
              </a:spcAft>
              <a:buSzPct val="100000"/>
              <a:buFont typeface="Wingdings" pitchFamily="2" charset="2"/>
              <a:buChar char="§"/>
            </a:pPr>
            <a:r>
              <a:rPr lang="en-US" altLang="ko-KR" dirty="0"/>
              <a:t>Emergency </a:t>
            </a:r>
            <a:r>
              <a:rPr lang="en-US" altLang="ko-KR" dirty="0" smtClean="0"/>
              <a:t>Management</a:t>
            </a:r>
          </a:p>
          <a:p>
            <a:pPr marL="806450" lvl="1" indent="-358775">
              <a:lnSpc>
                <a:spcPct val="120000"/>
              </a:lnSpc>
              <a:spcAft>
                <a:spcPts val="200"/>
              </a:spcAft>
              <a:buSzPct val="100000"/>
              <a:buFont typeface="Wingdings" pitchFamily="2" charset="2"/>
              <a:buChar char="§"/>
            </a:pPr>
            <a:r>
              <a:rPr lang="en-US" altLang="ko-KR" dirty="0"/>
              <a:t>Emergency Response Facilities</a:t>
            </a:r>
          </a:p>
          <a:p>
            <a:pPr marL="806450" lvl="1" indent="-358775">
              <a:lnSpc>
                <a:spcPct val="120000"/>
              </a:lnSpc>
              <a:spcAft>
                <a:spcPts val="200"/>
              </a:spcAft>
              <a:buSzPct val="100000"/>
              <a:buFont typeface="Wingdings" pitchFamily="2" charset="2"/>
              <a:buChar char="§"/>
            </a:pPr>
            <a:r>
              <a:rPr lang="en-US" altLang="ko-KR" dirty="0"/>
              <a:t>Capability for Assessment of Accident Progression, Radioactive Release and </a:t>
            </a:r>
            <a:r>
              <a:rPr lang="en-US" altLang="ko-KR" dirty="0" smtClean="0"/>
              <a:t>Consequences</a:t>
            </a:r>
            <a:endParaRPr lang="en-US" altLang="ko-KR" dirty="0"/>
          </a:p>
          <a:p>
            <a:pPr marL="717550" lvl="1" indent="-358775">
              <a:lnSpc>
                <a:spcPct val="120000"/>
              </a:lnSpc>
              <a:spcAft>
                <a:spcPts val="200"/>
              </a:spcAft>
              <a:buSzPct val="100000"/>
              <a:buFont typeface="Wingdings" pitchFamily="2" charset="2"/>
              <a:buChar char="§"/>
            </a:pPr>
            <a:endParaRPr lang="en-US" altLang="ko-KR" b="1" dirty="0" smtClean="0"/>
          </a:p>
        </p:txBody>
      </p:sp>
      <p:sp>
        <p:nvSpPr>
          <p:cNvPr id="5" name="제목 1"/>
          <p:cNvSpPr>
            <a:spLocks noGrp="1"/>
          </p:cNvSpPr>
          <p:nvPr>
            <p:ph type="title"/>
          </p:nvPr>
        </p:nvSpPr>
        <p:spPr/>
        <p:txBody>
          <a:bodyPr>
            <a:normAutofit/>
          </a:bodyPr>
          <a:lstStyle/>
          <a:p>
            <a:r>
              <a:rPr lang="en-US" altLang="ko-KR" sz="2800" dirty="0"/>
              <a:t>Appendix 1. (continued)</a:t>
            </a:r>
            <a:endParaRPr lang="ko-KR" altLang="en-US" sz="2800" dirty="0"/>
          </a:p>
        </p:txBody>
      </p:sp>
    </p:spTree>
    <p:extLst>
      <p:ext uri="{BB962C8B-B14F-4D97-AF65-F5344CB8AC3E}">
        <p14:creationId xmlns:p14="http://schemas.microsoft.com/office/powerpoint/2010/main" val="19461421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a:spLocks noGrp="1"/>
          </p:cNvSpPr>
          <p:nvPr>
            <p:ph idx="1"/>
          </p:nvPr>
        </p:nvSpPr>
        <p:spPr>
          <a:xfrm>
            <a:off x="506287" y="1133857"/>
            <a:ext cx="8434189" cy="5104179"/>
          </a:xfrm>
        </p:spPr>
        <p:txBody>
          <a:bodyPr>
            <a:normAutofit/>
          </a:bodyPr>
          <a:lstStyle/>
          <a:p>
            <a:pPr marL="452438" indent="-452438">
              <a:lnSpc>
                <a:spcPct val="120000"/>
              </a:lnSpc>
              <a:buClr>
                <a:schemeClr val="accent3">
                  <a:lumMod val="75000"/>
                </a:schemeClr>
              </a:buClr>
              <a:buFont typeface="Wingdings" pitchFamily="2" charset="2"/>
              <a:buChar char="v"/>
            </a:pPr>
            <a:r>
              <a:rPr lang="en-US" altLang="ko-KR" sz="2400" b="1" dirty="0" smtClean="0">
                <a:solidFill>
                  <a:schemeClr val="accent3">
                    <a:lumMod val="75000"/>
                  </a:schemeClr>
                </a:solidFill>
              </a:rPr>
              <a:t>Chapter </a:t>
            </a:r>
            <a:r>
              <a:rPr lang="en-US" altLang="ko-KR" sz="2400" b="1" dirty="0">
                <a:solidFill>
                  <a:schemeClr val="accent3">
                    <a:lumMod val="75000"/>
                  </a:schemeClr>
                </a:solidFill>
              </a:rPr>
              <a:t>XIII: Environmental Aspects</a:t>
            </a:r>
          </a:p>
          <a:p>
            <a:pPr marL="806450" lvl="1" indent="-358775">
              <a:lnSpc>
                <a:spcPct val="120000"/>
              </a:lnSpc>
              <a:spcAft>
                <a:spcPts val="200"/>
              </a:spcAft>
              <a:buSzPct val="100000"/>
              <a:buFont typeface="Wingdings" pitchFamily="2" charset="2"/>
              <a:buChar char="§"/>
            </a:pPr>
            <a:r>
              <a:rPr lang="en-US" altLang="ko-KR" dirty="0"/>
              <a:t>Radiological Impacts</a:t>
            </a:r>
          </a:p>
          <a:p>
            <a:pPr marL="806450" lvl="1" indent="-358775">
              <a:lnSpc>
                <a:spcPct val="120000"/>
              </a:lnSpc>
              <a:spcAft>
                <a:spcPts val="200"/>
              </a:spcAft>
              <a:buSzPct val="100000"/>
              <a:buFont typeface="Wingdings" pitchFamily="2" charset="2"/>
              <a:buChar char="§"/>
            </a:pPr>
            <a:r>
              <a:rPr lang="en-US" altLang="ko-KR" dirty="0"/>
              <a:t>Non-radiological </a:t>
            </a:r>
            <a:r>
              <a:rPr lang="en-US" altLang="ko-KR" dirty="0" smtClean="0"/>
              <a:t>Impacts</a:t>
            </a:r>
          </a:p>
          <a:p>
            <a:pPr marL="452438" indent="-452438">
              <a:lnSpc>
                <a:spcPct val="120000"/>
              </a:lnSpc>
              <a:buClr>
                <a:schemeClr val="accent3">
                  <a:lumMod val="75000"/>
                </a:schemeClr>
              </a:buClr>
              <a:buFont typeface="Wingdings" pitchFamily="2" charset="2"/>
              <a:buChar char="v"/>
            </a:pPr>
            <a:r>
              <a:rPr lang="en-US" altLang="ko-KR" sz="2400" b="1" dirty="0">
                <a:solidFill>
                  <a:schemeClr val="accent3">
                    <a:lumMod val="75000"/>
                  </a:schemeClr>
                </a:solidFill>
              </a:rPr>
              <a:t>Chapter XIV: Radioactive Waste Management</a:t>
            </a:r>
          </a:p>
          <a:p>
            <a:pPr marL="806450" lvl="1" indent="-358775">
              <a:lnSpc>
                <a:spcPct val="120000"/>
              </a:lnSpc>
              <a:spcAft>
                <a:spcPts val="200"/>
              </a:spcAft>
              <a:buSzPct val="100000"/>
              <a:buFont typeface="Wingdings" pitchFamily="2" charset="2"/>
              <a:buChar char="§"/>
            </a:pPr>
            <a:r>
              <a:rPr lang="en-US" altLang="ko-KR" dirty="0"/>
              <a:t>Control of Waste</a:t>
            </a:r>
          </a:p>
          <a:p>
            <a:pPr marL="806450" lvl="1" indent="-358775">
              <a:lnSpc>
                <a:spcPct val="120000"/>
              </a:lnSpc>
              <a:spcAft>
                <a:spcPts val="200"/>
              </a:spcAft>
              <a:buSzPct val="100000"/>
              <a:buFont typeface="Wingdings" pitchFamily="2" charset="2"/>
              <a:buChar char="§"/>
            </a:pPr>
            <a:r>
              <a:rPr lang="en-US" altLang="ko-KR" dirty="0"/>
              <a:t>Handling of Waste</a:t>
            </a:r>
          </a:p>
          <a:p>
            <a:pPr marL="806450" lvl="1" indent="-358775">
              <a:lnSpc>
                <a:spcPct val="120000"/>
              </a:lnSpc>
              <a:spcAft>
                <a:spcPts val="200"/>
              </a:spcAft>
              <a:buSzPct val="100000"/>
              <a:buFont typeface="Wingdings" pitchFamily="2" charset="2"/>
              <a:buChar char="§"/>
            </a:pPr>
            <a:r>
              <a:rPr lang="en-US" altLang="ko-KR" dirty="0"/>
              <a:t>Minimizing the Accumulation of Waste</a:t>
            </a:r>
          </a:p>
          <a:p>
            <a:pPr marL="806450" lvl="1" indent="-358775">
              <a:lnSpc>
                <a:spcPct val="120000"/>
              </a:lnSpc>
              <a:spcAft>
                <a:spcPts val="200"/>
              </a:spcAft>
              <a:buSzPct val="100000"/>
              <a:buFont typeface="Wingdings" pitchFamily="2" charset="2"/>
              <a:buChar char="§"/>
            </a:pPr>
            <a:r>
              <a:rPr lang="en-US" altLang="ko-KR" dirty="0"/>
              <a:t>Conditioning of Waste</a:t>
            </a:r>
          </a:p>
          <a:p>
            <a:pPr marL="806450" lvl="1" indent="-358775">
              <a:lnSpc>
                <a:spcPct val="120000"/>
              </a:lnSpc>
              <a:spcAft>
                <a:spcPts val="200"/>
              </a:spcAft>
              <a:buSzPct val="100000"/>
              <a:buFont typeface="Wingdings" pitchFamily="2" charset="2"/>
              <a:buChar char="§"/>
            </a:pPr>
            <a:r>
              <a:rPr lang="en-US" altLang="ko-KR" dirty="0"/>
              <a:t>Storage of Waste</a:t>
            </a:r>
          </a:p>
          <a:p>
            <a:pPr marL="806450" lvl="1" indent="-358775">
              <a:lnSpc>
                <a:spcPct val="120000"/>
              </a:lnSpc>
              <a:spcAft>
                <a:spcPts val="200"/>
              </a:spcAft>
              <a:buSzPct val="100000"/>
              <a:buFont typeface="Wingdings" pitchFamily="2" charset="2"/>
              <a:buChar char="§"/>
            </a:pPr>
            <a:r>
              <a:rPr lang="en-US" altLang="ko-KR" dirty="0"/>
              <a:t>Disposal of </a:t>
            </a:r>
            <a:r>
              <a:rPr lang="en-US" altLang="ko-KR" dirty="0" smtClean="0"/>
              <a:t>Waste</a:t>
            </a:r>
            <a:endParaRPr lang="en-US" altLang="ko-KR" dirty="0"/>
          </a:p>
        </p:txBody>
      </p:sp>
      <p:sp>
        <p:nvSpPr>
          <p:cNvPr id="5" name="제목 1"/>
          <p:cNvSpPr>
            <a:spLocks noGrp="1"/>
          </p:cNvSpPr>
          <p:nvPr>
            <p:ph type="title"/>
          </p:nvPr>
        </p:nvSpPr>
        <p:spPr/>
        <p:txBody>
          <a:bodyPr>
            <a:normAutofit/>
          </a:bodyPr>
          <a:lstStyle/>
          <a:p>
            <a:r>
              <a:rPr lang="en-US" altLang="ko-KR" sz="2800" dirty="0"/>
              <a:t>Appendix 1. (continued)</a:t>
            </a:r>
            <a:endParaRPr lang="ko-KR" altLang="en-US" sz="2800" dirty="0"/>
          </a:p>
        </p:txBody>
      </p:sp>
    </p:spTree>
    <p:extLst>
      <p:ext uri="{BB962C8B-B14F-4D97-AF65-F5344CB8AC3E}">
        <p14:creationId xmlns:p14="http://schemas.microsoft.com/office/powerpoint/2010/main" val="8316399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a:spLocks noGrp="1"/>
          </p:cNvSpPr>
          <p:nvPr>
            <p:ph idx="1"/>
          </p:nvPr>
        </p:nvSpPr>
        <p:spPr>
          <a:xfrm>
            <a:off x="498764" y="1089141"/>
            <a:ext cx="8229600" cy="5068888"/>
          </a:xfrm>
        </p:spPr>
        <p:txBody>
          <a:bodyPr>
            <a:normAutofit/>
          </a:bodyPr>
          <a:lstStyle/>
          <a:p>
            <a:pPr>
              <a:lnSpc>
                <a:spcPct val="120000"/>
              </a:lnSpc>
              <a:buFont typeface="Arial" panose="020B0604020202020204" pitchFamily="34" charset="0"/>
              <a:buChar char="•"/>
              <a:defRPr/>
            </a:pPr>
            <a:r>
              <a:rPr lang="en-US" altLang="ko-KR" sz="2400" dirty="0" smtClean="0"/>
              <a:t>Review and assessment of information relevant to safety (GSR Part 1, Requirement 25)</a:t>
            </a:r>
          </a:p>
          <a:p>
            <a:pPr marL="749300" lvl="1" indent="-342900">
              <a:lnSpc>
                <a:spcPct val="120000"/>
              </a:lnSpc>
              <a:spcAft>
                <a:spcPts val="200"/>
              </a:spcAft>
              <a:buSzPct val="100000"/>
              <a:buFont typeface="Wingdings" panose="05000000000000000000" pitchFamily="2" charset="2"/>
              <a:buChar char="ü"/>
              <a:defRPr/>
            </a:pPr>
            <a:r>
              <a:rPr lang="en-US" altLang="ko-KR" dirty="0" smtClean="0"/>
              <a:t>The regulatory body shall review and assess relevant information to determine whether facilities and activities comply with regulatory requirements.</a:t>
            </a:r>
          </a:p>
          <a:p>
            <a:pPr marL="749300" lvl="1" indent="-342900">
              <a:lnSpc>
                <a:spcPct val="120000"/>
              </a:lnSpc>
              <a:spcAft>
                <a:spcPts val="200"/>
              </a:spcAft>
              <a:buSzPct val="100000"/>
              <a:buFont typeface="Wingdings" panose="05000000000000000000" pitchFamily="2" charset="2"/>
              <a:buChar char="ü"/>
              <a:defRPr/>
            </a:pPr>
            <a:r>
              <a:rPr lang="en-US" altLang="ko-KR" dirty="0" smtClean="0"/>
              <a:t>Technical and other documents submitted by the applicant shall be reviewed and assessed by regulatory body. </a:t>
            </a:r>
          </a:p>
          <a:p>
            <a:pPr marL="749300" lvl="1" indent="-342900">
              <a:lnSpc>
                <a:spcPct val="120000"/>
              </a:lnSpc>
              <a:spcAft>
                <a:spcPts val="200"/>
              </a:spcAft>
              <a:buSzPct val="100000"/>
              <a:buFont typeface="Wingdings" panose="05000000000000000000" pitchFamily="2" charset="2"/>
              <a:buChar char="ü"/>
              <a:defRPr/>
            </a:pPr>
            <a:r>
              <a:rPr lang="en-US" altLang="ko-KR" dirty="0" smtClean="0"/>
              <a:t>The regulatory body shall asses all radiation risks associated with facilities and activities.          </a:t>
            </a:r>
          </a:p>
        </p:txBody>
      </p:sp>
      <p:sp>
        <p:nvSpPr>
          <p:cNvPr id="10243" name="Rectangle 2"/>
          <p:cNvSpPr>
            <a:spLocks noGrp="1" noChangeArrowheads="1"/>
          </p:cNvSpPr>
          <p:nvPr>
            <p:ph type="title"/>
          </p:nvPr>
        </p:nvSpPr>
        <p:spPr>
          <a:xfrm>
            <a:off x="400454" y="135516"/>
            <a:ext cx="8559800" cy="928687"/>
          </a:xfrm>
        </p:spPr>
        <p:txBody>
          <a:bodyPr/>
          <a:lstStyle/>
          <a:p>
            <a:pPr eaLnBrk="1" hangingPunct="1"/>
            <a:r>
              <a:rPr lang="en-US" altLang="ko-KR" dirty="0" smtClean="0">
                <a:ea typeface="굴림" panose="020B0600000101010101" pitchFamily="50" charset="-127"/>
                <a:cs typeface="Arial" panose="020B0604020202020204" pitchFamily="34" charset="0"/>
              </a:rPr>
              <a:t>I. Introduction</a:t>
            </a:r>
            <a:endParaRPr lang="en-US" altLang="ja-JP" dirty="0" smtClean="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16728325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a:spLocks noGrp="1"/>
          </p:cNvSpPr>
          <p:nvPr>
            <p:ph idx="1"/>
          </p:nvPr>
        </p:nvSpPr>
        <p:spPr>
          <a:xfrm>
            <a:off x="439786" y="1294792"/>
            <a:ext cx="7631872" cy="3559842"/>
          </a:xfrm>
        </p:spPr>
        <p:txBody>
          <a:bodyPr>
            <a:normAutofit/>
          </a:bodyPr>
          <a:lstStyle/>
          <a:p>
            <a:pPr marL="452438" indent="-452438">
              <a:lnSpc>
                <a:spcPct val="120000"/>
              </a:lnSpc>
              <a:buClr>
                <a:schemeClr val="accent3">
                  <a:lumMod val="75000"/>
                </a:schemeClr>
              </a:buClr>
              <a:buFont typeface="Wingdings" pitchFamily="2" charset="2"/>
              <a:buChar char="v"/>
            </a:pPr>
            <a:r>
              <a:rPr lang="en-US" altLang="ko-KR" sz="2400" b="1" dirty="0" smtClean="0">
                <a:solidFill>
                  <a:schemeClr val="accent3">
                    <a:lumMod val="75000"/>
                  </a:schemeClr>
                </a:solidFill>
              </a:rPr>
              <a:t>Chapter XV: Decommissioning and End of Life Aspects</a:t>
            </a:r>
          </a:p>
          <a:p>
            <a:pPr marL="806450" lvl="1" indent="-358775">
              <a:lnSpc>
                <a:spcPct val="120000"/>
              </a:lnSpc>
              <a:spcAft>
                <a:spcPts val="200"/>
              </a:spcAft>
              <a:buSzPct val="100000"/>
              <a:buFont typeface="Wingdings" pitchFamily="2" charset="2"/>
              <a:buChar char="§"/>
            </a:pPr>
            <a:r>
              <a:rPr lang="en-US" altLang="ko-KR" dirty="0" smtClean="0"/>
              <a:t>Decommissioning Concept</a:t>
            </a:r>
          </a:p>
          <a:p>
            <a:pPr marL="806450" lvl="1" indent="-358775">
              <a:lnSpc>
                <a:spcPct val="120000"/>
              </a:lnSpc>
              <a:spcAft>
                <a:spcPts val="200"/>
              </a:spcAft>
              <a:buSzPct val="100000"/>
              <a:buFont typeface="Wingdings" pitchFamily="2" charset="2"/>
              <a:buChar char="§"/>
            </a:pPr>
            <a:r>
              <a:rPr lang="en-US" altLang="ko-KR" dirty="0" smtClean="0"/>
              <a:t>Provisions for Safety during Decommissioning</a:t>
            </a:r>
          </a:p>
          <a:p>
            <a:pPr marL="806450" lvl="1" indent="-358775">
              <a:lnSpc>
                <a:spcPct val="120000"/>
              </a:lnSpc>
              <a:spcAft>
                <a:spcPts val="200"/>
              </a:spcAft>
              <a:buSzPct val="100000"/>
              <a:buFont typeface="Wingdings" pitchFamily="2" charset="2"/>
              <a:buChar char="§"/>
            </a:pPr>
            <a:r>
              <a:rPr lang="en-US" altLang="ko-KR" dirty="0" smtClean="0"/>
              <a:t>Differing Approaches to </a:t>
            </a:r>
            <a:r>
              <a:rPr lang="en-US" altLang="ko-KR" dirty="0" err="1" smtClean="0"/>
              <a:t>Dedommissioning</a:t>
            </a:r>
            <a:endParaRPr lang="en-US" altLang="ko-KR" dirty="0" smtClean="0"/>
          </a:p>
          <a:p>
            <a:pPr marL="806450" lvl="1" indent="-358775">
              <a:lnSpc>
                <a:spcPct val="120000"/>
              </a:lnSpc>
              <a:spcAft>
                <a:spcPts val="200"/>
              </a:spcAft>
              <a:buSzPct val="100000"/>
              <a:buFont typeface="Wingdings" pitchFamily="2" charset="2"/>
              <a:buChar char="§"/>
            </a:pPr>
            <a:r>
              <a:rPr lang="en-US" altLang="ko-KR" dirty="0" smtClean="0"/>
              <a:t>Planning of the Preliminary Work</a:t>
            </a:r>
          </a:p>
        </p:txBody>
      </p:sp>
      <p:sp>
        <p:nvSpPr>
          <p:cNvPr id="5" name="제목 1"/>
          <p:cNvSpPr>
            <a:spLocks noGrp="1"/>
          </p:cNvSpPr>
          <p:nvPr>
            <p:ph type="title"/>
          </p:nvPr>
        </p:nvSpPr>
        <p:spPr/>
        <p:txBody>
          <a:bodyPr>
            <a:normAutofit/>
          </a:bodyPr>
          <a:lstStyle/>
          <a:p>
            <a:r>
              <a:rPr lang="en-US" altLang="ko-KR" sz="2800" dirty="0"/>
              <a:t>Appendix 1. </a:t>
            </a:r>
            <a:r>
              <a:rPr lang="en-US" altLang="ko-KR" sz="2800" dirty="0" smtClean="0"/>
              <a:t>(continued)</a:t>
            </a:r>
            <a:endParaRPr lang="ko-KR" altLang="en-US" sz="2800" dirty="0"/>
          </a:p>
        </p:txBody>
      </p:sp>
    </p:spTree>
    <p:extLst>
      <p:ext uri="{BB962C8B-B14F-4D97-AF65-F5344CB8AC3E}">
        <p14:creationId xmlns:p14="http://schemas.microsoft.com/office/powerpoint/2010/main" val="262134136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6" descr="C:\Documents and Settings\s-job_00\바탕 화면\엄마\킨스기관장보고서110209\기관평가PT\로고.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86438" y="5527675"/>
            <a:ext cx="2373312"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C:\Documents and Settings\s-job_00\바탕 화면\엄마\성과관리팀100721\성과Png\ending배경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C:\Documents and Settings\s-job_00\바탕 화면\엄마\킨스팜플렛100618\kins png\kins ending-5.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99075" y="4286250"/>
            <a:ext cx="3611563"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5" descr="C:\Documents and Settings\s-job_00\바탕 화면\엄마\킨스팜플렛100618\kins png\킨스로고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38813" y="5931495"/>
            <a:ext cx="2676525"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395536" y="980728"/>
            <a:ext cx="7362527" cy="1152128"/>
          </a:xfrm>
          <a:prstGeom prst="rect">
            <a:avLst/>
          </a:prstGeom>
          <a:noFill/>
        </p:spPr>
        <p:txBody>
          <a:bodyPr lIns="36000" tIns="36000" rIns="36000" bIns="36000"/>
          <a:lstStyle/>
          <a:p>
            <a:pPr algn="ctr">
              <a:lnSpc>
                <a:spcPct val="110000"/>
              </a:lnSpc>
              <a:defRPr/>
            </a:pPr>
            <a:r>
              <a:rPr lang="en-US" altLang="ko-KR" sz="3600" b="1" dirty="0" smtClean="0">
                <a:solidFill>
                  <a:srgbClr val="FFFFFF"/>
                </a:solidFill>
                <a:latin typeface="Arial" panose="020B0604020202020204" pitchFamily="34" charset="0"/>
                <a:ea typeface="+mj-ea"/>
                <a:cs typeface="Arial" panose="020B0604020202020204" pitchFamily="34" charset="0"/>
              </a:rPr>
              <a:t>Always </a:t>
            </a:r>
            <a:r>
              <a:rPr lang="en-US" altLang="ko-KR" sz="3600" b="1" dirty="0">
                <a:solidFill>
                  <a:srgbClr val="FFFFFF"/>
                </a:solidFill>
                <a:latin typeface="Arial" panose="020B0604020202020204" pitchFamily="34" charset="0"/>
                <a:ea typeface="+mj-ea"/>
                <a:cs typeface="Arial" panose="020B0604020202020204" pitchFamily="34" charset="0"/>
              </a:rPr>
              <a:t>we keep watching </a:t>
            </a:r>
          </a:p>
          <a:p>
            <a:pPr algn="ctr">
              <a:lnSpc>
                <a:spcPct val="110000"/>
              </a:lnSpc>
              <a:defRPr/>
            </a:pPr>
            <a:r>
              <a:rPr lang="en-US" altLang="ko-KR" sz="3600" b="1" dirty="0">
                <a:solidFill>
                  <a:srgbClr val="FFFFFF"/>
                </a:solidFill>
                <a:latin typeface="Arial" panose="020B0604020202020204" pitchFamily="34" charset="0"/>
                <a:ea typeface="+mj-ea"/>
                <a:cs typeface="Arial" panose="020B0604020202020204" pitchFamily="34" charset="0"/>
              </a:rPr>
              <a:t>our Atomic Power</a:t>
            </a:r>
            <a:endParaRPr lang="ko-KR" altLang="en-US" sz="3600" b="1" dirty="0">
              <a:solidFill>
                <a:srgbClr val="FFFFFF"/>
              </a:solidFill>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11029795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609862" y="1136238"/>
            <a:ext cx="6522458" cy="431800"/>
          </a:xfrm>
        </p:spPr>
        <p:txBody>
          <a:bodyPr>
            <a:normAutofit fontScale="77500" lnSpcReduction="20000"/>
          </a:bodyPr>
          <a:lstStyle/>
          <a:p>
            <a:pPr eaLnBrk="1" hangingPunct="1">
              <a:buSzPct val="102000"/>
              <a:buFont typeface="Arial" panose="020B0604020202020204" pitchFamily="34" charset="0"/>
              <a:buChar char="•"/>
            </a:pPr>
            <a:r>
              <a:rPr lang="en-US" altLang="ko-KR" sz="2800" dirty="0" smtClean="0">
                <a:ea typeface="굴림" panose="020B0600000101010101" pitchFamily="50" charset="-127"/>
                <a:cs typeface="Arial" panose="020B0604020202020204" pitchFamily="34" charset="0"/>
              </a:rPr>
              <a:t>Results of Review &amp; Assessment </a:t>
            </a:r>
            <a:r>
              <a:rPr lang="en-US" altLang="ko-KR" sz="2800" dirty="0" smtClean="0">
                <a:solidFill>
                  <a:srgbClr val="FFFFFF"/>
                </a:solidFill>
                <a:ea typeface="굴림" panose="020B0600000101010101" pitchFamily="50" charset="-127"/>
                <a:cs typeface="Arial" panose="020B0604020202020204" pitchFamily="34" charset="0"/>
              </a:rPr>
              <a:t>by Regulator</a:t>
            </a:r>
          </a:p>
        </p:txBody>
      </p:sp>
      <p:sp>
        <p:nvSpPr>
          <p:cNvPr id="13315" name="Oval 4"/>
          <p:cNvSpPr>
            <a:spLocks noChangeArrowheads="1"/>
          </p:cNvSpPr>
          <p:nvPr/>
        </p:nvSpPr>
        <p:spPr bwMode="auto">
          <a:xfrm>
            <a:off x="2455863" y="3211513"/>
            <a:ext cx="3787775" cy="1344612"/>
          </a:xfrm>
          <a:prstGeom prst="ellipse">
            <a:avLst/>
          </a:prstGeom>
          <a:solidFill>
            <a:schemeClr val="bg1"/>
          </a:solidFill>
          <a:ln w="28575" algn="ctr">
            <a:solidFill>
              <a:srgbClr val="000000"/>
            </a:solidFill>
            <a:round/>
            <a:headEnd/>
            <a:tailEnd/>
          </a:ln>
        </p:spPr>
        <p:txBody>
          <a:bodyPr lIns="0" tIns="0" rIns="0" bIns="0" anchor="ctr">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ko-KR" altLang="en-US">
              <a:latin typeface="Arial" panose="020B0604020202020204" pitchFamily="34" charset="0"/>
              <a:ea typeface="굴림" panose="020B0600000101010101" pitchFamily="50" charset="-127"/>
            </a:endParaRPr>
          </a:p>
        </p:txBody>
      </p:sp>
      <p:sp>
        <p:nvSpPr>
          <p:cNvPr id="13316" name="Rectangle 5"/>
          <p:cNvSpPr>
            <a:spLocks noChangeArrowheads="1"/>
          </p:cNvSpPr>
          <p:nvPr/>
        </p:nvSpPr>
        <p:spPr bwMode="auto">
          <a:xfrm>
            <a:off x="2667000" y="3484563"/>
            <a:ext cx="3432175" cy="923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lgn="ctr" eaLnBrk="1" hangingPunct="1"/>
            <a:r>
              <a:rPr kumimoji="1" lang="en-US" altLang="ko-KR" sz="2000" b="1" dirty="0">
                <a:latin typeface="Arial" panose="020B0604020202020204" pitchFamily="34" charset="0"/>
                <a:ea typeface="굴림" panose="020B0600000101010101" pitchFamily="50" charset="-127"/>
              </a:rPr>
              <a:t>Contents of documentation for the results of review &amp; assessment</a:t>
            </a:r>
          </a:p>
        </p:txBody>
      </p:sp>
      <p:sp>
        <p:nvSpPr>
          <p:cNvPr id="13317" name="AutoShape 6"/>
          <p:cNvSpPr>
            <a:spLocks noChangeArrowheads="1"/>
          </p:cNvSpPr>
          <p:nvPr/>
        </p:nvSpPr>
        <p:spPr bwMode="auto">
          <a:xfrm>
            <a:off x="982663" y="2120900"/>
            <a:ext cx="2990850" cy="647700"/>
          </a:xfrm>
          <a:prstGeom prst="roundRect">
            <a:avLst>
              <a:gd name="adj" fmla="val 16667"/>
            </a:avLst>
          </a:prstGeom>
          <a:solidFill>
            <a:schemeClr val="bg1"/>
          </a:solidFill>
          <a:ln w="25400" algn="ctr">
            <a:solidFill>
              <a:srgbClr val="FF99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182563" indent="-182563" eaLnBrk="0" hangingPunct="0">
              <a:tabLst>
                <a:tab pos="1701800" algn="l"/>
              </a:tabLst>
              <a:defRPr sz="2400">
                <a:solidFill>
                  <a:schemeClr val="tx1"/>
                </a:solidFill>
                <a:latin typeface="Times New Roman" panose="02020603050405020304" pitchFamily="18" charset="0"/>
                <a:cs typeface="Arial" panose="020B0604020202020204" pitchFamily="34" charset="0"/>
              </a:defRPr>
            </a:lvl1pPr>
            <a:lvl2pPr marL="742950" indent="-285750" eaLnBrk="0" hangingPunct="0">
              <a:tabLst>
                <a:tab pos="1701800" algn="l"/>
              </a:tabLst>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tabLst>
                <a:tab pos="1701800" algn="l"/>
              </a:tabLst>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tabLst>
                <a:tab pos="1701800" algn="l"/>
              </a:tabLst>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tabLst>
                <a:tab pos="1701800" algn="l"/>
              </a:tabLst>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9pPr>
          </a:lstStyle>
          <a:p>
            <a:pPr eaLnBrk="1" latinLnBrk="1" hangingPunct="1">
              <a:lnSpc>
                <a:spcPct val="90000"/>
              </a:lnSpc>
            </a:pPr>
            <a:r>
              <a:rPr kumimoji="1" lang="en-US" altLang="ko-KR" sz="1800" dirty="0">
                <a:latin typeface="Arial" panose="020B0604020202020204" pitchFamily="34" charset="0"/>
                <a:ea typeface="굴림" panose="020B0600000101010101" pitchFamily="50" charset="-127"/>
              </a:rPr>
              <a:t>Basis for the evaluation &amp; the evaluation results</a:t>
            </a:r>
          </a:p>
        </p:txBody>
      </p:sp>
      <p:sp>
        <p:nvSpPr>
          <p:cNvPr id="13318" name="AutoShape 7"/>
          <p:cNvSpPr>
            <a:spLocks noChangeArrowheads="1"/>
          </p:cNvSpPr>
          <p:nvPr/>
        </p:nvSpPr>
        <p:spPr bwMode="auto">
          <a:xfrm>
            <a:off x="6765925" y="3343275"/>
            <a:ext cx="2193925" cy="1081088"/>
          </a:xfrm>
          <a:prstGeom prst="roundRect">
            <a:avLst>
              <a:gd name="adj" fmla="val 16667"/>
            </a:avLst>
          </a:prstGeom>
          <a:solidFill>
            <a:schemeClr val="bg1"/>
          </a:solidFill>
          <a:ln w="25400" algn="ctr">
            <a:solidFill>
              <a:srgbClr val="FF99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182563" indent="-182563" eaLnBrk="0" hangingPunct="0">
              <a:tabLst>
                <a:tab pos="1701800" algn="l"/>
              </a:tabLst>
              <a:defRPr sz="2400">
                <a:solidFill>
                  <a:schemeClr val="tx1"/>
                </a:solidFill>
                <a:latin typeface="Times New Roman" panose="02020603050405020304" pitchFamily="18" charset="0"/>
                <a:cs typeface="Arial" panose="020B0604020202020204" pitchFamily="34" charset="0"/>
              </a:defRPr>
            </a:lvl1pPr>
            <a:lvl2pPr marL="742950" indent="-285750" eaLnBrk="0" hangingPunct="0">
              <a:tabLst>
                <a:tab pos="1701800" algn="l"/>
              </a:tabLst>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tabLst>
                <a:tab pos="1701800" algn="l"/>
              </a:tabLst>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tabLst>
                <a:tab pos="1701800" algn="l"/>
              </a:tabLst>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tabLst>
                <a:tab pos="1701800" algn="l"/>
              </a:tabLst>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9pPr>
          </a:lstStyle>
          <a:p>
            <a:pPr eaLnBrk="1" latinLnBrk="1" hangingPunct="1">
              <a:lnSpc>
                <a:spcPct val="90000"/>
              </a:lnSpc>
            </a:pPr>
            <a:r>
              <a:rPr kumimoji="1" lang="en-US" altLang="ko-KR" sz="1800" dirty="0">
                <a:latin typeface="Arial" panose="020B0604020202020204" pitchFamily="34" charset="0"/>
                <a:ea typeface="굴림" panose="020B0600000101010101" pitchFamily="50" charset="-127"/>
              </a:rPr>
              <a:t>   Independent analysis performed by regulatory staff</a:t>
            </a:r>
          </a:p>
        </p:txBody>
      </p:sp>
      <p:sp>
        <p:nvSpPr>
          <p:cNvPr id="13319" name="AutoShape 8"/>
          <p:cNvSpPr>
            <a:spLocks noChangeArrowheads="1"/>
          </p:cNvSpPr>
          <p:nvPr/>
        </p:nvSpPr>
        <p:spPr bwMode="auto">
          <a:xfrm>
            <a:off x="252413" y="3273425"/>
            <a:ext cx="1662112" cy="1079500"/>
          </a:xfrm>
          <a:prstGeom prst="roundRect">
            <a:avLst>
              <a:gd name="adj" fmla="val 16667"/>
            </a:avLst>
          </a:prstGeom>
          <a:solidFill>
            <a:schemeClr val="bg1"/>
          </a:solidFill>
          <a:ln w="25400" algn="ctr">
            <a:solidFill>
              <a:srgbClr val="FF99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72000" rIns="36000" bIns="72000" anchor="ctr"/>
          <a:lstStyle>
            <a:lvl1pPr eaLnBrk="0" hangingPunct="0">
              <a:tabLst>
                <a:tab pos="1701800" algn="l"/>
              </a:tabLst>
              <a:defRPr sz="2400">
                <a:solidFill>
                  <a:schemeClr val="tx1"/>
                </a:solidFill>
                <a:latin typeface="Times New Roman" panose="02020603050405020304" pitchFamily="18" charset="0"/>
                <a:cs typeface="Arial" panose="020B0604020202020204" pitchFamily="34" charset="0"/>
              </a:defRPr>
            </a:lvl1pPr>
            <a:lvl2pPr marL="742950" indent="-285750" eaLnBrk="0" hangingPunct="0">
              <a:tabLst>
                <a:tab pos="1701800" algn="l"/>
              </a:tabLst>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tabLst>
                <a:tab pos="1701800" algn="l"/>
              </a:tabLst>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tabLst>
                <a:tab pos="1701800" algn="l"/>
              </a:tabLst>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tabLst>
                <a:tab pos="1701800" algn="l"/>
              </a:tabLst>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9pPr>
          </a:lstStyle>
          <a:p>
            <a:pPr eaLnBrk="1" latinLnBrk="1" hangingPunct="1">
              <a:lnSpc>
                <a:spcPct val="90000"/>
              </a:lnSpc>
            </a:pPr>
            <a:r>
              <a:rPr kumimoji="1" lang="en-US" altLang="ko-KR" sz="1800" dirty="0">
                <a:latin typeface="Arial" panose="020B0604020202020204" pitchFamily="34" charset="0"/>
                <a:ea typeface="굴림" panose="020B0600000101010101" pitchFamily="50" charset="-127"/>
              </a:rPr>
              <a:t>Comparison with similar (reference) facilities</a:t>
            </a:r>
          </a:p>
        </p:txBody>
      </p:sp>
      <p:sp>
        <p:nvSpPr>
          <p:cNvPr id="13320" name="AutoShape 9"/>
          <p:cNvSpPr>
            <a:spLocks noChangeArrowheads="1"/>
          </p:cNvSpPr>
          <p:nvPr/>
        </p:nvSpPr>
        <p:spPr bwMode="auto">
          <a:xfrm>
            <a:off x="4905375" y="2192338"/>
            <a:ext cx="3454400" cy="576262"/>
          </a:xfrm>
          <a:prstGeom prst="roundRect">
            <a:avLst>
              <a:gd name="adj" fmla="val 16667"/>
            </a:avLst>
          </a:prstGeom>
          <a:solidFill>
            <a:schemeClr val="bg1"/>
          </a:solidFill>
          <a:ln w="25400" algn="ctr">
            <a:solidFill>
              <a:srgbClr val="FF99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182563" indent="-182563" eaLnBrk="0" hangingPunct="0">
              <a:tabLst>
                <a:tab pos="1701800" algn="l"/>
              </a:tabLst>
              <a:defRPr sz="2400">
                <a:solidFill>
                  <a:schemeClr val="tx1"/>
                </a:solidFill>
                <a:latin typeface="Times New Roman" panose="02020603050405020304" pitchFamily="18" charset="0"/>
                <a:cs typeface="Arial" panose="020B0604020202020204" pitchFamily="34" charset="0"/>
              </a:defRPr>
            </a:lvl1pPr>
            <a:lvl2pPr marL="742950" indent="-285750" eaLnBrk="0" hangingPunct="0">
              <a:tabLst>
                <a:tab pos="1701800" algn="l"/>
              </a:tabLst>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tabLst>
                <a:tab pos="1701800" algn="l"/>
              </a:tabLst>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tabLst>
                <a:tab pos="1701800" algn="l"/>
              </a:tabLst>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tabLst>
                <a:tab pos="1701800" algn="l"/>
              </a:tabLst>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9pPr>
          </a:lstStyle>
          <a:p>
            <a:pPr eaLnBrk="1" latinLnBrk="1" hangingPunct="1">
              <a:lnSpc>
                <a:spcPct val="90000"/>
              </a:lnSpc>
            </a:pPr>
            <a:r>
              <a:rPr kumimoji="1" lang="en-US" altLang="ko-KR" sz="1800" dirty="0">
                <a:latin typeface="Arial" panose="020B0604020202020204" pitchFamily="34" charset="0"/>
                <a:ea typeface="굴림" panose="020B0600000101010101" pitchFamily="50" charset="-127"/>
              </a:rPr>
              <a:t>Conformance with regulatory requirements &amp; guides</a:t>
            </a:r>
          </a:p>
        </p:txBody>
      </p:sp>
      <p:sp>
        <p:nvSpPr>
          <p:cNvPr id="13321" name="AutoShape 10"/>
          <p:cNvSpPr>
            <a:spLocks noChangeArrowheads="1"/>
          </p:cNvSpPr>
          <p:nvPr/>
        </p:nvSpPr>
        <p:spPr bwMode="auto">
          <a:xfrm>
            <a:off x="517525" y="5073650"/>
            <a:ext cx="3721100" cy="574675"/>
          </a:xfrm>
          <a:prstGeom prst="roundRect">
            <a:avLst>
              <a:gd name="adj" fmla="val 16667"/>
            </a:avLst>
          </a:prstGeom>
          <a:solidFill>
            <a:schemeClr val="bg1"/>
          </a:solidFill>
          <a:ln w="25400" algn="ctr">
            <a:solidFill>
              <a:srgbClr val="FF99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182563" indent="-182563" eaLnBrk="0" hangingPunct="0">
              <a:tabLst>
                <a:tab pos="1701800" algn="l"/>
              </a:tabLst>
              <a:defRPr sz="2400">
                <a:solidFill>
                  <a:schemeClr val="tx1"/>
                </a:solidFill>
                <a:latin typeface="Times New Roman" panose="02020603050405020304" pitchFamily="18" charset="0"/>
                <a:cs typeface="Arial" panose="020B0604020202020204" pitchFamily="34" charset="0"/>
              </a:defRPr>
            </a:lvl1pPr>
            <a:lvl2pPr marL="742950" indent="-285750" eaLnBrk="0" hangingPunct="0">
              <a:tabLst>
                <a:tab pos="1701800" algn="l"/>
              </a:tabLst>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tabLst>
                <a:tab pos="1701800" algn="l"/>
              </a:tabLst>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tabLst>
                <a:tab pos="1701800" algn="l"/>
              </a:tabLst>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tabLst>
                <a:tab pos="1701800" algn="l"/>
              </a:tabLst>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9pPr>
          </a:lstStyle>
          <a:p>
            <a:pPr eaLnBrk="1" latinLnBrk="1" hangingPunct="1">
              <a:lnSpc>
                <a:spcPct val="90000"/>
              </a:lnSpc>
            </a:pPr>
            <a:r>
              <a:rPr kumimoji="1" lang="en-US" altLang="ko-KR" sz="1800" dirty="0">
                <a:latin typeface="Arial" panose="020B0604020202020204" pitchFamily="34" charset="0"/>
                <a:ea typeface="굴림" panose="020B0600000101010101" pitchFamily="50" charset="-127"/>
              </a:rPr>
              <a:t>Conclusions &amp; reasons for the decisions on license</a:t>
            </a:r>
          </a:p>
        </p:txBody>
      </p:sp>
      <p:sp>
        <p:nvSpPr>
          <p:cNvPr id="13322" name="AutoShape 11"/>
          <p:cNvSpPr>
            <a:spLocks noChangeArrowheads="1"/>
          </p:cNvSpPr>
          <p:nvPr/>
        </p:nvSpPr>
        <p:spPr bwMode="auto">
          <a:xfrm>
            <a:off x="5038725" y="5073650"/>
            <a:ext cx="3322638" cy="576263"/>
          </a:xfrm>
          <a:prstGeom prst="roundRect">
            <a:avLst>
              <a:gd name="adj" fmla="val 16667"/>
            </a:avLst>
          </a:prstGeom>
          <a:solidFill>
            <a:schemeClr val="bg1"/>
          </a:solidFill>
          <a:ln w="25400" algn="ctr">
            <a:solidFill>
              <a:srgbClr val="FF99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182563" indent="-182563" eaLnBrk="0" hangingPunct="0">
              <a:tabLst>
                <a:tab pos="1701800" algn="l"/>
              </a:tabLst>
              <a:defRPr sz="2400">
                <a:solidFill>
                  <a:schemeClr val="tx1"/>
                </a:solidFill>
                <a:latin typeface="Times New Roman" panose="02020603050405020304" pitchFamily="18" charset="0"/>
                <a:cs typeface="Arial" panose="020B0604020202020204" pitchFamily="34" charset="0"/>
              </a:defRPr>
            </a:lvl1pPr>
            <a:lvl2pPr marL="742950" indent="-285750" eaLnBrk="0" hangingPunct="0">
              <a:tabLst>
                <a:tab pos="1701800" algn="l"/>
              </a:tabLst>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tabLst>
                <a:tab pos="1701800" algn="l"/>
              </a:tabLst>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tabLst>
                <a:tab pos="1701800" algn="l"/>
              </a:tabLst>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tabLst>
                <a:tab pos="1701800" algn="l"/>
              </a:tabLst>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tabLst>
                <a:tab pos="1701800" algn="l"/>
              </a:tabLst>
              <a:defRPr sz="2400">
                <a:solidFill>
                  <a:schemeClr val="tx1"/>
                </a:solidFill>
                <a:latin typeface="Times New Roman" panose="02020603050405020304" pitchFamily="18" charset="0"/>
                <a:cs typeface="Arial" panose="020B0604020202020204" pitchFamily="34" charset="0"/>
              </a:defRPr>
            </a:lvl9pPr>
          </a:lstStyle>
          <a:p>
            <a:pPr eaLnBrk="1" latinLnBrk="1" hangingPunct="1">
              <a:lnSpc>
                <a:spcPct val="90000"/>
              </a:lnSpc>
            </a:pPr>
            <a:r>
              <a:rPr kumimoji="1" lang="en-US" altLang="ko-KR" sz="1800" dirty="0">
                <a:latin typeface="Arial" panose="020B0604020202020204" pitchFamily="34" charset="0"/>
                <a:ea typeface="굴림" panose="020B0600000101010101" pitchFamily="50" charset="-127"/>
              </a:rPr>
              <a:t>Any additional conditions to be fulfilled by operator</a:t>
            </a:r>
          </a:p>
        </p:txBody>
      </p:sp>
      <p:sp>
        <p:nvSpPr>
          <p:cNvPr id="13323" name="AutoShape 12"/>
          <p:cNvSpPr>
            <a:spLocks noChangeArrowheads="1"/>
          </p:cNvSpPr>
          <p:nvPr/>
        </p:nvSpPr>
        <p:spPr bwMode="auto">
          <a:xfrm>
            <a:off x="1979612" y="3573463"/>
            <a:ext cx="457199" cy="550862"/>
          </a:xfrm>
          <a:prstGeom prst="rightArrow">
            <a:avLst>
              <a:gd name="adj1" fmla="val 50000"/>
              <a:gd name="adj2" fmla="val 37569"/>
            </a:avLst>
          </a:prstGeom>
          <a:solidFill>
            <a:srgbClr val="CC99FF"/>
          </a:solidFill>
          <a:ln w="2857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ko-KR" altLang="en-US">
              <a:latin typeface="Arial" panose="020B0604020202020204" pitchFamily="34" charset="0"/>
              <a:ea typeface="굴림" panose="020B0600000101010101" pitchFamily="50" charset="-127"/>
            </a:endParaRPr>
          </a:p>
        </p:txBody>
      </p:sp>
      <p:sp>
        <p:nvSpPr>
          <p:cNvPr id="13324" name="AutoShape 13"/>
          <p:cNvSpPr>
            <a:spLocks noChangeArrowheads="1"/>
          </p:cNvSpPr>
          <p:nvPr/>
        </p:nvSpPr>
        <p:spPr bwMode="auto">
          <a:xfrm rot="2952850">
            <a:off x="2901745" y="2824079"/>
            <a:ext cx="526743" cy="550862"/>
          </a:xfrm>
          <a:prstGeom prst="rightArrow">
            <a:avLst>
              <a:gd name="adj1" fmla="val 50000"/>
              <a:gd name="adj2" fmla="val 50083"/>
            </a:avLst>
          </a:prstGeom>
          <a:solidFill>
            <a:srgbClr val="CC99FF"/>
          </a:solidFill>
          <a:ln w="2857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ko-KR" altLang="en-US">
              <a:latin typeface="Arial" panose="020B0604020202020204" pitchFamily="34" charset="0"/>
              <a:ea typeface="굴림" panose="020B0600000101010101" pitchFamily="50" charset="-127"/>
            </a:endParaRPr>
          </a:p>
        </p:txBody>
      </p:sp>
      <p:sp>
        <p:nvSpPr>
          <p:cNvPr id="13325" name="AutoShape 14"/>
          <p:cNvSpPr>
            <a:spLocks noChangeArrowheads="1"/>
          </p:cNvSpPr>
          <p:nvPr/>
        </p:nvSpPr>
        <p:spPr bwMode="auto">
          <a:xfrm rot="7258900">
            <a:off x="5382834" y="2839652"/>
            <a:ext cx="498663" cy="549275"/>
          </a:xfrm>
          <a:prstGeom prst="rightArrow">
            <a:avLst>
              <a:gd name="adj1" fmla="val 50000"/>
              <a:gd name="adj2" fmla="val 50089"/>
            </a:avLst>
          </a:prstGeom>
          <a:solidFill>
            <a:srgbClr val="CC99FF"/>
          </a:solidFill>
          <a:ln w="2857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ko-KR" altLang="en-US">
              <a:latin typeface="Arial" panose="020B0604020202020204" pitchFamily="34" charset="0"/>
              <a:ea typeface="굴림" panose="020B0600000101010101" pitchFamily="50" charset="-127"/>
            </a:endParaRPr>
          </a:p>
        </p:txBody>
      </p:sp>
      <p:sp>
        <p:nvSpPr>
          <p:cNvPr id="13326" name="AutoShape 15"/>
          <p:cNvSpPr>
            <a:spLocks noChangeArrowheads="1"/>
          </p:cNvSpPr>
          <p:nvPr/>
        </p:nvSpPr>
        <p:spPr bwMode="auto">
          <a:xfrm rot="-8322809">
            <a:off x="5292775" y="4423692"/>
            <a:ext cx="639832" cy="550863"/>
          </a:xfrm>
          <a:prstGeom prst="rightArrow">
            <a:avLst>
              <a:gd name="adj1" fmla="val 50000"/>
              <a:gd name="adj2" fmla="val 56200"/>
            </a:avLst>
          </a:prstGeom>
          <a:solidFill>
            <a:srgbClr val="CC99FF"/>
          </a:solidFill>
          <a:ln w="2857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ko-KR" altLang="en-US">
              <a:latin typeface="Arial" panose="020B0604020202020204" pitchFamily="34" charset="0"/>
              <a:ea typeface="굴림" panose="020B0600000101010101" pitchFamily="50" charset="-127"/>
            </a:endParaRPr>
          </a:p>
        </p:txBody>
      </p:sp>
      <p:sp>
        <p:nvSpPr>
          <p:cNvPr id="13327" name="AutoShape 16"/>
          <p:cNvSpPr>
            <a:spLocks noChangeArrowheads="1"/>
          </p:cNvSpPr>
          <p:nvPr/>
        </p:nvSpPr>
        <p:spPr bwMode="auto">
          <a:xfrm rot="-2713993">
            <a:off x="2872180" y="4429426"/>
            <a:ext cx="623951" cy="550862"/>
          </a:xfrm>
          <a:prstGeom prst="rightArrow">
            <a:avLst>
              <a:gd name="adj1" fmla="val 50000"/>
              <a:gd name="adj2" fmla="val 56291"/>
            </a:avLst>
          </a:prstGeom>
          <a:solidFill>
            <a:srgbClr val="CC99FF"/>
          </a:solidFill>
          <a:ln w="2857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ko-KR" altLang="en-US">
              <a:latin typeface="Arial" panose="020B0604020202020204" pitchFamily="34" charset="0"/>
              <a:ea typeface="굴림" panose="020B0600000101010101" pitchFamily="50" charset="-127"/>
            </a:endParaRPr>
          </a:p>
        </p:txBody>
      </p:sp>
      <p:sp>
        <p:nvSpPr>
          <p:cNvPr id="13328" name="AutoShape 17"/>
          <p:cNvSpPr>
            <a:spLocks noChangeArrowheads="1"/>
          </p:cNvSpPr>
          <p:nvPr/>
        </p:nvSpPr>
        <p:spPr bwMode="auto">
          <a:xfrm rot="10800000">
            <a:off x="6262690" y="3573463"/>
            <a:ext cx="436560" cy="550862"/>
          </a:xfrm>
          <a:prstGeom prst="rightArrow">
            <a:avLst>
              <a:gd name="adj1" fmla="val 50000"/>
              <a:gd name="adj2" fmla="val 37569"/>
            </a:avLst>
          </a:prstGeom>
          <a:solidFill>
            <a:srgbClr val="CC99FF"/>
          </a:solidFill>
          <a:ln w="2857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ko-KR" altLang="en-US">
              <a:latin typeface="Arial" panose="020B0604020202020204" pitchFamily="34" charset="0"/>
              <a:ea typeface="굴림" panose="020B0600000101010101" pitchFamily="50" charset="-127"/>
            </a:endParaRPr>
          </a:p>
        </p:txBody>
      </p:sp>
      <p:sp>
        <p:nvSpPr>
          <p:cNvPr id="13329" name="Rectangle 2"/>
          <p:cNvSpPr>
            <a:spLocks noGrp="1" noChangeArrowheads="1"/>
          </p:cNvSpPr>
          <p:nvPr>
            <p:ph type="title"/>
          </p:nvPr>
        </p:nvSpPr>
        <p:spPr>
          <a:xfrm>
            <a:off x="384608" y="111126"/>
            <a:ext cx="8559800" cy="928687"/>
          </a:xfrm>
        </p:spPr>
        <p:txBody>
          <a:bodyPr/>
          <a:lstStyle/>
          <a:p>
            <a:pPr eaLnBrk="1" hangingPunct="1"/>
            <a:r>
              <a:rPr lang="en-US" altLang="ko-KR" dirty="0" smtClean="0">
                <a:ea typeface="굴림" panose="020B0600000101010101" pitchFamily="50" charset="-127"/>
              </a:rPr>
              <a:t>I</a:t>
            </a:r>
            <a:r>
              <a:rPr lang="en-US" altLang="ko-KR" dirty="0" smtClean="0">
                <a:ea typeface="굴림" panose="020B0600000101010101" pitchFamily="50" charset="-127"/>
                <a:cs typeface="Arial" panose="020B0604020202020204" pitchFamily="34" charset="0"/>
              </a:rPr>
              <a:t>. Introduction</a:t>
            </a:r>
            <a:endParaRPr lang="en-US" altLang="ja-JP" dirty="0" smtClean="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1442399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635519" indent="-244431" eaLnBrk="0" hangingPunct="0">
              <a:defRPr>
                <a:solidFill>
                  <a:schemeClr val="tx1"/>
                </a:solidFill>
                <a:latin typeface="Arial" panose="020B0604020202020204" pitchFamily="34" charset="0"/>
                <a:cs typeface="Arial" panose="020B0604020202020204" pitchFamily="34" charset="0"/>
              </a:defRPr>
            </a:lvl2pPr>
            <a:lvl3pPr marL="977722" indent="-195544" eaLnBrk="0" hangingPunct="0">
              <a:defRPr>
                <a:solidFill>
                  <a:schemeClr val="tx1"/>
                </a:solidFill>
                <a:latin typeface="Arial" panose="020B0604020202020204" pitchFamily="34" charset="0"/>
                <a:cs typeface="Arial" panose="020B0604020202020204" pitchFamily="34" charset="0"/>
              </a:defRPr>
            </a:lvl3pPr>
            <a:lvl4pPr marL="1368811" indent="-195544" eaLnBrk="0" hangingPunct="0">
              <a:defRPr>
                <a:solidFill>
                  <a:schemeClr val="tx1"/>
                </a:solidFill>
                <a:latin typeface="Arial" panose="020B0604020202020204" pitchFamily="34" charset="0"/>
                <a:cs typeface="Arial" panose="020B0604020202020204" pitchFamily="34" charset="0"/>
              </a:defRPr>
            </a:lvl4pPr>
            <a:lvl5pPr marL="1759900" indent="-195544" eaLnBrk="0" hangingPunct="0">
              <a:defRPr>
                <a:solidFill>
                  <a:schemeClr val="tx1"/>
                </a:solidFill>
                <a:latin typeface="Arial" panose="020B0604020202020204" pitchFamily="34" charset="0"/>
                <a:cs typeface="Arial" panose="020B0604020202020204" pitchFamily="34" charset="0"/>
              </a:defRPr>
            </a:lvl5pPr>
            <a:lvl6pPr marL="2150989"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542078"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2933167"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324255"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DA9C89E-159E-4F5C-895E-5221E73FC3C7}" type="slidenum">
              <a:rPr lang="cs-CZ" altLang="ko-KR">
                <a:solidFill>
                  <a:schemeClr val="bg1"/>
                </a:solidFill>
              </a:rPr>
              <a:pPr eaLnBrk="1" hangingPunct="1"/>
              <a:t>6</a:t>
            </a:fld>
            <a:endParaRPr lang="cs-CZ" altLang="ko-KR">
              <a:solidFill>
                <a:schemeClr val="bg1"/>
              </a:solidFill>
            </a:endParaRPr>
          </a:p>
        </p:txBody>
      </p:sp>
      <p:sp>
        <p:nvSpPr>
          <p:cNvPr id="7171" name="Tartalom helye 2"/>
          <p:cNvSpPr>
            <a:spLocks noGrp="1"/>
          </p:cNvSpPr>
          <p:nvPr>
            <p:ph idx="4294967295"/>
          </p:nvPr>
        </p:nvSpPr>
        <p:spPr bwMode="auto">
          <a:xfrm>
            <a:off x="633665" y="1345794"/>
            <a:ext cx="8028197" cy="455027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85152" tIns="42576" rIns="85152" bIns="42576" rtlCol="0">
            <a:normAutofit/>
          </a:bodyPr>
          <a:lstStyle/>
          <a:p>
            <a:r>
              <a:rPr lang="en-GB" altLang="ko-KR" sz="2400" dirty="0"/>
              <a:t>The purpose of  SAR:</a:t>
            </a:r>
          </a:p>
          <a:p>
            <a:pPr lvl="1">
              <a:buSzPct val="80000"/>
              <a:buFont typeface="Wingdings" panose="05000000000000000000" pitchFamily="2" charset="2"/>
              <a:buChar char="ü"/>
            </a:pPr>
            <a:r>
              <a:rPr lang="en-GB" altLang="ko-KR" dirty="0" smtClean="0"/>
              <a:t>an important part of</a:t>
            </a:r>
            <a:r>
              <a:rPr lang="en-US" altLang="ko-KR" dirty="0" smtClean="0"/>
              <a:t> the licensing basis</a:t>
            </a:r>
          </a:p>
          <a:p>
            <a:pPr lvl="1">
              <a:buSzPct val="80000"/>
              <a:buFont typeface="Wingdings" panose="05000000000000000000" pitchFamily="2" charset="2"/>
              <a:buChar char="ü"/>
            </a:pPr>
            <a:r>
              <a:rPr lang="en-US" altLang="ko-KR" dirty="0" smtClean="0"/>
              <a:t>reference material for the safe operation of the plant</a:t>
            </a:r>
          </a:p>
          <a:p>
            <a:r>
              <a:rPr lang="en-US" altLang="ko-KR" sz="2400" dirty="0"/>
              <a:t>The SAR is the basic reference material of the plant:</a:t>
            </a:r>
          </a:p>
          <a:p>
            <a:pPr lvl="1">
              <a:buSzPct val="80000"/>
              <a:buFont typeface="Wingdings" panose="05000000000000000000" pitchFamily="2" charset="2"/>
              <a:buChar char="ü"/>
            </a:pPr>
            <a:r>
              <a:rPr lang="en-US" altLang="ko-KR" dirty="0" smtClean="0"/>
              <a:t>The SAR should present sufficient information on the plant that, for the purposes of nuclear and radiation safety </a:t>
            </a:r>
            <a:r>
              <a:rPr lang="en-US" altLang="ko-KR" dirty="0" smtClean="0"/>
              <a:t>assessment.</a:t>
            </a:r>
            <a:endParaRPr lang="en-US" altLang="ko-KR" dirty="0" smtClean="0"/>
          </a:p>
          <a:p>
            <a:pPr lvl="1">
              <a:buSzPct val="80000"/>
              <a:buFont typeface="Wingdings" panose="05000000000000000000" pitchFamily="2" charset="2"/>
              <a:buChar char="ü"/>
            </a:pPr>
            <a:r>
              <a:rPr lang="en-US" altLang="ko-KR" dirty="0" smtClean="0"/>
              <a:t>The SAR may refer to more detailed supplementary information </a:t>
            </a:r>
            <a:r>
              <a:rPr lang="hu-HU" altLang="ko-KR" dirty="0" smtClean="0"/>
              <a:t> </a:t>
            </a:r>
            <a:r>
              <a:rPr lang="en-US" altLang="ko-KR" dirty="0" smtClean="0"/>
              <a:t>(which should be however available for the review on request</a:t>
            </a:r>
            <a:r>
              <a:rPr lang="en-US" altLang="ko-KR" dirty="0" smtClean="0"/>
              <a:t>).</a:t>
            </a:r>
            <a:endParaRPr lang="en-US" altLang="ko-KR" dirty="0" smtClean="0"/>
          </a:p>
        </p:txBody>
      </p:sp>
      <p:sp>
        <p:nvSpPr>
          <p:cNvPr id="1809411" name="Cím 1"/>
          <p:cNvSpPr>
            <a:spLocks noGrp="1"/>
          </p:cNvSpPr>
          <p:nvPr>
            <p:ph type="title" idx="4294967295"/>
          </p:nvPr>
        </p:nvSpPr>
        <p:spPr>
          <a:xfrm>
            <a:off x="494594" y="475429"/>
            <a:ext cx="7760314" cy="410081"/>
          </a:xfrm>
        </p:spPr>
        <p:txBody>
          <a:bodyPr>
            <a:normAutofit fontScale="90000"/>
          </a:bodyPr>
          <a:lstStyle/>
          <a:p>
            <a:pPr>
              <a:defRPr/>
            </a:pPr>
            <a:r>
              <a:rPr lang="en-US" altLang="ko-KR" dirty="0" smtClean="0">
                <a:ea typeface="굴림" panose="020B0600000101010101" pitchFamily="50" charset="-127"/>
              </a:rPr>
              <a:t>I. </a:t>
            </a:r>
            <a:r>
              <a:rPr lang="en-US" altLang="ko-KR" sz="3600" dirty="0">
                <a:ea typeface="굴림" panose="020B0600000101010101" pitchFamily="50" charset="-127"/>
              </a:rPr>
              <a:t>Introduction</a:t>
            </a:r>
            <a:endParaRPr lang="en-US" sz="3600" dirty="0">
              <a:solidFill>
                <a:srgbClr val="C00000"/>
              </a:solidFill>
              <a:latin typeface="+mn-lt"/>
            </a:endParaRPr>
          </a:p>
        </p:txBody>
      </p:sp>
    </p:spTree>
    <p:extLst>
      <p:ext uri="{BB962C8B-B14F-4D97-AF65-F5344CB8AC3E}">
        <p14:creationId xmlns:p14="http://schemas.microsoft.com/office/powerpoint/2010/main" val="23118893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635519" indent="-244431" eaLnBrk="0" hangingPunct="0">
              <a:defRPr>
                <a:solidFill>
                  <a:schemeClr val="tx1"/>
                </a:solidFill>
                <a:latin typeface="Arial" panose="020B0604020202020204" pitchFamily="34" charset="0"/>
                <a:cs typeface="Arial" panose="020B0604020202020204" pitchFamily="34" charset="0"/>
              </a:defRPr>
            </a:lvl2pPr>
            <a:lvl3pPr marL="977722" indent="-195544" eaLnBrk="0" hangingPunct="0">
              <a:defRPr>
                <a:solidFill>
                  <a:schemeClr val="tx1"/>
                </a:solidFill>
                <a:latin typeface="Arial" panose="020B0604020202020204" pitchFamily="34" charset="0"/>
                <a:cs typeface="Arial" panose="020B0604020202020204" pitchFamily="34" charset="0"/>
              </a:defRPr>
            </a:lvl3pPr>
            <a:lvl4pPr marL="1368811" indent="-195544" eaLnBrk="0" hangingPunct="0">
              <a:defRPr>
                <a:solidFill>
                  <a:schemeClr val="tx1"/>
                </a:solidFill>
                <a:latin typeface="Arial" panose="020B0604020202020204" pitchFamily="34" charset="0"/>
                <a:cs typeface="Arial" panose="020B0604020202020204" pitchFamily="34" charset="0"/>
              </a:defRPr>
            </a:lvl4pPr>
            <a:lvl5pPr marL="1759900" indent="-195544" eaLnBrk="0" hangingPunct="0">
              <a:defRPr>
                <a:solidFill>
                  <a:schemeClr val="tx1"/>
                </a:solidFill>
                <a:latin typeface="Arial" panose="020B0604020202020204" pitchFamily="34" charset="0"/>
                <a:cs typeface="Arial" panose="020B0604020202020204" pitchFamily="34" charset="0"/>
              </a:defRPr>
            </a:lvl5pPr>
            <a:lvl6pPr marL="2150989"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542078"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2933167"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324255"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81F9B9E-883B-4E52-B0F0-BBE740424982}" type="slidenum">
              <a:rPr lang="cs-CZ" altLang="ko-KR">
                <a:solidFill>
                  <a:schemeClr val="bg1"/>
                </a:solidFill>
              </a:rPr>
              <a:pPr eaLnBrk="1" hangingPunct="1"/>
              <a:t>7</a:t>
            </a:fld>
            <a:endParaRPr lang="cs-CZ" altLang="ko-KR">
              <a:solidFill>
                <a:schemeClr val="bg1"/>
              </a:solidFill>
            </a:endParaRPr>
          </a:p>
        </p:txBody>
      </p:sp>
      <p:sp>
        <p:nvSpPr>
          <p:cNvPr id="13315" name="Tartalom helye 2"/>
          <p:cNvSpPr>
            <a:spLocks noGrp="1"/>
          </p:cNvSpPr>
          <p:nvPr>
            <p:ph idx="4294967295"/>
          </p:nvPr>
        </p:nvSpPr>
        <p:spPr bwMode="auto">
          <a:xfrm>
            <a:off x="380461" y="1019150"/>
            <a:ext cx="8508510" cy="544815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85152" tIns="42576" rIns="85152" bIns="42576" rtlCol="0">
            <a:normAutofit fontScale="92500" lnSpcReduction="10000"/>
          </a:bodyPr>
          <a:lstStyle/>
          <a:p>
            <a:r>
              <a:rPr lang="en-US" altLang="ko-KR" sz="2000" dirty="0"/>
              <a:t>GSR-part </a:t>
            </a:r>
            <a:r>
              <a:rPr lang="en-US" altLang="ko-KR" sz="2000" dirty="0" smtClean="0"/>
              <a:t>4 on Documentation </a:t>
            </a:r>
            <a:r>
              <a:rPr lang="en-US" altLang="ko-KR" sz="2000" dirty="0"/>
              <a:t>of </a:t>
            </a:r>
            <a:r>
              <a:rPr lang="en-US" altLang="ko-KR" sz="2000" dirty="0" smtClean="0"/>
              <a:t>Safety Assessment</a:t>
            </a:r>
            <a:endParaRPr lang="en-GB" altLang="ko-KR" sz="2000" dirty="0" smtClean="0"/>
          </a:p>
          <a:p>
            <a:pPr lvl="1">
              <a:buFont typeface="Wingdings" panose="05000000000000000000" pitchFamily="2" charset="2"/>
              <a:buChar char="ü"/>
            </a:pPr>
            <a:r>
              <a:rPr lang="en-GB" altLang="ko-KR" sz="1800" dirty="0" smtClean="0"/>
              <a:t>4.62</a:t>
            </a:r>
            <a:r>
              <a:rPr lang="en-GB" altLang="ko-KR" sz="1800" dirty="0"/>
              <a:t>. SAR: demonstrating that the facility or activity is in compliance with the fundamental safety principles, this Safety Requirements, and any national laws and regulations</a:t>
            </a:r>
          </a:p>
          <a:p>
            <a:pPr lvl="1">
              <a:buFont typeface="Wingdings" panose="05000000000000000000" pitchFamily="2" charset="2"/>
              <a:buChar char="ü"/>
            </a:pPr>
            <a:r>
              <a:rPr lang="en-GB" altLang="ko-KR" sz="1800" dirty="0" smtClean="0"/>
              <a:t>4.63. The </a:t>
            </a:r>
            <a:r>
              <a:rPr lang="en-GB" altLang="ko-KR" sz="1800" dirty="0"/>
              <a:t>quantitative and qualitative outcomes of the safety assessment form the basis for the safety report, supplemented by supporting evidence for and reasoning about the robustness and reliability of the safety assessment and its assumptions, including information on the performance of individual components of systems as appropriate.</a:t>
            </a:r>
          </a:p>
          <a:p>
            <a:pPr lvl="1">
              <a:buFont typeface="Wingdings" panose="05000000000000000000" pitchFamily="2" charset="2"/>
              <a:buChar char="ü"/>
            </a:pPr>
            <a:r>
              <a:rPr lang="en-GB" altLang="ko-KR" sz="1800" dirty="0" smtClean="0"/>
              <a:t>4.64. The </a:t>
            </a:r>
            <a:r>
              <a:rPr lang="en-GB" altLang="ko-KR" sz="1800" dirty="0"/>
              <a:t>safety report has to document the safety assessment in sufficient scope and detail to support the conclusions reached and to provide an adequate input into independent verification and regulatory review. The safety report includes:</a:t>
            </a:r>
          </a:p>
          <a:p>
            <a:pPr lvl="2">
              <a:buFont typeface="Arial" panose="020B0604020202020204" pitchFamily="34" charset="0"/>
              <a:buChar char="̵"/>
            </a:pPr>
            <a:r>
              <a:rPr lang="en-GB" altLang="ko-KR" sz="1800" dirty="0"/>
              <a:t>A justification for the selection of the anticipated operational occurrences and accidents considered in the analysis;</a:t>
            </a:r>
          </a:p>
          <a:p>
            <a:pPr lvl="2">
              <a:buFont typeface="Arial" panose="020B0604020202020204" pitchFamily="34" charset="0"/>
              <a:buChar char="̵"/>
            </a:pPr>
            <a:r>
              <a:rPr lang="en-GB" altLang="ko-KR" sz="1800" dirty="0"/>
              <a:t>An overview and necessary details of the collection of data, the modelling, the computer codes and the assumptions made;</a:t>
            </a:r>
          </a:p>
          <a:p>
            <a:pPr lvl="2">
              <a:buFont typeface="Arial" panose="020B0604020202020204" pitchFamily="34" charset="0"/>
              <a:buChar char="̵"/>
            </a:pPr>
            <a:r>
              <a:rPr lang="en-GB" altLang="ko-KR" sz="1800" dirty="0"/>
              <a:t>Criteria used for the evaluation of the modelling results;</a:t>
            </a:r>
          </a:p>
          <a:p>
            <a:pPr lvl="2">
              <a:buFont typeface="Arial" panose="020B0604020202020204" pitchFamily="34" charset="0"/>
              <a:buChar char="̵"/>
            </a:pPr>
            <a:r>
              <a:rPr lang="en-GB" altLang="ko-KR" sz="1800" dirty="0"/>
              <a:t>Results of the analysis covering the performance of the facility or activity, the radiation risks incurred and a discussion of the underlying uncertainties;</a:t>
            </a:r>
          </a:p>
          <a:p>
            <a:pPr lvl="2">
              <a:buFont typeface="Arial" panose="020B0604020202020204" pitchFamily="34" charset="0"/>
              <a:buChar char="̵"/>
            </a:pPr>
            <a:r>
              <a:rPr lang="en-GB" altLang="ko-KR" sz="1800" dirty="0"/>
              <a:t>Conclusions on the acceptability of the level of safety achieved and the identification of necessary improvements and additional measures.</a:t>
            </a:r>
          </a:p>
          <a:p>
            <a:pPr lvl="1">
              <a:buFont typeface="Wingdings" panose="05000000000000000000" pitchFamily="2" charset="2"/>
              <a:buChar char="ü"/>
            </a:pPr>
            <a:r>
              <a:rPr lang="en-GB" altLang="ko-KR" sz="1800" dirty="0" smtClean="0"/>
              <a:t>4.65. The </a:t>
            </a:r>
            <a:r>
              <a:rPr lang="en-GB" altLang="ko-KR" sz="1800" dirty="0"/>
              <a:t>safety report is to be updated as necessary.</a:t>
            </a:r>
            <a:endParaRPr lang="en-US" altLang="ko-KR" sz="1800" dirty="0"/>
          </a:p>
        </p:txBody>
      </p:sp>
      <p:sp>
        <p:nvSpPr>
          <p:cNvPr id="1841155" name="Cím 1"/>
          <p:cNvSpPr>
            <a:spLocks noGrp="1"/>
          </p:cNvSpPr>
          <p:nvPr>
            <p:ph type="title" idx="4294967295"/>
          </p:nvPr>
        </p:nvSpPr>
        <p:spPr>
          <a:xfrm>
            <a:off x="380461" y="275065"/>
            <a:ext cx="8193530" cy="677584"/>
          </a:xfrm>
        </p:spPr>
        <p:txBody>
          <a:bodyPr>
            <a:normAutofit/>
          </a:bodyPr>
          <a:lstStyle/>
          <a:p>
            <a:pPr>
              <a:defRPr/>
            </a:pPr>
            <a:r>
              <a:rPr lang="en-US" altLang="ko-KR" sz="2800" dirty="0" smtClean="0">
                <a:ea typeface="굴림" panose="020B0600000101010101" pitchFamily="50" charset="-127"/>
              </a:rPr>
              <a:t>I. </a:t>
            </a:r>
            <a:r>
              <a:rPr lang="en-US" altLang="ko-KR" sz="2800" dirty="0">
                <a:ea typeface="굴림" panose="020B0600000101010101" pitchFamily="50" charset="-127"/>
              </a:rPr>
              <a:t>Introduction</a:t>
            </a:r>
            <a:endParaRPr lang="en-US" sz="2800" dirty="0">
              <a:solidFill>
                <a:srgbClr val="0854A0"/>
              </a:solidFill>
              <a:latin typeface="+mn-lt"/>
            </a:endParaRPr>
          </a:p>
        </p:txBody>
      </p:sp>
    </p:spTree>
    <p:extLst>
      <p:ext uri="{BB962C8B-B14F-4D97-AF65-F5344CB8AC3E}">
        <p14:creationId xmlns:p14="http://schemas.microsoft.com/office/powerpoint/2010/main" val="16825128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635519" indent="-244431" eaLnBrk="0" hangingPunct="0">
              <a:defRPr>
                <a:solidFill>
                  <a:schemeClr val="tx1"/>
                </a:solidFill>
                <a:latin typeface="Arial" panose="020B0604020202020204" pitchFamily="34" charset="0"/>
                <a:cs typeface="Arial" panose="020B0604020202020204" pitchFamily="34" charset="0"/>
              </a:defRPr>
            </a:lvl2pPr>
            <a:lvl3pPr marL="977722" indent="-195544" eaLnBrk="0" hangingPunct="0">
              <a:defRPr>
                <a:solidFill>
                  <a:schemeClr val="tx1"/>
                </a:solidFill>
                <a:latin typeface="Arial" panose="020B0604020202020204" pitchFamily="34" charset="0"/>
                <a:cs typeface="Arial" panose="020B0604020202020204" pitchFamily="34" charset="0"/>
              </a:defRPr>
            </a:lvl3pPr>
            <a:lvl4pPr marL="1368811" indent="-195544" eaLnBrk="0" hangingPunct="0">
              <a:defRPr>
                <a:solidFill>
                  <a:schemeClr val="tx1"/>
                </a:solidFill>
                <a:latin typeface="Arial" panose="020B0604020202020204" pitchFamily="34" charset="0"/>
                <a:cs typeface="Arial" panose="020B0604020202020204" pitchFamily="34" charset="0"/>
              </a:defRPr>
            </a:lvl4pPr>
            <a:lvl5pPr marL="1759900" indent="-195544" eaLnBrk="0" hangingPunct="0">
              <a:defRPr>
                <a:solidFill>
                  <a:schemeClr val="tx1"/>
                </a:solidFill>
                <a:latin typeface="Arial" panose="020B0604020202020204" pitchFamily="34" charset="0"/>
                <a:cs typeface="Arial" panose="020B0604020202020204" pitchFamily="34" charset="0"/>
              </a:defRPr>
            </a:lvl5pPr>
            <a:lvl6pPr marL="2150989"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542078"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2933167"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324255" indent="-195544" defTabSz="4970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181A4F9-4311-40D8-9898-701362D41F2D}" type="slidenum">
              <a:rPr lang="cs-CZ" altLang="ko-KR">
                <a:solidFill>
                  <a:schemeClr val="bg1"/>
                </a:solidFill>
              </a:rPr>
              <a:pPr eaLnBrk="1" hangingPunct="1"/>
              <a:t>8</a:t>
            </a:fld>
            <a:endParaRPr lang="cs-CZ" altLang="ko-KR">
              <a:solidFill>
                <a:schemeClr val="bg1"/>
              </a:solidFill>
            </a:endParaRPr>
          </a:p>
        </p:txBody>
      </p:sp>
      <p:sp>
        <p:nvSpPr>
          <p:cNvPr id="8195" name="Tartalom helye 2"/>
          <p:cNvSpPr>
            <a:spLocks noGrp="1"/>
          </p:cNvSpPr>
          <p:nvPr>
            <p:ph idx="4294967295"/>
          </p:nvPr>
        </p:nvSpPr>
        <p:spPr bwMode="auto">
          <a:xfrm>
            <a:off x="462013" y="1007245"/>
            <a:ext cx="8274663" cy="4801453"/>
          </a:xfrm>
          <a:prstGeom prst="rect">
            <a:avLst/>
          </a:prstGeom>
          <a:noFill/>
          <a:ln>
            <a:noFill/>
            <a:miter lim="800000"/>
            <a:headEnd/>
            <a:tailEnd/>
          </a:ln>
          <a:extLst>
            <a:ext uri="{909E8E84-426E-40DD-AFC4-6F175D3DCCD1}">
              <a14:hiddenFill xmlns:a14="http://schemas.microsoft.com/office/drawing/2010/main">
                <a:solidFill>
                  <a:srgbClr val="FFFFFF"/>
                </a:solidFill>
              </a14:hiddenFill>
            </a:ext>
          </a:extLst>
        </p:spPr>
        <p:txBody>
          <a:bodyPr vert="horz" lIns="85152" tIns="42576" rIns="85152" bIns="42576" rtlCol="0">
            <a:noAutofit/>
          </a:bodyPr>
          <a:lstStyle/>
          <a:p>
            <a:r>
              <a:rPr lang="en-US" altLang="ko-KR" sz="2200" dirty="0" smtClean="0"/>
              <a:t>Typically, </a:t>
            </a:r>
            <a:r>
              <a:rPr lang="en-US" altLang="ko-KR" sz="2200" dirty="0"/>
              <a:t>the national legislation prescribes some form for the SAR, which is based either on the RG 1.70 or on the </a:t>
            </a:r>
            <a:r>
              <a:rPr lang="en-US" altLang="ko-KR" sz="2200" dirty="0" smtClean="0"/>
              <a:t>GS-G-4.1.</a:t>
            </a:r>
            <a:endParaRPr lang="en-US" altLang="ko-KR" sz="2200" dirty="0"/>
          </a:p>
          <a:p>
            <a:pPr lvl="1">
              <a:buFont typeface="Wingdings" panose="05000000000000000000" pitchFamily="2" charset="2"/>
              <a:buChar char="ü"/>
            </a:pPr>
            <a:r>
              <a:rPr lang="en-US" altLang="ko-KR" sz="2000" dirty="0" smtClean="0"/>
              <a:t>Regulatory </a:t>
            </a:r>
            <a:r>
              <a:rPr lang="en-US" altLang="ko-KR" sz="2000" dirty="0"/>
              <a:t>Guide 1.70 (Revision 3), Standard Format and Content of Safety Analysis Reports for Nuclear Power Plants, LWR Edition (first issued 1972, latest revision 1978)</a:t>
            </a:r>
          </a:p>
          <a:p>
            <a:pPr lvl="2"/>
            <a:r>
              <a:rPr lang="en-US" altLang="ko-KR" dirty="0"/>
              <a:t>Download: </a:t>
            </a:r>
            <a:r>
              <a:rPr lang="en-US" altLang="ko-KR" sz="1800" u="sng" dirty="0" smtClean="0">
                <a:solidFill>
                  <a:srgbClr val="0070C0"/>
                </a:solidFill>
                <a:hlinkClick r:id="rId2"/>
              </a:rPr>
              <a:t>https://www.nrc.gov/docs/ML011340122</a:t>
            </a:r>
            <a:r>
              <a:rPr lang="en-US" altLang="ko-KR" sz="1800" u="sng" dirty="0" smtClean="0">
                <a:solidFill>
                  <a:srgbClr val="0070C0"/>
                </a:solidFill>
              </a:rPr>
              <a:t>.html</a:t>
            </a:r>
            <a:endParaRPr lang="en-US" altLang="ko-KR" sz="1800" u="sng" dirty="0">
              <a:solidFill>
                <a:srgbClr val="0070C0"/>
              </a:solidFill>
            </a:endParaRPr>
          </a:p>
          <a:p>
            <a:pPr lvl="2"/>
            <a:r>
              <a:rPr lang="en-US" altLang="ko-KR" dirty="0"/>
              <a:t>This is </a:t>
            </a:r>
            <a:r>
              <a:rPr lang="en-US" altLang="ko-KR" dirty="0">
                <a:solidFill>
                  <a:srgbClr val="0070C0"/>
                </a:solidFill>
              </a:rPr>
              <a:t>the most widely accepted and applied format</a:t>
            </a:r>
            <a:r>
              <a:rPr lang="en-US" altLang="ko-KR" dirty="0"/>
              <a:t> and most detailed description of the contents </a:t>
            </a:r>
            <a:r>
              <a:rPr lang="en-US" altLang="ko-KR" dirty="0" smtClean="0"/>
              <a:t>(400 </a:t>
            </a:r>
            <a:r>
              <a:rPr lang="en-US" altLang="ko-KR" dirty="0"/>
              <a:t>pages)</a:t>
            </a:r>
          </a:p>
          <a:p>
            <a:pPr lvl="1">
              <a:buFont typeface="Wingdings" panose="05000000000000000000" pitchFamily="2" charset="2"/>
              <a:buChar char="ü"/>
            </a:pPr>
            <a:r>
              <a:rPr lang="en-US" altLang="ko-KR" sz="2000" dirty="0"/>
              <a:t>Format and Content of the Safety Analysis Report for Nuclear Power Plants, IAEA, GS-G-4.1 (2004)</a:t>
            </a:r>
          </a:p>
          <a:p>
            <a:pPr lvl="2"/>
            <a:r>
              <a:rPr lang="en-US" altLang="ko-KR" dirty="0"/>
              <a:t>Download: </a:t>
            </a:r>
            <a:br>
              <a:rPr lang="en-US" altLang="ko-KR" dirty="0"/>
            </a:br>
            <a:r>
              <a:rPr lang="en-US" altLang="ko-KR" sz="1800" dirty="0">
                <a:hlinkClick r:id="rId3"/>
              </a:rPr>
              <a:t>http://www-pub.iaea.org/MTCD/publications/PDF/Pub1185_web.pdf</a:t>
            </a:r>
            <a:endParaRPr lang="en-US" altLang="ko-KR" sz="1800" dirty="0"/>
          </a:p>
          <a:p>
            <a:pPr lvl="2"/>
            <a:r>
              <a:rPr lang="en-US" altLang="ko-KR" dirty="0"/>
              <a:t>This guide represents </a:t>
            </a:r>
            <a:r>
              <a:rPr lang="en-US" altLang="ko-KR" dirty="0">
                <a:solidFill>
                  <a:srgbClr val="0070C0"/>
                </a:solidFill>
              </a:rPr>
              <a:t>the minimum requirements</a:t>
            </a:r>
            <a:r>
              <a:rPr lang="en-US" altLang="ko-KR" dirty="0"/>
              <a:t> about the SAR, as accepted by all IAEA member states (79 pages</a:t>
            </a:r>
            <a:r>
              <a:rPr lang="en-US" altLang="ko-KR" dirty="0" smtClean="0"/>
              <a:t>).</a:t>
            </a:r>
            <a:endParaRPr lang="en-US" altLang="ko-KR" dirty="0"/>
          </a:p>
        </p:txBody>
      </p:sp>
      <p:sp>
        <p:nvSpPr>
          <p:cNvPr id="1810435" name="Cím 1"/>
          <p:cNvSpPr>
            <a:spLocks noGrp="1"/>
          </p:cNvSpPr>
          <p:nvPr>
            <p:ph type="title" idx="4294967295"/>
          </p:nvPr>
        </p:nvSpPr>
        <p:spPr>
          <a:xfrm>
            <a:off x="395511" y="228548"/>
            <a:ext cx="7563421" cy="678943"/>
          </a:xfrm>
        </p:spPr>
        <p:txBody>
          <a:bodyPr/>
          <a:lstStyle/>
          <a:p>
            <a:pPr>
              <a:defRPr/>
            </a:pPr>
            <a:r>
              <a:rPr lang="en-US" altLang="ko-KR" sz="2800" dirty="0" smtClean="0">
                <a:ea typeface="굴림" panose="020B0600000101010101" pitchFamily="50" charset="-127"/>
              </a:rPr>
              <a:t>II. Available Formats</a:t>
            </a:r>
            <a:endParaRPr lang="en-US" sz="2566" dirty="0">
              <a:solidFill>
                <a:srgbClr val="0854A0"/>
              </a:solidFill>
              <a:latin typeface="+mn-lt"/>
            </a:endParaRPr>
          </a:p>
        </p:txBody>
      </p:sp>
    </p:spTree>
    <p:extLst>
      <p:ext uri="{BB962C8B-B14F-4D97-AF65-F5344CB8AC3E}">
        <p14:creationId xmlns:p14="http://schemas.microsoft.com/office/powerpoint/2010/main" val="10770366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11540" name="Group 84"/>
          <p:cNvGraphicFramePr>
            <a:graphicFrameLocks noGrp="1"/>
          </p:cNvGraphicFramePr>
          <p:nvPr>
            <p:ph idx="4294967295"/>
            <p:extLst>
              <p:ext uri="{D42A27DB-BD31-4B8C-83A1-F6EECF244321}">
                <p14:modId xmlns:p14="http://schemas.microsoft.com/office/powerpoint/2010/main" val="1755115634"/>
              </p:ext>
            </p:extLst>
          </p:nvPr>
        </p:nvGraphicFramePr>
        <p:xfrm>
          <a:off x="374074" y="556731"/>
          <a:ext cx="8481798" cy="6156657"/>
        </p:xfrm>
        <a:graphic>
          <a:graphicData uri="http://schemas.openxmlformats.org/drawingml/2006/table">
            <a:tbl>
              <a:tblPr/>
              <a:tblGrid>
                <a:gridCol w="4316855">
                  <a:extLst>
                    <a:ext uri="{9D8B030D-6E8A-4147-A177-3AD203B41FA5}">
                      <a16:colId xmlns:a16="http://schemas.microsoft.com/office/drawing/2014/main" val="20000"/>
                    </a:ext>
                  </a:extLst>
                </a:gridCol>
                <a:gridCol w="4164943">
                  <a:extLst>
                    <a:ext uri="{9D8B030D-6E8A-4147-A177-3AD203B41FA5}">
                      <a16:colId xmlns:a16="http://schemas.microsoft.com/office/drawing/2014/main" val="20001"/>
                    </a:ext>
                  </a:extLst>
                </a:gridCol>
              </a:tblGrid>
              <a:tr h="32090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1500" b="0" i="0" u="none" strike="noStrike" cap="none" normalizeH="0" baseline="0" dirty="0" smtClean="0">
                          <a:ln>
                            <a:noFill/>
                          </a:ln>
                          <a:solidFill>
                            <a:srgbClr val="FFFFCC"/>
                          </a:solidFill>
                          <a:effectLst/>
                          <a:latin typeface="Arial" pitchFamily="34" charset="0"/>
                        </a:rPr>
                        <a:t>RG-1. 70 (US-NRC)</a:t>
                      </a:r>
                      <a:endParaRPr kumimoji="0" lang="en-US" sz="1500" b="0" i="0" u="none" strike="noStrike" cap="none" normalizeH="0" baseline="0" dirty="0" smtClean="0">
                        <a:ln>
                          <a:noFill/>
                        </a:ln>
                        <a:solidFill>
                          <a:srgbClr val="FFFFCC"/>
                        </a:solidFill>
                        <a:effectLst/>
                        <a:latin typeface="Arial" pitchFamily="34" charset="0"/>
                      </a:endParaRP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1500" b="0" i="0" u="none" strike="noStrike" cap="none" normalizeH="0" baseline="0" smtClean="0">
                          <a:ln>
                            <a:noFill/>
                          </a:ln>
                          <a:solidFill>
                            <a:srgbClr val="FFFFCC"/>
                          </a:solidFill>
                          <a:effectLst/>
                          <a:latin typeface="Arial" pitchFamily="34" charset="0"/>
                        </a:rPr>
                        <a:t>GS-G-4.1 (IAEA)</a:t>
                      </a:r>
                      <a:endParaRPr kumimoji="0" lang="en-US" sz="1500" b="0" i="0" u="none" strike="noStrike" cap="none" normalizeH="0" baseline="0" smtClean="0">
                        <a:ln>
                          <a:noFill/>
                        </a:ln>
                        <a:solidFill>
                          <a:srgbClr val="FFFFCC"/>
                        </a:solidFill>
                        <a:effectLst/>
                        <a:latin typeface="Arial" pitchFamily="34" charset="0"/>
                      </a:endParaRP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9"/>
                    </a:solidFill>
                  </a:tcPr>
                </a:tc>
                <a:extLst>
                  <a:ext uri="{0D108BD9-81ED-4DB2-BD59-A6C34878D82A}">
                    <a16:rowId xmlns:a16="http://schemas.microsoft.com/office/drawing/2014/main" val="10000"/>
                  </a:ext>
                </a:extLst>
              </a:tr>
              <a:tr h="31622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mn-lt"/>
                        </a:rPr>
                        <a:t>1. Introduction and general description of the plant</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mn-lt"/>
                        </a:rPr>
                        <a:t>1. Introduction</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1"/>
                  </a:ext>
                </a:extLst>
              </a:tr>
              <a:tr h="31622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mn-lt"/>
                        </a:rPr>
                        <a:t>2. Site Characteristics</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mn-lt"/>
                        </a:rPr>
                        <a:t>2. General Plant Description</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02"/>
                  </a:ext>
                </a:extLst>
              </a:tr>
              <a:tr h="54620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70C0"/>
                          </a:solidFill>
                          <a:effectLst/>
                          <a:latin typeface="+mn-lt"/>
                        </a:rPr>
                        <a:t>3. Design of Structures, Components, Equipment and Systems</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mn-lt"/>
                        </a:rPr>
                        <a:t>3. Management of Safety</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3"/>
                  </a:ext>
                </a:extLst>
              </a:tr>
              <a:tr h="31622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70C0"/>
                          </a:solidFill>
                          <a:effectLst/>
                          <a:latin typeface="+mn-lt"/>
                        </a:rPr>
                        <a:t>4. Reactor</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mn-lt"/>
                        </a:rPr>
                        <a:t>4. Site Evaluation</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04"/>
                  </a:ext>
                </a:extLst>
              </a:tr>
              <a:tr h="31622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70C0"/>
                          </a:solidFill>
                          <a:effectLst/>
                          <a:latin typeface="+mn-lt"/>
                        </a:rPr>
                        <a:t>5. RCS and Connected Systems</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mn-lt"/>
                        </a:rPr>
                        <a:t>5. </a:t>
                      </a:r>
                      <a:r>
                        <a:rPr kumimoji="0" lang="en-US" sz="1400" b="1" i="0" u="none" strike="noStrike" cap="none" normalizeH="0" baseline="0" smtClean="0">
                          <a:ln>
                            <a:noFill/>
                          </a:ln>
                          <a:solidFill>
                            <a:srgbClr val="0070C0"/>
                          </a:solidFill>
                          <a:effectLst/>
                          <a:latin typeface="+mn-lt"/>
                        </a:rPr>
                        <a:t>General Design Aspects</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5"/>
                  </a:ext>
                </a:extLst>
              </a:tr>
              <a:tr h="54620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70C0"/>
                          </a:solidFill>
                          <a:effectLst/>
                          <a:latin typeface="+mn-lt"/>
                        </a:rPr>
                        <a:t>6. Engineered Safety Features</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mn-lt"/>
                        </a:rPr>
                        <a:t>6. </a:t>
                      </a:r>
                      <a:r>
                        <a:rPr kumimoji="0" lang="en-US" sz="1400" b="1" i="0" u="none" strike="noStrike" cap="none" normalizeH="0" baseline="0" smtClean="0">
                          <a:ln>
                            <a:noFill/>
                          </a:ln>
                          <a:solidFill>
                            <a:srgbClr val="0070C0"/>
                          </a:solidFill>
                          <a:effectLst/>
                          <a:latin typeface="+mn-lt"/>
                        </a:rPr>
                        <a:t>Description and conformance to the design of plant systems</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06"/>
                  </a:ext>
                </a:extLst>
              </a:tr>
              <a:tr h="31622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70C0"/>
                          </a:solidFill>
                          <a:effectLst/>
                          <a:latin typeface="+mn-lt"/>
                        </a:rPr>
                        <a:t>7. Instrumentation and Controls</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mn-lt"/>
                        </a:rPr>
                        <a:t>7. Safety analyses</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7"/>
                  </a:ext>
                </a:extLst>
              </a:tr>
              <a:tr h="31622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70C0"/>
                          </a:solidFill>
                          <a:effectLst/>
                          <a:latin typeface="+mn-lt"/>
                        </a:rPr>
                        <a:t>8. Electric Power</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mn-lt"/>
                        </a:rPr>
                        <a:t>8. Commissioning</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08"/>
                  </a:ext>
                </a:extLst>
              </a:tr>
              <a:tr h="31622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70C0"/>
                          </a:solidFill>
                          <a:effectLst/>
                          <a:latin typeface="+mn-lt"/>
                        </a:rPr>
                        <a:t>9. Auxiliary Systems</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mn-lt"/>
                        </a:rPr>
                        <a:t>9. Operational aspects</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09"/>
                  </a:ext>
                </a:extLst>
              </a:tr>
              <a:tr h="31622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70C0"/>
                          </a:solidFill>
                          <a:effectLst/>
                          <a:latin typeface="+mn-lt"/>
                        </a:rPr>
                        <a:t>10. Steam and Power Conversion</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mn-lt"/>
                        </a:rPr>
                        <a:t>10. Operational limits and conditions</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10"/>
                  </a:ext>
                </a:extLst>
              </a:tr>
              <a:tr h="31622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mn-lt"/>
                        </a:rPr>
                        <a:t>11. Radioactive Waste Management</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mn-lt"/>
                        </a:rPr>
                        <a:t>11. Radiation protection</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11"/>
                  </a:ext>
                </a:extLst>
              </a:tr>
              <a:tr h="31622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mn-lt"/>
                        </a:rPr>
                        <a:t>12. Radiation Protection</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1212"/>
                          </a:solidFill>
                          <a:effectLst/>
                          <a:latin typeface="+mn-lt"/>
                        </a:rPr>
                        <a:t>12. Emergency preparedness</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12"/>
                  </a:ext>
                </a:extLst>
              </a:tr>
              <a:tr h="31622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mn-lt"/>
                        </a:rPr>
                        <a:t>13. Conduct of Operations</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1212"/>
                          </a:solidFill>
                          <a:effectLst/>
                          <a:latin typeface="+mn-lt"/>
                        </a:rPr>
                        <a:t>13. Environmental aspects</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13"/>
                  </a:ext>
                </a:extLst>
              </a:tr>
              <a:tr h="31622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mn-lt"/>
                        </a:rPr>
                        <a:t>14. Initial Test Program</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mn-lt"/>
                        </a:rPr>
                        <a:t>14. Radioactive waste management</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extLst>
                  <a:ext uri="{0D108BD9-81ED-4DB2-BD59-A6C34878D82A}">
                    <a16:rowId xmlns:a16="http://schemas.microsoft.com/office/drawing/2014/main" val="10014"/>
                  </a:ext>
                </a:extLst>
              </a:tr>
              <a:tr h="31622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mn-lt"/>
                        </a:rPr>
                        <a:t>15. Accident Analyses</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1212"/>
                          </a:solidFill>
                          <a:effectLst/>
                          <a:latin typeface="+mn-lt"/>
                        </a:rPr>
                        <a:t>15. Decommissioning and end of life aspects</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15"/>
                  </a:ext>
                </a:extLst>
              </a:tr>
              <a:tr h="31622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mn-lt"/>
                        </a:rPr>
                        <a:t>16. Technical Specifications</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FE8"/>
                    </a:solid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99"/>
                          </a:solidFill>
                          <a:effectLst/>
                          <a:latin typeface="+mn-lt"/>
                        </a:rPr>
                        <a:t>The NRC guide is more detailed, </a:t>
                      </a:r>
                      <a:br>
                        <a:rPr kumimoji="0" lang="en-US" sz="1400" b="1" i="0" u="none" strike="noStrike" cap="none" normalizeH="0" baseline="0" dirty="0" smtClean="0">
                          <a:ln>
                            <a:noFill/>
                          </a:ln>
                          <a:solidFill>
                            <a:srgbClr val="000099"/>
                          </a:solidFill>
                          <a:effectLst/>
                          <a:latin typeface="+mn-lt"/>
                        </a:rPr>
                      </a:br>
                      <a:r>
                        <a:rPr kumimoji="0" lang="en-US" sz="1400" b="1" i="0" u="none" strike="noStrike" cap="none" normalizeH="0" baseline="0" dirty="0" smtClean="0">
                          <a:ln>
                            <a:noFill/>
                          </a:ln>
                          <a:solidFill>
                            <a:srgbClr val="000099"/>
                          </a:solidFill>
                          <a:effectLst/>
                          <a:latin typeface="+mn-lt"/>
                        </a:rPr>
                        <a:t>the IAEA guide is more up-to-date</a:t>
                      </a:r>
                      <a:endParaRPr kumimoji="0" lang="en-US" sz="1400" b="1" i="0" u="none" strike="noStrike" cap="none" normalizeH="0" baseline="0" dirty="0" smtClean="0">
                        <a:ln>
                          <a:noFill/>
                        </a:ln>
                        <a:solidFill>
                          <a:srgbClr val="000000"/>
                        </a:solidFill>
                        <a:effectLst/>
                        <a:latin typeface="+mn-lt"/>
                      </a:endParaRP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extLst>
                  <a:ext uri="{0D108BD9-81ED-4DB2-BD59-A6C34878D82A}">
                    <a16:rowId xmlns:a16="http://schemas.microsoft.com/office/drawing/2014/main" val="10016"/>
                  </a:ext>
                </a:extLst>
              </a:tr>
              <a:tr h="31622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mn-lt"/>
                        </a:rPr>
                        <a:t>17. Quality Assurance</a:t>
                      </a:r>
                    </a:p>
                  </a:txBody>
                  <a:tcPr marL="77171" marR="77171" marT="43121" marB="431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DECD"/>
                    </a:solidFill>
                  </a:tcPr>
                </a:tc>
                <a:tc vMerge="1">
                  <a:txBody>
                    <a:bodyPr/>
                    <a:lstStyle/>
                    <a:p>
                      <a:endParaRPr lang="cs-CZ"/>
                    </a:p>
                  </a:txBody>
                  <a:tcPr/>
                </a:tc>
                <a:extLst>
                  <a:ext uri="{0D108BD9-81ED-4DB2-BD59-A6C34878D82A}">
                    <a16:rowId xmlns:a16="http://schemas.microsoft.com/office/drawing/2014/main" val="10017"/>
                  </a:ext>
                </a:extLst>
              </a:tr>
            </a:tbl>
          </a:graphicData>
        </a:graphic>
      </p:graphicFrame>
      <p:sp>
        <p:nvSpPr>
          <p:cNvPr id="17468" name="Cím 1"/>
          <p:cNvSpPr>
            <a:spLocks noGrp="1"/>
          </p:cNvSpPr>
          <p:nvPr>
            <p:ph type="title" idx="4294967295"/>
          </p:nvPr>
        </p:nvSpPr>
        <p:spPr>
          <a:xfrm>
            <a:off x="2076876" y="106744"/>
            <a:ext cx="4979323" cy="407366"/>
          </a:xfrm>
        </p:spPr>
        <p:txBody>
          <a:bodyPr>
            <a:noAutofit/>
          </a:bodyPr>
          <a:lstStyle/>
          <a:p>
            <a:r>
              <a:rPr lang="hu-HU" altLang="ko-KR" sz="2400" dirty="0">
                <a:solidFill>
                  <a:srgbClr val="000099"/>
                </a:solidFill>
              </a:rPr>
              <a:t>Comparison of the formats</a:t>
            </a:r>
            <a:endParaRPr lang="en-US" altLang="ko-KR" sz="2400" dirty="0">
              <a:solidFill>
                <a:srgbClr val="000099"/>
              </a:solidFill>
            </a:endParaRPr>
          </a:p>
        </p:txBody>
      </p:sp>
      <p:cxnSp>
        <p:nvCxnSpPr>
          <p:cNvPr id="17469" name="Egyenes összekötő 6"/>
          <p:cNvCxnSpPr>
            <a:cxnSpLocks noChangeShapeType="1"/>
          </p:cNvCxnSpPr>
          <p:nvPr/>
        </p:nvCxnSpPr>
        <p:spPr bwMode="auto">
          <a:xfrm flipV="1">
            <a:off x="2112870" y="3361785"/>
            <a:ext cx="2645161" cy="25120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470" name="Egyenes összekötő 9"/>
          <p:cNvCxnSpPr>
            <a:cxnSpLocks noChangeShapeType="1"/>
          </p:cNvCxnSpPr>
          <p:nvPr/>
        </p:nvCxnSpPr>
        <p:spPr bwMode="auto">
          <a:xfrm rot="5400000" flipH="1" flipV="1">
            <a:off x="2516163" y="3363144"/>
            <a:ext cx="1902397" cy="257590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471" name="Egyenes összekötő 12"/>
          <p:cNvCxnSpPr>
            <a:cxnSpLocks noChangeShapeType="1"/>
          </p:cNvCxnSpPr>
          <p:nvPr/>
        </p:nvCxnSpPr>
        <p:spPr bwMode="auto">
          <a:xfrm flipV="1">
            <a:off x="2445553" y="3972834"/>
            <a:ext cx="2309763" cy="1289991"/>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472" name="Egyenes összekötő 15"/>
          <p:cNvCxnSpPr>
            <a:cxnSpLocks noChangeShapeType="1"/>
          </p:cNvCxnSpPr>
          <p:nvPr/>
        </p:nvCxnSpPr>
        <p:spPr bwMode="auto">
          <a:xfrm flipV="1">
            <a:off x="2510444" y="4322619"/>
            <a:ext cx="2244872" cy="1920239"/>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473" name="Egyenes összekötő 18"/>
          <p:cNvCxnSpPr>
            <a:cxnSpLocks noChangeShapeType="1"/>
          </p:cNvCxnSpPr>
          <p:nvPr/>
        </p:nvCxnSpPr>
        <p:spPr bwMode="auto">
          <a:xfrm rot="5400000" flipH="1" flipV="1">
            <a:off x="990578" y="2856925"/>
            <a:ext cx="4889745" cy="2575908"/>
          </a:xfrm>
          <a:prstGeom prst="line">
            <a:avLst/>
          </a:prstGeom>
          <a:noFill/>
          <a:ln w="9525" algn="ctr">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7474" name="Egyenes összekötő 21"/>
          <p:cNvCxnSpPr>
            <a:cxnSpLocks noChangeShapeType="1"/>
          </p:cNvCxnSpPr>
          <p:nvPr/>
        </p:nvCxnSpPr>
        <p:spPr bwMode="auto">
          <a:xfrm>
            <a:off x="2076876" y="1396538"/>
            <a:ext cx="2646529" cy="798022"/>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475" name="Egyenes összekötő 24"/>
          <p:cNvCxnSpPr>
            <a:cxnSpLocks noChangeShapeType="1"/>
          </p:cNvCxnSpPr>
          <p:nvPr/>
        </p:nvCxnSpPr>
        <p:spPr bwMode="auto">
          <a:xfrm>
            <a:off x="2901142" y="4322618"/>
            <a:ext cx="1854174" cy="1279679"/>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476" name="Egyenes összekötő 27"/>
          <p:cNvCxnSpPr>
            <a:cxnSpLocks noChangeShapeType="1"/>
          </p:cNvCxnSpPr>
          <p:nvPr/>
        </p:nvCxnSpPr>
        <p:spPr bwMode="auto">
          <a:xfrm flipV="1">
            <a:off x="2244585" y="4617829"/>
            <a:ext cx="2510731" cy="372061"/>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477" name="Egyenes összekötő 30"/>
          <p:cNvCxnSpPr>
            <a:cxnSpLocks noChangeShapeType="1"/>
          </p:cNvCxnSpPr>
          <p:nvPr/>
        </p:nvCxnSpPr>
        <p:spPr bwMode="auto">
          <a:xfrm>
            <a:off x="4297680" y="1014153"/>
            <a:ext cx="471214" cy="461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478" name="Egyenes összekötő 33"/>
          <p:cNvCxnSpPr>
            <a:cxnSpLocks noChangeShapeType="1"/>
          </p:cNvCxnSpPr>
          <p:nvPr/>
        </p:nvCxnSpPr>
        <p:spPr bwMode="auto">
          <a:xfrm>
            <a:off x="4297680" y="1072342"/>
            <a:ext cx="471214" cy="249899"/>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8338751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테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테마">
  <a:themeElements>
    <a:clrScheme name="Office 테마">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테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11550</TotalTime>
  <Words>4481</Words>
  <Application>Microsoft Office PowerPoint</Application>
  <PresentationFormat>화면 슬라이드 쇼(4:3)</PresentationFormat>
  <Paragraphs>609</Paragraphs>
  <Slides>41</Slides>
  <Notes>15</Notes>
  <HiddenSlides>0</HiddenSlides>
  <MMClips>0</MMClips>
  <ScaleCrop>false</ScaleCrop>
  <HeadingPairs>
    <vt:vector size="6" baseType="variant">
      <vt:variant>
        <vt:lpstr>사용한 글꼴</vt:lpstr>
      </vt:variant>
      <vt:variant>
        <vt:i4>10</vt:i4>
      </vt:variant>
      <vt:variant>
        <vt:lpstr>테마</vt:lpstr>
      </vt:variant>
      <vt:variant>
        <vt:i4>2</vt:i4>
      </vt:variant>
      <vt:variant>
        <vt:lpstr>슬라이드 제목</vt:lpstr>
      </vt:variant>
      <vt:variant>
        <vt:i4>41</vt:i4>
      </vt:variant>
    </vt:vector>
  </HeadingPairs>
  <TitlesOfParts>
    <vt:vector size="53" baseType="lpstr">
      <vt:lpstr>MS PGothic</vt:lpstr>
      <vt:lpstr>Univers</vt:lpstr>
      <vt:lpstr>굴림</vt:lpstr>
      <vt:lpstr>맑은 고딕</vt:lpstr>
      <vt:lpstr>Arial</vt:lpstr>
      <vt:lpstr>Arial Black</vt:lpstr>
      <vt:lpstr>Calibri</vt:lpstr>
      <vt:lpstr>Times New Roman</vt:lpstr>
      <vt:lpstr>Times New Roman CE</vt:lpstr>
      <vt:lpstr>Wingdings</vt:lpstr>
      <vt:lpstr>Office 테마</vt:lpstr>
      <vt:lpstr>1_Office 테마</vt:lpstr>
      <vt:lpstr>Format and Contents of Safety Analysis Report</vt:lpstr>
      <vt:lpstr>Table of Contents</vt:lpstr>
      <vt:lpstr>I. Introduction</vt:lpstr>
      <vt:lpstr>I. Introduction</vt:lpstr>
      <vt:lpstr>I. Introduction</vt:lpstr>
      <vt:lpstr>I. Introduction</vt:lpstr>
      <vt:lpstr>I. Introduction</vt:lpstr>
      <vt:lpstr>II. Available Formats</vt:lpstr>
      <vt:lpstr>Comparison of the formats</vt:lpstr>
      <vt:lpstr>II. Available Formats</vt:lpstr>
      <vt:lpstr>II. Available Formats</vt:lpstr>
      <vt:lpstr>Example of RG 1.70 applications</vt:lpstr>
      <vt:lpstr>III. Comparison of Individual Chapters</vt:lpstr>
      <vt:lpstr>III. Comparison of Individual Chapters</vt:lpstr>
      <vt:lpstr>III. Comparison of Individual Chapters</vt:lpstr>
      <vt:lpstr>III. Comparison of Individual Chapters</vt:lpstr>
      <vt:lpstr>III. Comparison of Individual Chapters</vt:lpstr>
      <vt:lpstr>IV. Chapter on Safety Analyses</vt:lpstr>
      <vt:lpstr>IV. Chapter on Safety Analyses</vt:lpstr>
      <vt:lpstr>IV. Chapter on Safety Analyses</vt:lpstr>
      <vt:lpstr>Structure of the Safety Analysis Chapter based on RG 1.70</vt:lpstr>
      <vt:lpstr>IV. Chapter on Safety Analyses</vt:lpstr>
      <vt:lpstr>IV. Chapter on Safety Analyses</vt:lpstr>
      <vt:lpstr>IV. Chapter on Safety Analyses</vt:lpstr>
      <vt:lpstr>V: Formal aspects</vt:lpstr>
      <vt:lpstr>V: Formal aspects</vt:lpstr>
      <vt:lpstr>V. Formal aspects</vt:lpstr>
      <vt:lpstr>VI. Remarks</vt:lpstr>
      <vt:lpstr>Appendix 1. Contents of SAR(GS-G-4.1)</vt:lpstr>
      <vt:lpstr>Appendix 1. (continued)</vt:lpstr>
      <vt:lpstr>Appendix 1. (continued)</vt:lpstr>
      <vt:lpstr>PowerPoint 프레젠테이션</vt:lpstr>
      <vt:lpstr>Appendix 1. (continued)</vt:lpstr>
      <vt:lpstr>Appendix 1. (continued)</vt:lpstr>
      <vt:lpstr>Appendix 1. (continued)</vt:lpstr>
      <vt:lpstr>Appendix 1. (continued)</vt:lpstr>
      <vt:lpstr>Appendix 1. (continued)</vt:lpstr>
      <vt:lpstr>Appendix 1. (continued)</vt:lpstr>
      <vt:lpstr>Appendix 1. (continued)</vt:lpstr>
      <vt:lpstr>Appendix 1. (continued)</vt:lpstr>
      <vt:lpstr>PowerPoint 프레젠테이션</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김호기</dc:creator>
  <cp:lastModifiedBy>류용호</cp:lastModifiedBy>
  <cp:revision>1615</cp:revision>
  <cp:lastPrinted>2015-10-06T08:12:24Z</cp:lastPrinted>
  <dcterms:created xsi:type="dcterms:W3CDTF">2015-03-11T08:32:07Z</dcterms:created>
  <dcterms:modified xsi:type="dcterms:W3CDTF">2019-05-20T05:15:52Z</dcterms:modified>
</cp:coreProperties>
</file>