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theme/theme3.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4.xml" ContentType="application/vnd.openxmlformats-officedocument.theme+xml"/>
  <Override PartName="/ppt/slideLayouts/slideLayout14.xml" ContentType="application/vnd.openxmlformats-officedocument.presentationml.slideLayout+xml"/>
  <Override PartName="/ppt/theme/theme5.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5" r:id="rId1"/>
    <p:sldMasterId id="2147483727" r:id="rId2"/>
    <p:sldMasterId id="2147483692" r:id="rId3"/>
    <p:sldMasterId id="2147483670" r:id="rId4"/>
    <p:sldMasterId id="2147483743" r:id="rId5"/>
    <p:sldMasterId id="2147483747" r:id="rId6"/>
  </p:sldMasterIdLst>
  <p:notesMasterIdLst>
    <p:notesMasterId r:id="rId49"/>
  </p:notesMasterIdLst>
  <p:handoutMasterIdLst>
    <p:handoutMasterId r:id="rId50"/>
  </p:handoutMasterIdLst>
  <p:sldIdLst>
    <p:sldId id="315" r:id="rId7"/>
    <p:sldId id="274" r:id="rId8"/>
    <p:sldId id="275" r:id="rId9"/>
    <p:sldId id="276" r:id="rId10"/>
    <p:sldId id="277" r:id="rId11"/>
    <p:sldId id="278" r:id="rId12"/>
    <p:sldId id="279" r:id="rId13"/>
    <p:sldId id="280" r:id="rId14"/>
    <p:sldId id="281" r:id="rId15"/>
    <p:sldId id="282" r:id="rId16"/>
    <p:sldId id="283" r:id="rId17"/>
    <p:sldId id="284" r:id="rId18"/>
    <p:sldId id="285" r:id="rId19"/>
    <p:sldId id="286" r:id="rId20"/>
    <p:sldId id="287" r:id="rId21"/>
    <p:sldId id="288" r:id="rId22"/>
    <p:sldId id="289" r:id="rId23"/>
    <p:sldId id="290" r:id="rId24"/>
    <p:sldId id="291" r:id="rId25"/>
    <p:sldId id="316" r:id="rId26"/>
    <p:sldId id="293" r:id="rId27"/>
    <p:sldId id="294" r:id="rId28"/>
    <p:sldId id="295" r:id="rId29"/>
    <p:sldId id="296" r:id="rId30"/>
    <p:sldId id="297" r:id="rId31"/>
    <p:sldId id="298" r:id="rId32"/>
    <p:sldId id="299" r:id="rId33"/>
    <p:sldId id="300" r:id="rId34"/>
    <p:sldId id="301" r:id="rId35"/>
    <p:sldId id="302" r:id="rId36"/>
    <p:sldId id="303" r:id="rId37"/>
    <p:sldId id="304" r:id="rId38"/>
    <p:sldId id="305" r:id="rId39"/>
    <p:sldId id="306" r:id="rId40"/>
    <p:sldId id="307" r:id="rId41"/>
    <p:sldId id="308" r:id="rId42"/>
    <p:sldId id="309" r:id="rId43"/>
    <p:sldId id="310" r:id="rId44"/>
    <p:sldId id="311" r:id="rId45"/>
    <p:sldId id="312" r:id="rId46"/>
    <p:sldId id="313" r:id="rId47"/>
    <p:sldId id="314" r:id="rId48"/>
  </p:sldIdLst>
  <p:sldSz cx="9144000" cy="6858000" type="screen4x3"/>
  <p:notesSz cx="7315200" cy="9601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493">
          <p15:clr>
            <a:srgbClr val="A4A3A4"/>
          </p15:clr>
        </p15:guide>
        <p15:guide id="2" pos="5759">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C5A9C"/>
    <a:srgbClr val="022467"/>
    <a:srgbClr val="40B79C"/>
    <a:srgbClr val="333333"/>
    <a:srgbClr val="64E066"/>
    <a:srgbClr val="4EB1A2"/>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0361" autoAdjust="0"/>
  </p:normalViewPr>
  <p:slideViewPr>
    <p:cSldViewPr snapToGrid="0" snapToObjects="1">
      <p:cViewPr varScale="1">
        <p:scale>
          <a:sx n="116" d="100"/>
          <a:sy n="116" d="100"/>
        </p:scale>
        <p:origin x="1446" y="138"/>
      </p:cViewPr>
      <p:guideLst>
        <p:guide orient="horz" pos="3493"/>
        <p:guide pos="575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showGuides="1">
      <p:cViewPr varScale="1">
        <p:scale>
          <a:sx n="76" d="100"/>
          <a:sy n="76" d="100"/>
        </p:scale>
        <p:origin x="-2196" y="-108"/>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3" Type="http://schemas.openxmlformats.org/officeDocument/2006/relationships/slideMaster" Target="slideMasters/slideMaster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handoutMaster" Target="handoutMasters/handout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slide" Target="slides/slide35.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8" Type="http://schemas.openxmlformats.org/officeDocument/2006/relationships/slide" Target="slides/slide2.xml"/><Relationship Id="rId5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53" tIns="48327" rIns="96653" bIns="48327" rtlCol="0"/>
          <a:lstStyle>
            <a:lvl1pPr algn="l">
              <a:defRPr sz="1200"/>
            </a:lvl1pPr>
          </a:lstStyle>
          <a:p>
            <a:endParaRPr lang="en-US"/>
          </a:p>
        </p:txBody>
      </p:sp>
      <p:sp>
        <p:nvSpPr>
          <p:cNvPr id="3" name="Date Placeholder 2"/>
          <p:cNvSpPr>
            <a:spLocks noGrp="1"/>
          </p:cNvSpPr>
          <p:nvPr>
            <p:ph type="dt" sz="quarter" idx="1"/>
          </p:nvPr>
        </p:nvSpPr>
        <p:spPr>
          <a:xfrm>
            <a:off x="4143587" y="0"/>
            <a:ext cx="3169920" cy="480060"/>
          </a:xfrm>
          <a:prstGeom prst="rect">
            <a:avLst/>
          </a:prstGeom>
        </p:spPr>
        <p:txBody>
          <a:bodyPr vert="horz" lIns="96653" tIns="48327" rIns="96653" bIns="48327" rtlCol="0"/>
          <a:lstStyle>
            <a:lvl1pPr algn="r">
              <a:defRPr sz="1200"/>
            </a:lvl1pPr>
          </a:lstStyle>
          <a:p>
            <a:fld id="{C3706E6A-F5FA-094D-99DE-7C7107FB276F}" type="datetime1">
              <a:rPr lang="en-CA" smtClean="0"/>
              <a:pPr/>
              <a:t>2019-07-11</a:t>
            </a:fld>
            <a:endParaRPr lang="en-US"/>
          </a:p>
        </p:txBody>
      </p:sp>
      <p:sp>
        <p:nvSpPr>
          <p:cNvPr id="4" name="Footer Placeholder 3"/>
          <p:cNvSpPr>
            <a:spLocks noGrp="1"/>
          </p:cNvSpPr>
          <p:nvPr>
            <p:ph type="ftr" sz="quarter" idx="2"/>
          </p:nvPr>
        </p:nvSpPr>
        <p:spPr>
          <a:xfrm>
            <a:off x="0" y="9119474"/>
            <a:ext cx="3169920" cy="480060"/>
          </a:xfrm>
          <a:prstGeom prst="rect">
            <a:avLst/>
          </a:prstGeom>
        </p:spPr>
        <p:txBody>
          <a:bodyPr vert="horz" lIns="96653" tIns="48327" rIns="96653" bIns="48327" rtlCol="0" anchor="b"/>
          <a:lstStyle>
            <a:lvl1pPr algn="l">
              <a:defRPr sz="1200"/>
            </a:lvl1pPr>
          </a:lstStyle>
          <a:p>
            <a:r>
              <a:rPr lang="en-US" smtClean="0"/>
              <a:t>UNRESTRICTED</a:t>
            </a:r>
            <a:endParaRPr lang="en-US"/>
          </a:p>
        </p:txBody>
      </p:sp>
      <p:sp>
        <p:nvSpPr>
          <p:cNvPr id="5" name="Slide Number Placeholder 4"/>
          <p:cNvSpPr>
            <a:spLocks noGrp="1"/>
          </p:cNvSpPr>
          <p:nvPr>
            <p:ph type="sldNum" sz="quarter" idx="3"/>
          </p:nvPr>
        </p:nvSpPr>
        <p:spPr>
          <a:xfrm>
            <a:off x="4143587" y="9119474"/>
            <a:ext cx="3169920" cy="480060"/>
          </a:xfrm>
          <a:prstGeom prst="rect">
            <a:avLst/>
          </a:prstGeom>
        </p:spPr>
        <p:txBody>
          <a:bodyPr vert="horz" lIns="96653" tIns="48327" rIns="96653" bIns="48327" rtlCol="0" anchor="b"/>
          <a:lstStyle>
            <a:lvl1pPr algn="r">
              <a:defRPr sz="1200"/>
            </a:lvl1pPr>
          </a:lstStyle>
          <a:p>
            <a:fld id="{CBE5802F-D8A0-FD40-A558-8ED6A18C6F4E}" type="slidenum">
              <a:rPr lang="en-US" smtClean="0"/>
              <a:pPr/>
              <a:t>‹#›</a:t>
            </a:fld>
            <a:endParaRPr lang="en-US"/>
          </a:p>
        </p:txBody>
      </p:sp>
    </p:spTree>
    <p:extLst>
      <p:ext uri="{BB962C8B-B14F-4D97-AF65-F5344CB8AC3E}">
        <p14:creationId xmlns:p14="http://schemas.microsoft.com/office/powerpoint/2010/main" val="2202854644"/>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53" tIns="48327" rIns="96653" bIns="48327" rtlCol="0"/>
          <a:lstStyle>
            <a:lvl1pPr algn="l">
              <a:defRPr sz="12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53" tIns="48327" rIns="96653" bIns="48327" rtlCol="0"/>
          <a:lstStyle>
            <a:lvl1pPr algn="r">
              <a:defRPr sz="1200"/>
            </a:lvl1pPr>
          </a:lstStyle>
          <a:p>
            <a:fld id="{7FD6AE2E-5B9D-C74D-8DF3-873D0C53E1CC}" type="datetime1">
              <a:rPr lang="en-CA" smtClean="0"/>
              <a:pPr/>
              <a:t>2019-07-11</a:t>
            </a:fld>
            <a:endParaRPr lang="en-US"/>
          </a:p>
        </p:txBody>
      </p:sp>
      <p:sp>
        <p:nvSpPr>
          <p:cNvPr id="4" name="Slide Image Placeholder 3"/>
          <p:cNvSpPr>
            <a:spLocks noGrp="1" noRot="1" noChangeAspect="1"/>
          </p:cNvSpPr>
          <p:nvPr>
            <p:ph type="sldImg" idx="2"/>
          </p:nvPr>
        </p:nvSpPr>
        <p:spPr>
          <a:xfrm>
            <a:off x="1257300" y="719138"/>
            <a:ext cx="4800600" cy="3600450"/>
          </a:xfrm>
          <a:prstGeom prst="rect">
            <a:avLst/>
          </a:prstGeom>
          <a:noFill/>
          <a:ln w="12700">
            <a:solidFill>
              <a:prstClr val="black"/>
            </a:solidFill>
          </a:ln>
        </p:spPr>
        <p:txBody>
          <a:bodyPr vert="horz" lIns="96653" tIns="48327" rIns="96653" bIns="48327"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53" tIns="48327" rIns="96653" bIns="48327" rtlCol="0"/>
          <a:lstStyle/>
          <a:p>
            <a:pPr lvl="0"/>
            <a:r>
              <a:rPr lang="en-CA" dirty="0" smtClean="0"/>
              <a:t>Click to edit Master text styles</a:t>
            </a:r>
          </a:p>
          <a:p>
            <a:pPr lvl="1"/>
            <a:r>
              <a:rPr lang="en-CA" dirty="0" smtClean="0"/>
              <a:t>Second level</a:t>
            </a:r>
          </a:p>
          <a:p>
            <a:pPr lvl="2"/>
            <a:r>
              <a:rPr lang="en-CA" dirty="0" smtClean="0"/>
              <a:t>Third level</a:t>
            </a:r>
          </a:p>
          <a:p>
            <a:pPr lvl="3"/>
            <a:r>
              <a:rPr lang="en-CA" dirty="0" smtClean="0"/>
              <a:t>Fourth level</a:t>
            </a:r>
          </a:p>
          <a:p>
            <a:pPr lvl="4"/>
            <a:r>
              <a:rPr lang="en-CA" dirty="0" smtClean="0"/>
              <a:t>Fifth level</a:t>
            </a:r>
            <a:endParaRPr lang="en-US" dirty="0"/>
          </a:p>
        </p:txBody>
      </p:sp>
      <p:sp>
        <p:nvSpPr>
          <p:cNvPr id="6" name="Footer Placeholder 5"/>
          <p:cNvSpPr>
            <a:spLocks noGrp="1"/>
          </p:cNvSpPr>
          <p:nvPr>
            <p:ph type="ftr" sz="quarter" idx="4"/>
          </p:nvPr>
        </p:nvSpPr>
        <p:spPr>
          <a:xfrm>
            <a:off x="0" y="9119474"/>
            <a:ext cx="3169920" cy="480060"/>
          </a:xfrm>
          <a:prstGeom prst="rect">
            <a:avLst/>
          </a:prstGeom>
        </p:spPr>
        <p:txBody>
          <a:bodyPr vert="horz" lIns="96653" tIns="48327" rIns="96653" bIns="48327" rtlCol="0" anchor="b"/>
          <a:lstStyle>
            <a:lvl1pPr algn="l">
              <a:defRPr sz="1200"/>
            </a:lvl1pPr>
          </a:lstStyle>
          <a:p>
            <a:r>
              <a:rPr lang="en-US" smtClean="0"/>
              <a:t>UNRESTRICTED</a:t>
            </a:r>
            <a:endParaRPr lang="en-US" dirty="0"/>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53" tIns="48327" rIns="96653" bIns="48327" rtlCol="0" anchor="b"/>
          <a:lstStyle>
            <a:lvl1pPr algn="r">
              <a:defRPr sz="1200"/>
            </a:lvl1pPr>
          </a:lstStyle>
          <a:p>
            <a:fld id="{329B2972-47EF-544F-9906-3872D36B8B67}" type="slidenum">
              <a:rPr lang="en-US" smtClean="0"/>
              <a:pPr/>
              <a:t>‹#›</a:t>
            </a:fld>
            <a:endParaRPr lang="en-US" dirty="0"/>
          </a:p>
        </p:txBody>
      </p:sp>
    </p:spTree>
    <p:extLst>
      <p:ext uri="{BB962C8B-B14F-4D97-AF65-F5344CB8AC3E}">
        <p14:creationId xmlns:p14="http://schemas.microsoft.com/office/powerpoint/2010/main" val="1702033042"/>
      </p:ext>
    </p:extLst>
  </p:cSld>
  <p:clrMap bg1="lt1" tx1="dk1" bg2="lt2" tx2="dk2" accent1="accent1" accent2="accent2" accent3="accent3" accent4="accent4" accent5="accent5" accent6="accent6" hlink="hlink" folHlink="folHlink"/>
  <p:hf hd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For best results, please send the</a:t>
            </a:r>
            <a:r>
              <a:rPr lang="en-US" baseline="0" dirty="0" smtClean="0"/>
              <a:t> large top</a:t>
            </a:r>
            <a:r>
              <a:rPr lang="en-US" dirty="0" smtClean="0"/>
              <a:t> image to the back layer.  Choose “Arrange” then select “Send to Back”.</a:t>
            </a:r>
          </a:p>
          <a:p>
            <a:endParaRPr lang="en-CA" dirty="0"/>
          </a:p>
        </p:txBody>
      </p:sp>
      <p:sp>
        <p:nvSpPr>
          <p:cNvPr id="4" name="Footer Placeholder 3"/>
          <p:cNvSpPr>
            <a:spLocks noGrp="1"/>
          </p:cNvSpPr>
          <p:nvPr>
            <p:ph type="ftr" sz="quarter" idx="10"/>
          </p:nvPr>
        </p:nvSpPr>
        <p:spPr/>
        <p:txBody>
          <a:bodyPr/>
          <a:lstStyle/>
          <a:p>
            <a:r>
              <a:rPr lang="en-US" smtClean="0"/>
              <a:t>UNRESTRICTED</a:t>
            </a:r>
            <a:endParaRPr lang="en-US" dirty="0"/>
          </a:p>
        </p:txBody>
      </p:sp>
      <p:sp>
        <p:nvSpPr>
          <p:cNvPr id="5" name="Slide Number Placeholder 4"/>
          <p:cNvSpPr>
            <a:spLocks noGrp="1"/>
          </p:cNvSpPr>
          <p:nvPr>
            <p:ph type="sldNum" sz="quarter" idx="11"/>
          </p:nvPr>
        </p:nvSpPr>
        <p:spPr/>
        <p:txBody>
          <a:bodyPr/>
          <a:lstStyle/>
          <a:p>
            <a:fld id="{329B2972-47EF-544F-9906-3872D36B8B67}" type="slidenum">
              <a:rPr lang="en-US" smtClean="0"/>
              <a:pPr/>
              <a:t>1</a:t>
            </a:fld>
            <a:endParaRPr lang="en-US" dirty="0"/>
          </a:p>
        </p:txBody>
      </p:sp>
    </p:spTree>
    <p:extLst>
      <p:ext uri="{BB962C8B-B14F-4D97-AF65-F5344CB8AC3E}">
        <p14:creationId xmlns:p14="http://schemas.microsoft.com/office/powerpoint/2010/main" val="23357864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FAA26D3D-D897-4be2-8F04-BA451C77F1D7}">
              <ma14:placeholderFlag xmlns:ma14="http://schemas.microsoft.com/office/mac/drawingml/2011/main" xmlns="" val="1"/>
            </a:ext>
          </a:extLst>
        </p:spPr>
        <p:txBody>
          <a:bodyPr/>
          <a:lstStyle/>
          <a:p>
            <a:pPr>
              <a:defRPr/>
            </a:pPr>
            <a:fld id="{E52EFE4C-9F38-4C87-9734-EFC914BC99E7}" type="slidenum">
              <a:rPr lang="en-US" altLang="x-none"/>
              <a:pPr>
                <a:defRPr/>
              </a:pPr>
              <a:t>28</a:t>
            </a:fld>
            <a:endParaRPr lang="en-US" altLang="x-none"/>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p:txBody>
          <a:bodyPr/>
          <a:lstStyle/>
          <a:p>
            <a:pPr eaLnBrk="1" hangingPunct="1">
              <a:defRPr/>
            </a:pPr>
            <a:endParaRPr lang="x-none" altLang="x-none" smtClean="0"/>
          </a:p>
        </p:txBody>
      </p:sp>
    </p:spTree>
    <p:extLst>
      <p:ext uri="{BB962C8B-B14F-4D97-AF65-F5344CB8AC3E}">
        <p14:creationId xmlns:p14="http://schemas.microsoft.com/office/powerpoint/2010/main" val="112210849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ntent Title Page">
    <p:spTree>
      <p:nvGrpSpPr>
        <p:cNvPr id="1" name=""/>
        <p:cNvGrpSpPr/>
        <p:nvPr/>
      </p:nvGrpSpPr>
      <p:grpSpPr>
        <a:xfrm>
          <a:off x="0" y="0"/>
          <a:ext cx="0" cy="0"/>
          <a:chOff x="0" y="0"/>
          <a:chExt cx="0" cy="0"/>
        </a:xfrm>
      </p:grpSpPr>
      <p:sp>
        <p:nvSpPr>
          <p:cNvPr id="8" name="Title Placeholder 1"/>
          <p:cNvSpPr>
            <a:spLocks noGrp="1"/>
          </p:cNvSpPr>
          <p:nvPr>
            <p:ph type="title" hasCustomPrompt="1"/>
          </p:nvPr>
        </p:nvSpPr>
        <p:spPr>
          <a:xfrm>
            <a:off x="265113" y="3788475"/>
            <a:ext cx="8601074" cy="642634"/>
          </a:xfrm>
          <a:prstGeom prst="rect">
            <a:avLst/>
          </a:prstGeom>
        </p:spPr>
        <p:txBody>
          <a:bodyPr vert="horz" lIns="91440" tIns="45720" rIns="91440" bIns="45720" rtlCol="0" anchor="ctr">
            <a:normAutofit/>
          </a:bodyPr>
          <a:lstStyle>
            <a:lvl1pPr>
              <a:defRPr b="1" i="0" baseline="0">
                <a:latin typeface="Trebuchet MS"/>
                <a:cs typeface="Trebuchet MS"/>
              </a:defRPr>
            </a:lvl1pPr>
          </a:lstStyle>
          <a:p>
            <a:r>
              <a:rPr lang="en-CA" dirty="0" smtClean="0"/>
              <a:t>Title / Titre</a:t>
            </a:r>
            <a:endParaRPr lang="en-US" dirty="0"/>
          </a:p>
        </p:txBody>
      </p:sp>
      <p:sp>
        <p:nvSpPr>
          <p:cNvPr id="9" name="Text Placeholder 9"/>
          <p:cNvSpPr>
            <a:spLocks noGrp="1"/>
          </p:cNvSpPr>
          <p:nvPr>
            <p:ph type="body" sz="quarter" idx="11" hasCustomPrompt="1"/>
          </p:nvPr>
        </p:nvSpPr>
        <p:spPr>
          <a:xfrm>
            <a:off x="265113" y="4387006"/>
            <a:ext cx="8601073" cy="367874"/>
          </a:xfrm>
          <a:prstGeom prst="rect">
            <a:avLst/>
          </a:prstGeom>
        </p:spPr>
        <p:txBody>
          <a:bodyPr vert="horz"/>
          <a:lstStyle>
            <a:lvl1pPr>
              <a:defRPr sz="2000" b="0" i="0" baseline="0">
                <a:solidFill>
                  <a:srgbClr val="40B79C"/>
                </a:solidFill>
                <a:latin typeface="Trebuchet MS"/>
                <a:cs typeface="Trebuchet MS"/>
              </a:defRPr>
            </a:lvl1pPr>
          </a:lstStyle>
          <a:p>
            <a:pPr lvl="0"/>
            <a:r>
              <a:rPr lang="en-CA" dirty="0" smtClean="0"/>
              <a:t>Sub-Title / </a:t>
            </a:r>
            <a:r>
              <a:rPr lang="en-CA" dirty="0" err="1" smtClean="0"/>
              <a:t>Sous</a:t>
            </a:r>
            <a:r>
              <a:rPr lang="en-CA" dirty="0" smtClean="0"/>
              <a:t>-titre</a:t>
            </a:r>
          </a:p>
        </p:txBody>
      </p:sp>
      <p:sp>
        <p:nvSpPr>
          <p:cNvPr id="4" name="Text Placeholder 3"/>
          <p:cNvSpPr>
            <a:spLocks noGrp="1"/>
          </p:cNvSpPr>
          <p:nvPr>
            <p:ph type="body" sz="quarter" idx="12" hasCustomPrompt="1"/>
          </p:nvPr>
        </p:nvSpPr>
        <p:spPr>
          <a:xfrm>
            <a:off x="265113" y="4754563"/>
            <a:ext cx="8601075" cy="558800"/>
          </a:xfrm>
          <a:prstGeom prst="rect">
            <a:avLst/>
          </a:prstGeom>
        </p:spPr>
        <p:txBody>
          <a:bodyPr vert="horz"/>
          <a:lstStyle>
            <a:lvl1pPr>
              <a:defRPr sz="2400" b="1"/>
            </a:lvl1pPr>
          </a:lstStyle>
          <a:p>
            <a:r>
              <a:rPr lang="en-US" sz="1800" b="0" i="0" dirty="0" smtClean="0">
                <a:solidFill>
                  <a:schemeClr val="tx1">
                    <a:lumMod val="85000"/>
                    <a:lumOff val="15000"/>
                  </a:schemeClr>
                </a:solidFill>
                <a:latin typeface="Verdana"/>
                <a:cs typeface="Verdana"/>
              </a:rPr>
              <a:t>Date</a:t>
            </a:r>
            <a:endParaRPr lang="en-US" sz="1800" b="0" i="0" dirty="0">
              <a:solidFill>
                <a:schemeClr val="tx1">
                  <a:lumMod val="85000"/>
                  <a:lumOff val="15000"/>
                </a:schemeClr>
              </a:solidFill>
              <a:latin typeface="Verdana"/>
              <a:cs typeface="Verdana"/>
            </a:endParaRPr>
          </a:p>
        </p:txBody>
      </p:sp>
      <p:sp>
        <p:nvSpPr>
          <p:cNvPr id="10" name="Picture Placeholder 9"/>
          <p:cNvSpPr>
            <a:spLocks noGrp="1"/>
          </p:cNvSpPr>
          <p:nvPr>
            <p:ph type="pic" sz="quarter" idx="13" hasCustomPrompt="1"/>
          </p:nvPr>
        </p:nvSpPr>
        <p:spPr>
          <a:xfrm>
            <a:off x="0" y="0"/>
            <a:ext cx="9144000" cy="3475038"/>
          </a:xfrm>
          <a:prstGeom prst="rect">
            <a:avLst/>
          </a:prstGeom>
        </p:spPr>
        <p:txBody>
          <a:bodyPr vert="horz" anchor="ctr"/>
          <a:lstStyle>
            <a:lvl1pPr algn="ctr">
              <a:defRPr sz="1600" b="0" i="0">
                <a:solidFill>
                  <a:schemeClr val="bg1">
                    <a:lumMod val="50000"/>
                  </a:schemeClr>
                </a:solidFill>
                <a:latin typeface="Verdana"/>
                <a:cs typeface="Verdana"/>
              </a:defRPr>
            </a:lvl1pPr>
          </a:lstStyle>
          <a:p>
            <a:r>
              <a:rPr lang="en-US" dirty="0" smtClean="0"/>
              <a:t>Click to insert picture. </a:t>
            </a:r>
          </a:p>
          <a:p>
            <a:r>
              <a:rPr lang="en-CA" dirty="0" err="1" smtClean="0"/>
              <a:t>Cliquez</a:t>
            </a:r>
            <a:r>
              <a:rPr lang="en-CA" dirty="0" smtClean="0"/>
              <a:t> pour </a:t>
            </a:r>
            <a:r>
              <a:rPr lang="en-CA" dirty="0" err="1" smtClean="0"/>
              <a:t>insérer</a:t>
            </a:r>
            <a:r>
              <a:rPr lang="en-CA" dirty="0" smtClean="0"/>
              <a:t> </a:t>
            </a:r>
            <a:r>
              <a:rPr lang="en-CA" dirty="0" err="1" smtClean="0"/>
              <a:t>l'image</a:t>
            </a:r>
            <a:endParaRPr lang="en-US" dirty="0"/>
          </a:p>
        </p:txBody>
      </p:sp>
      <p:pic>
        <p:nvPicPr>
          <p:cNvPr id="3" name="Picture 2" descr="150dpi-bar.png"/>
          <p:cNvPicPr>
            <a:picLocks noChangeAspect="1"/>
          </p:cNvPicPr>
          <p:nvPr userDrawn="1"/>
        </p:nvPicPr>
        <p:blipFill rotWithShape="1">
          <a:blip r:embed="rId2">
            <a:extLst>
              <a:ext uri="{28A0092B-C50C-407E-A947-70E740481C1C}">
                <a14:useLocalDpi xmlns:a14="http://schemas.microsoft.com/office/drawing/2010/main" val="0"/>
              </a:ext>
            </a:extLst>
          </a:blip>
          <a:srcRect b="92283"/>
          <a:stretch/>
        </p:blipFill>
        <p:spPr>
          <a:xfrm>
            <a:off x="0" y="3475038"/>
            <a:ext cx="9143391" cy="529167"/>
          </a:xfrm>
          <a:prstGeom prst="rect">
            <a:avLst/>
          </a:prstGeom>
        </p:spPr>
      </p:pic>
    </p:spTree>
    <p:extLst>
      <p:ext uri="{BB962C8B-B14F-4D97-AF65-F5344CB8AC3E}">
        <p14:creationId xmlns:p14="http://schemas.microsoft.com/office/powerpoint/2010/main" val="38230119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mpact Light">
    <p:spTree>
      <p:nvGrpSpPr>
        <p:cNvPr id="1" name=""/>
        <p:cNvGrpSpPr/>
        <p:nvPr/>
      </p:nvGrpSpPr>
      <p:grpSpPr>
        <a:xfrm>
          <a:off x="0" y="0"/>
          <a:ext cx="0" cy="0"/>
          <a:chOff x="0" y="0"/>
          <a:chExt cx="0" cy="0"/>
        </a:xfrm>
      </p:grpSpPr>
      <p:sp>
        <p:nvSpPr>
          <p:cNvPr id="13" name="Text Placeholder 12"/>
          <p:cNvSpPr>
            <a:spLocks noGrp="1"/>
          </p:cNvSpPr>
          <p:nvPr>
            <p:ph type="body" sz="quarter" idx="10" hasCustomPrompt="1"/>
          </p:nvPr>
        </p:nvSpPr>
        <p:spPr>
          <a:xfrm>
            <a:off x="681038" y="200526"/>
            <a:ext cx="7781925" cy="5013158"/>
          </a:xfrm>
          <a:prstGeom prst="rect">
            <a:avLst/>
          </a:prstGeom>
        </p:spPr>
        <p:txBody>
          <a:bodyPr vert="horz" anchor="ctr"/>
          <a:lstStyle>
            <a:lvl1pPr marL="0" indent="0" algn="l">
              <a:buNone/>
              <a:defRPr sz="4800" b="1" i="0">
                <a:solidFill>
                  <a:schemeClr val="tx1">
                    <a:lumMod val="85000"/>
                    <a:lumOff val="15000"/>
                  </a:schemeClr>
                </a:solidFill>
                <a:latin typeface="Trebuchet MS"/>
                <a:cs typeface="Trebuchet MS"/>
              </a:defRPr>
            </a:lvl1pPr>
            <a:lvl2pPr marL="457200" indent="0" algn="l">
              <a:buNone/>
              <a:defRPr sz="4800" b="1" i="0">
                <a:solidFill>
                  <a:schemeClr val="bg1"/>
                </a:solidFill>
                <a:latin typeface="Trebuchet MS"/>
                <a:cs typeface="Trebuchet MS"/>
              </a:defRPr>
            </a:lvl2pPr>
            <a:lvl3pPr marL="914400" indent="0" algn="l">
              <a:buNone/>
              <a:defRPr sz="4800" b="1" i="0">
                <a:solidFill>
                  <a:schemeClr val="bg1"/>
                </a:solidFill>
                <a:latin typeface="Trebuchet MS"/>
                <a:cs typeface="Trebuchet MS"/>
              </a:defRPr>
            </a:lvl3pPr>
            <a:lvl4pPr marL="1371600" indent="0" algn="l">
              <a:buNone/>
              <a:defRPr sz="4800" b="1" i="0">
                <a:solidFill>
                  <a:schemeClr val="bg1"/>
                </a:solidFill>
                <a:latin typeface="Trebuchet MS"/>
                <a:cs typeface="Trebuchet MS"/>
              </a:defRPr>
            </a:lvl4pPr>
            <a:lvl5pPr marL="1828800" indent="0" algn="l">
              <a:buNone/>
              <a:defRPr sz="4800" b="1" i="0">
                <a:solidFill>
                  <a:schemeClr val="bg1"/>
                </a:solidFill>
                <a:latin typeface="Trebuchet MS"/>
                <a:cs typeface="Trebuchet MS"/>
              </a:defRPr>
            </a:lvl5pPr>
          </a:lstStyle>
          <a:p>
            <a:r>
              <a:rPr lang="en-CA" dirty="0" smtClean="0"/>
              <a:t>Page à fort impact. High impact page. </a:t>
            </a:r>
            <a:r>
              <a:rPr lang="en-CA" dirty="0" smtClean="0">
                <a:solidFill>
                  <a:srgbClr val="64E066"/>
                </a:solidFill>
              </a:rPr>
              <a:t>Less is more.</a:t>
            </a:r>
            <a:r>
              <a:rPr lang="en-CA" dirty="0" smtClean="0">
                <a:solidFill>
                  <a:schemeClr val="bg1"/>
                </a:solidFill>
              </a:rPr>
              <a:t> </a:t>
            </a:r>
            <a:endParaRPr lang="en-US" dirty="0">
              <a:solidFill>
                <a:srgbClr val="64E066"/>
              </a:solidFill>
            </a:endParaRPr>
          </a:p>
        </p:txBody>
      </p:sp>
      <p:pic>
        <p:nvPicPr>
          <p:cNvPr id="5" name="Picture 4" descr="150dpi-bar.png"/>
          <p:cNvPicPr>
            <a:picLocks noChangeAspect="1"/>
          </p:cNvPicPr>
          <p:nvPr userDrawn="1"/>
        </p:nvPicPr>
        <p:blipFill rotWithShape="1">
          <a:blip r:embed="rId2">
            <a:extLst>
              <a:ext uri="{28A0092B-C50C-407E-A947-70E740481C1C}">
                <a14:useLocalDpi xmlns:a14="http://schemas.microsoft.com/office/drawing/2010/main" val="0"/>
              </a:ext>
            </a:extLst>
          </a:blip>
          <a:srcRect b="92283"/>
          <a:stretch/>
        </p:blipFill>
        <p:spPr>
          <a:xfrm>
            <a:off x="0" y="0"/>
            <a:ext cx="9143391" cy="529167"/>
          </a:xfrm>
          <a:prstGeom prst="rect">
            <a:avLst/>
          </a:prstGeom>
        </p:spPr>
      </p:pic>
    </p:spTree>
    <p:extLst>
      <p:ext uri="{BB962C8B-B14F-4D97-AF65-F5344CB8AC3E}">
        <p14:creationId xmlns:p14="http://schemas.microsoft.com/office/powerpoint/2010/main" val="24529955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mpact Dark">
    <p:spTree>
      <p:nvGrpSpPr>
        <p:cNvPr id="1" name=""/>
        <p:cNvGrpSpPr/>
        <p:nvPr/>
      </p:nvGrpSpPr>
      <p:grpSpPr>
        <a:xfrm>
          <a:off x="0" y="0"/>
          <a:ext cx="0" cy="0"/>
          <a:chOff x="0" y="0"/>
          <a:chExt cx="0" cy="0"/>
        </a:xfrm>
      </p:grpSpPr>
      <p:sp>
        <p:nvSpPr>
          <p:cNvPr id="13" name="Text Placeholder 12"/>
          <p:cNvSpPr>
            <a:spLocks noGrp="1"/>
          </p:cNvSpPr>
          <p:nvPr>
            <p:ph type="body" sz="quarter" idx="10" hasCustomPrompt="1"/>
          </p:nvPr>
        </p:nvSpPr>
        <p:spPr>
          <a:xfrm>
            <a:off x="681038" y="187158"/>
            <a:ext cx="7781925" cy="5053263"/>
          </a:xfrm>
          <a:prstGeom prst="rect">
            <a:avLst/>
          </a:prstGeom>
        </p:spPr>
        <p:txBody>
          <a:bodyPr vert="horz" anchor="ctr"/>
          <a:lstStyle>
            <a:lvl1pPr marL="0" indent="0" algn="l">
              <a:buNone/>
              <a:defRPr sz="4800" b="1" i="0" baseline="0">
                <a:solidFill>
                  <a:schemeClr val="bg1"/>
                </a:solidFill>
                <a:latin typeface="Trebuchet MS"/>
                <a:cs typeface="Trebuchet MS"/>
              </a:defRPr>
            </a:lvl1pPr>
            <a:lvl2pPr marL="457200" indent="0" algn="l">
              <a:buNone/>
              <a:defRPr sz="4800" b="1" i="0">
                <a:solidFill>
                  <a:schemeClr val="bg1"/>
                </a:solidFill>
                <a:latin typeface="Trebuchet MS"/>
                <a:cs typeface="Trebuchet MS"/>
              </a:defRPr>
            </a:lvl2pPr>
            <a:lvl3pPr marL="914400" indent="0" algn="l">
              <a:buNone/>
              <a:defRPr sz="4800" b="1" i="0">
                <a:solidFill>
                  <a:schemeClr val="bg1"/>
                </a:solidFill>
                <a:latin typeface="Trebuchet MS"/>
                <a:cs typeface="Trebuchet MS"/>
              </a:defRPr>
            </a:lvl3pPr>
            <a:lvl4pPr marL="1371600" indent="0" algn="l">
              <a:buNone/>
              <a:defRPr sz="4800" b="1" i="0">
                <a:solidFill>
                  <a:schemeClr val="bg1"/>
                </a:solidFill>
                <a:latin typeface="Trebuchet MS"/>
                <a:cs typeface="Trebuchet MS"/>
              </a:defRPr>
            </a:lvl4pPr>
            <a:lvl5pPr marL="1828800" indent="0" algn="l">
              <a:buNone/>
              <a:defRPr sz="4800" b="1" i="0">
                <a:solidFill>
                  <a:schemeClr val="bg1"/>
                </a:solidFill>
                <a:latin typeface="Trebuchet MS"/>
                <a:cs typeface="Trebuchet MS"/>
              </a:defRPr>
            </a:lvl5pPr>
          </a:lstStyle>
          <a:p>
            <a:r>
              <a:rPr lang="en-CA" dirty="0" smtClean="0"/>
              <a:t>Page à fort impact. High impact page. </a:t>
            </a:r>
            <a:r>
              <a:rPr lang="en-CA" dirty="0" smtClean="0">
                <a:solidFill>
                  <a:srgbClr val="64E066"/>
                </a:solidFill>
              </a:rPr>
              <a:t>Less is more.</a:t>
            </a:r>
            <a:r>
              <a:rPr lang="en-CA" dirty="0" smtClean="0">
                <a:solidFill>
                  <a:schemeClr val="bg1"/>
                </a:solidFill>
              </a:rPr>
              <a:t> </a:t>
            </a:r>
            <a:endParaRPr lang="en-US" dirty="0">
              <a:solidFill>
                <a:srgbClr val="64E066"/>
              </a:solidFill>
            </a:endParaRPr>
          </a:p>
        </p:txBody>
      </p:sp>
      <p:pic>
        <p:nvPicPr>
          <p:cNvPr id="5" name="Picture 4" descr="150dpi-bar.png"/>
          <p:cNvPicPr>
            <a:picLocks noChangeAspect="1"/>
          </p:cNvPicPr>
          <p:nvPr userDrawn="1"/>
        </p:nvPicPr>
        <p:blipFill rotWithShape="1">
          <a:blip r:embed="rId2">
            <a:extLst>
              <a:ext uri="{28A0092B-C50C-407E-A947-70E740481C1C}">
                <a14:useLocalDpi xmlns:a14="http://schemas.microsoft.com/office/drawing/2010/main" val="0"/>
              </a:ext>
            </a:extLst>
          </a:blip>
          <a:srcRect b="92283"/>
          <a:stretch/>
        </p:blipFill>
        <p:spPr>
          <a:xfrm>
            <a:off x="0" y="0"/>
            <a:ext cx="9143391" cy="529167"/>
          </a:xfrm>
          <a:prstGeom prst="rect">
            <a:avLst/>
          </a:prstGeom>
        </p:spPr>
      </p:pic>
    </p:spTree>
    <p:extLst>
      <p:ext uri="{BB962C8B-B14F-4D97-AF65-F5344CB8AC3E}">
        <p14:creationId xmlns:p14="http://schemas.microsoft.com/office/powerpoint/2010/main" val="3012898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Gallery Style">
    <p:spTree>
      <p:nvGrpSpPr>
        <p:cNvPr id="1" name=""/>
        <p:cNvGrpSpPr/>
        <p:nvPr/>
      </p:nvGrpSpPr>
      <p:grpSpPr>
        <a:xfrm>
          <a:off x="0" y="0"/>
          <a:ext cx="0" cy="0"/>
          <a:chOff x="0" y="0"/>
          <a:chExt cx="0" cy="0"/>
        </a:xfrm>
      </p:grpSpPr>
      <p:sp>
        <p:nvSpPr>
          <p:cNvPr id="7" name="Picture Placeholder 8"/>
          <p:cNvSpPr>
            <a:spLocks noGrp="1"/>
          </p:cNvSpPr>
          <p:nvPr>
            <p:ph type="pic" sz="quarter" idx="16" hasCustomPrompt="1"/>
          </p:nvPr>
        </p:nvSpPr>
        <p:spPr>
          <a:xfrm>
            <a:off x="3460751" y="4635501"/>
            <a:ext cx="5683250" cy="1443566"/>
          </a:xfrm>
          <a:prstGeom prst="rect">
            <a:avLst/>
          </a:prstGeom>
        </p:spPr>
        <p:txBody>
          <a:bodyPr vert="horz" anchor="ctr"/>
          <a:lstStyle>
            <a:lvl1pPr marL="0" marR="0" indent="0" algn="ctr" defTabSz="457200" rtl="0" eaLnBrk="1" fontAlgn="auto" latinLnBrk="0" hangingPunct="1">
              <a:lnSpc>
                <a:spcPct val="100000"/>
              </a:lnSpc>
              <a:spcBef>
                <a:spcPct val="20000"/>
              </a:spcBef>
              <a:spcAft>
                <a:spcPts val="0"/>
              </a:spcAft>
              <a:buClrTx/>
              <a:buSzTx/>
              <a:buFont typeface="Arial"/>
              <a:buNone/>
              <a:tabLst/>
              <a:defRPr sz="1600" baseline="0">
                <a:solidFill>
                  <a:schemeClr val="bg1">
                    <a:lumMod val="50000"/>
                  </a:schemeClr>
                </a:solidFill>
                <a:latin typeface="Verdana"/>
                <a:cs typeface="Verdana"/>
              </a:defRPr>
            </a:lvl1pPr>
          </a:lstStyle>
          <a:p>
            <a:r>
              <a:rPr lang="en-US" dirty="0" smtClean="0"/>
              <a:t>Click to insert picture. </a:t>
            </a:r>
            <a:r>
              <a:rPr lang="en-CA" dirty="0" err="1" smtClean="0"/>
              <a:t>Cliquez</a:t>
            </a:r>
            <a:r>
              <a:rPr lang="en-CA" dirty="0" smtClean="0"/>
              <a:t> pour </a:t>
            </a:r>
            <a:r>
              <a:rPr lang="en-CA" dirty="0" err="1" smtClean="0"/>
              <a:t>insérer</a:t>
            </a:r>
            <a:r>
              <a:rPr lang="en-CA" dirty="0" smtClean="0"/>
              <a:t> </a:t>
            </a:r>
            <a:r>
              <a:rPr lang="en-CA" dirty="0" err="1" smtClean="0"/>
              <a:t>l'image</a:t>
            </a:r>
            <a:r>
              <a:rPr lang="en-CA" dirty="0" smtClean="0"/>
              <a:t>.</a:t>
            </a:r>
            <a:endParaRPr lang="en-US" dirty="0" smtClean="0"/>
          </a:p>
          <a:p>
            <a:r>
              <a:rPr lang="en-US" dirty="0" smtClean="0"/>
              <a:t>For best results, please send this image to the back layer.  Choose “Arrange” then select “Send to Back”.</a:t>
            </a:r>
          </a:p>
        </p:txBody>
      </p:sp>
      <p:sp>
        <p:nvSpPr>
          <p:cNvPr id="9" name="Picture Placeholder 8"/>
          <p:cNvSpPr>
            <a:spLocks noGrp="1"/>
          </p:cNvSpPr>
          <p:nvPr>
            <p:ph type="pic" sz="quarter" idx="10" hasCustomPrompt="1"/>
          </p:nvPr>
        </p:nvSpPr>
        <p:spPr>
          <a:xfrm>
            <a:off x="3460751" y="0"/>
            <a:ext cx="5683250" cy="4381501"/>
          </a:xfrm>
          <a:prstGeom prst="rect">
            <a:avLst/>
          </a:prstGeom>
        </p:spPr>
        <p:txBody>
          <a:bodyPr vert="horz" anchor="ctr"/>
          <a:lstStyle>
            <a:lvl1pPr marL="0" marR="0" indent="0" algn="ctr" defTabSz="457200" rtl="0" eaLnBrk="1" fontAlgn="auto" latinLnBrk="0" hangingPunct="1">
              <a:lnSpc>
                <a:spcPct val="100000"/>
              </a:lnSpc>
              <a:spcBef>
                <a:spcPct val="20000"/>
              </a:spcBef>
              <a:spcAft>
                <a:spcPts val="0"/>
              </a:spcAft>
              <a:buClrTx/>
              <a:buSzTx/>
              <a:buFont typeface="Arial"/>
              <a:buNone/>
              <a:tabLst/>
              <a:defRPr sz="1600" baseline="0">
                <a:solidFill>
                  <a:schemeClr val="bg1">
                    <a:lumMod val="50000"/>
                  </a:schemeClr>
                </a:solidFill>
                <a:latin typeface="Verdana"/>
                <a:cs typeface="Verdana"/>
              </a:defRPr>
            </a:lvl1pPr>
          </a:lstStyle>
          <a:p>
            <a:r>
              <a:rPr lang="en-US" dirty="0" smtClean="0"/>
              <a:t>Click to insert picture. </a:t>
            </a:r>
          </a:p>
          <a:p>
            <a:r>
              <a:rPr lang="en-CA" dirty="0" err="1" smtClean="0"/>
              <a:t>Cliquez</a:t>
            </a:r>
            <a:r>
              <a:rPr lang="en-CA" dirty="0" smtClean="0"/>
              <a:t> pour </a:t>
            </a:r>
            <a:r>
              <a:rPr lang="en-CA" dirty="0" err="1" smtClean="0"/>
              <a:t>insérer</a:t>
            </a:r>
            <a:r>
              <a:rPr lang="en-CA" dirty="0" smtClean="0"/>
              <a:t> </a:t>
            </a:r>
            <a:r>
              <a:rPr lang="en-CA" dirty="0" err="1" smtClean="0"/>
              <a:t>l'image</a:t>
            </a:r>
            <a:endParaRPr lang="en-US" dirty="0" smtClean="0"/>
          </a:p>
        </p:txBody>
      </p:sp>
      <p:sp>
        <p:nvSpPr>
          <p:cNvPr id="10" name="Picture Placeholder 8"/>
          <p:cNvSpPr>
            <a:spLocks noGrp="1"/>
          </p:cNvSpPr>
          <p:nvPr>
            <p:ph type="pic" sz="quarter" idx="11" hasCustomPrompt="1"/>
          </p:nvPr>
        </p:nvSpPr>
        <p:spPr>
          <a:xfrm>
            <a:off x="0" y="3387789"/>
            <a:ext cx="3206750" cy="3470211"/>
          </a:xfrm>
          <a:prstGeom prst="rect">
            <a:avLst/>
          </a:prstGeom>
        </p:spPr>
        <p:txBody>
          <a:bodyPr vert="horz" anchor="ctr"/>
          <a:lstStyle>
            <a:lvl1pPr marL="0" marR="0" indent="0" algn="ctr" defTabSz="457200" rtl="0" eaLnBrk="1" fontAlgn="auto" latinLnBrk="0" hangingPunct="1">
              <a:lnSpc>
                <a:spcPct val="100000"/>
              </a:lnSpc>
              <a:spcBef>
                <a:spcPct val="20000"/>
              </a:spcBef>
              <a:spcAft>
                <a:spcPts val="0"/>
              </a:spcAft>
              <a:buClrTx/>
              <a:buSzTx/>
              <a:buFont typeface="Arial"/>
              <a:buNone/>
              <a:tabLst/>
              <a:defRPr sz="1600" b="0" i="0" baseline="0">
                <a:solidFill>
                  <a:srgbClr val="7F7F7F"/>
                </a:solidFill>
                <a:latin typeface="Verdana"/>
                <a:cs typeface="Verdana"/>
              </a:defRPr>
            </a:lvl1pPr>
          </a:lstStyle>
          <a:p>
            <a:r>
              <a:rPr lang="en-US" dirty="0" smtClean="0"/>
              <a:t>Click to insert picture. </a:t>
            </a:r>
            <a:r>
              <a:rPr lang="en-CA" dirty="0" err="1" smtClean="0"/>
              <a:t>Cliquez</a:t>
            </a:r>
            <a:r>
              <a:rPr lang="en-CA" dirty="0" smtClean="0"/>
              <a:t> pour </a:t>
            </a:r>
            <a:r>
              <a:rPr lang="en-CA" dirty="0" err="1" smtClean="0"/>
              <a:t>insérer</a:t>
            </a:r>
            <a:r>
              <a:rPr lang="en-CA" dirty="0" smtClean="0"/>
              <a:t> </a:t>
            </a:r>
            <a:r>
              <a:rPr lang="en-CA" dirty="0" err="1" smtClean="0"/>
              <a:t>l'image</a:t>
            </a:r>
            <a:r>
              <a:rPr lang="en-CA" dirty="0" smtClean="0"/>
              <a:t>.</a:t>
            </a:r>
          </a:p>
          <a:p>
            <a:endParaRPr lang="en-US" dirty="0" smtClean="0"/>
          </a:p>
          <a:p>
            <a:r>
              <a:rPr lang="en-US" dirty="0" smtClean="0"/>
              <a:t>For best results, please send this image to the back layer.  Choose “Arrange” then select “Send to Back”.</a:t>
            </a:r>
          </a:p>
          <a:p>
            <a:endParaRPr lang="en-US" dirty="0"/>
          </a:p>
        </p:txBody>
      </p:sp>
      <p:sp>
        <p:nvSpPr>
          <p:cNvPr id="15" name="Picture Placeholder 8"/>
          <p:cNvSpPr>
            <a:spLocks noGrp="1"/>
          </p:cNvSpPr>
          <p:nvPr>
            <p:ph type="pic" sz="quarter" idx="15" hasCustomPrompt="1"/>
          </p:nvPr>
        </p:nvSpPr>
        <p:spPr>
          <a:xfrm>
            <a:off x="0" y="-28730"/>
            <a:ext cx="3206750" cy="3162519"/>
          </a:xfrm>
          <a:prstGeom prst="rect">
            <a:avLst/>
          </a:prstGeom>
        </p:spPr>
        <p:txBody>
          <a:bodyPr vert="horz" anchor="ctr"/>
          <a:lstStyle>
            <a:lvl1pPr marL="0" marR="0" indent="0" algn="ctr" defTabSz="457200" rtl="0" eaLnBrk="1" fontAlgn="auto" latinLnBrk="0" hangingPunct="1">
              <a:lnSpc>
                <a:spcPct val="100000"/>
              </a:lnSpc>
              <a:spcBef>
                <a:spcPct val="20000"/>
              </a:spcBef>
              <a:spcAft>
                <a:spcPts val="0"/>
              </a:spcAft>
              <a:buClrTx/>
              <a:buSzTx/>
              <a:buFont typeface="Arial"/>
              <a:buNone/>
              <a:tabLst/>
              <a:defRPr sz="1600" b="0" i="0">
                <a:solidFill>
                  <a:schemeClr val="bg1">
                    <a:lumMod val="50000"/>
                  </a:schemeClr>
                </a:solidFill>
                <a:latin typeface="Verdana"/>
                <a:cs typeface="Verdana"/>
              </a:defRPr>
            </a:lvl1pPr>
          </a:lstStyle>
          <a:p>
            <a:r>
              <a:rPr lang="en-US" dirty="0" smtClean="0"/>
              <a:t>Click to insert picture.</a:t>
            </a:r>
          </a:p>
          <a:p>
            <a:r>
              <a:rPr lang="en-CA" dirty="0" err="1" smtClean="0"/>
              <a:t>Cliquez</a:t>
            </a:r>
            <a:r>
              <a:rPr lang="en-CA" dirty="0" smtClean="0"/>
              <a:t> pour </a:t>
            </a:r>
            <a:r>
              <a:rPr lang="en-CA" dirty="0" err="1" smtClean="0"/>
              <a:t>insérer</a:t>
            </a:r>
            <a:r>
              <a:rPr lang="en-CA" dirty="0" smtClean="0"/>
              <a:t> </a:t>
            </a:r>
            <a:r>
              <a:rPr lang="en-CA" dirty="0" err="1" smtClean="0"/>
              <a:t>l'image</a:t>
            </a:r>
            <a:r>
              <a:rPr lang="en-US" dirty="0" smtClean="0"/>
              <a:t> </a:t>
            </a:r>
          </a:p>
        </p:txBody>
      </p:sp>
    </p:spTree>
    <p:extLst>
      <p:ext uri="{BB962C8B-B14F-4D97-AF65-F5344CB8AC3E}">
        <p14:creationId xmlns:p14="http://schemas.microsoft.com/office/powerpoint/2010/main" val="41017348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Full Image Layout">
    <p:spTree>
      <p:nvGrpSpPr>
        <p:cNvPr id="1" name=""/>
        <p:cNvGrpSpPr/>
        <p:nvPr/>
      </p:nvGrpSpPr>
      <p:grpSpPr>
        <a:xfrm>
          <a:off x="0" y="0"/>
          <a:ext cx="0" cy="0"/>
          <a:chOff x="0" y="0"/>
          <a:chExt cx="0" cy="0"/>
        </a:xfrm>
      </p:grpSpPr>
      <p:sp>
        <p:nvSpPr>
          <p:cNvPr id="4" name="Picture Placeholder 8"/>
          <p:cNvSpPr>
            <a:spLocks noGrp="1"/>
          </p:cNvSpPr>
          <p:nvPr>
            <p:ph type="pic" sz="quarter" idx="10" hasCustomPrompt="1"/>
          </p:nvPr>
        </p:nvSpPr>
        <p:spPr>
          <a:xfrm>
            <a:off x="1" y="211169"/>
            <a:ext cx="9144000" cy="5770532"/>
          </a:xfrm>
          <a:prstGeom prst="rect">
            <a:avLst/>
          </a:prstGeom>
        </p:spPr>
        <p:txBody>
          <a:bodyPr vert="horz" anchor="ctr"/>
          <a:lstStyle>
            <a:lvl1pPr algn="ctr">
              <a:defRPr sz="1600" b="0" i="0" baseline="0">
                <a:solidFill>
                  <a:schemeClr val="bg1">
                    <a:lumMod val="50000"/>
                  </a:schemeClr>
                </a:solidFill>
                <a:latin typeface="Verdana"/>
                <a:cs typeface="Verdana"/>
              </a:defRPr>
            </a:lvl1pPr>
          </a:lstStyle>
          <a:p>
            <a:r>
              <a:rPr lang="en-US" dirty="0" smtClean="0"/>
              <a:t>Click to insert picture. </a:t>
            </a:r>
          </a:p>
          <a:p>
            <a:r>
              <a:rPr lang="en-US" dirty="0" smtClean="0"/>
              <a:t>For best results, please ensure this image is sent to the back layer. </a:t>
            </a:r>
          </a:p>
          <a:p>
            <a:r>
              <a:rPr lang="en-US" dirty="0" smtClean="0"/>
              <a:t>Choose “Arrange” then select “Send to Back”.</a:t>
            </a:r>
          </a:p>
          <a:p>
            <a:endParaRPr lang="en-US" dirty="0" smtClean="0"/>
          </a:p>
          <a:p>
            <a:r>
              <a:rPr lang="en-US" dirty="0" smtClean="0"/>
              <a:t>Click to insert picture. </a:t>
            </a:r>
            <a:r>
              <a:rPr lang="en-CA" dirty="0" err="1" smtClean="0"/>
              <a:t>Cliquez</a:t>
            </a:r>
            <a:r>
              <a:rPr lang="en-CA" dirty="0" smtClean="0"/>
              <a:t> pour </a:t>
            </a:r>
            <a:r>
              <a:rPr lang="en-CA" dirty="0" err="1" smtClean="0"/>
              <a:t>insérer</a:t>
            </a:r>
            <a:r>
              <a:rPr lang="en-CA" dirty="0" smtClean="0"/>
              <a:t> </a:t>
            </a:r>
            <a:r>
              <a:rPr lang="en-CA" dirty="0" err="1" smtClean="0"/>
              <a:t>l'image</a:t>
            </a:r>
            <a:r>
              <a:rPr lang="en-CA" dirty="0" smtClean="0"/>
              <a:t>.</a:t>
            </a:r>
            <a:endParaRPr lang="en-US" dirty="0" smtClean="0"/>
          </a:p>
          <a:p>
            <a:r>
              <a:rPr lang="en-US" dirty="0" smtClean="0"/>
              <a:t>For best results, please send this image to the back layer.  Choose “Arrange” then select “Send to Back”.</a:t>
            </a:r>
          </a:p>
          <a:p>
            <a:endParaRPr lang="en-US" dirty="0" smtClean="0"/>
          </a:p>
        </p:txBody>
      </p:sp>
      <p:pic>
        <p:nvPicPr>
          <p:cNvPr id="5" name="Picture 4" descr="150dpi-bar.png"/>
          <p:cNvPicPr>
            <a:picLocks noChangeAspect="1"/>
          </p:cNvPicPr>
          <p:nvPr userDrawn="1"/>
        </p:nvPicPr>
        <p:blipFill rotWithShape="1">
          <a:blip r:embed="rId2">
            <a:extLst>
              <a:ext uri="{28A0092B-C50C-407E-A947-70E740481C1C}">
                <a14:useLocalDpi xmlns:a14="http://schemas.microsoft.com/office/drawing/2010/main" val="0"/>
              </a:ext>
            </a:extLst>
          </a:blip>
          <a:srcRect b="92283"/>
          <a:stretch/>
        </p:blipFill>
        <p:spPr>
          <a:xfrm>
            <a:off x="0" y="0"/>
            <a:ext cx="9143391" cy="529167"/>
          </a:xfrm>
          <a:prstGeom prst="rect">
            <a:avLst/>
          </a:prstGeom>
        </p:spPr>
      </p:pic>
    </p:spTree>
    <p:extLst>
      <p:ext uri="{BB962C8B-B14F-4D97-AF65-F5344CB8AC3E}">
        <p14:creationId xmlns:p14="http://schemas.microsoft.com/office/powerpoint/2010/main" val="1207801584"/>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Notes Page">
    <p:spTree>
      <p:nvGrpSpPr>
        <p:cNvPr id="1" name=""/>
        <p:cNvGrpSpPr/>
        <p:nvPr/>
      </p:nvGrpSpPr>
      <p:grpSpPr>
        <a:xfrm>
          <a:off x="0" y="0"/>
          <a:ext cx="0" cy="0"/>
          <a:chOff x="0" y="0"/>
          <a:chExt cx="0" cy="0"/>
        </a:xfrm>
      </p:grpSpPr>
      <p:sp>
        <p:nvSpPr>
          <p:cNvPr id="10" name="Text Placeholder 11"/>
          <p:cNvSpPr>
            <a:spLocks noGrp="1"/>
          </p:cNvSpPr>
          <p:nvPr>
            <p:ph type="body" sz="quarter" idx="11" hasCustomPrompt="1"/>
          </p:nvPr>
        </p:nvSpPr>
        <p:spPr>
          <a:xfrm>
            <a:off x="265114" y="1884478"/>
            <a:ext cx="8685740" cy="3162186"/>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1800" baseline="0">
                <a:solidFill>
                  <a:schemeClr val="tx1">
                    <a:lumMod val="85000"/>
                    <a:lumOff val="15000"/>
                  </a:schemeClr>
                </a:solidFill>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CA" dirty="0" smtClean="0"/>
              <a:t>Click to change text.</a:t>
            </a:r>
          </a:p>
        </p:txBody>
      </p:sp>
      <p:sp>
        <p:nvSpPr>
          <p:cNvPr id="6" name="Title Placeholder 1"/>
          <p:cNvSpPr>
            <a:spLocks noGrp="1"/>
          </p:cNvSpPr>
          <p:nvPr>
            <p:ph type="title" hasCustomPrompt="1"/>
          </p:nvPr>
        </p:nvSpPr>
        <p:spPr>
          <a:xfrm>
            <a:off x="265113" y="476668"/>
            <a:ext cx="8601074" cy="642634"/>
          </a:xfrm>
          <a:prstGeom prst="rect">
            <a:avLst/>
          </a:prstGeom>
        </p:spPr>
        <p:txBody>
          <a:bodyPr vert="horz" lIns="91440" tIns="45720" rIns="91440" bIns="45720" rtlCol="0" anchor="ctr">
            <a:normAutofit/>
          </a:bodyPr>
          <a:lstStyle>
            <a:lvl1pPr algn="l">
              <a:defRPr sz="3600" b="1" i="0" baseline="0">
                <a:solidFill>
                  <a:srgbClr val="0C5A9C"/>
                </a:solidFill>
                <a:latin typeface="Trebuchet MS"/>
                <a:cs typeface="Trebuchet MS"/>
              </a:defRPr>
            </a:lvl1pPr>
          </a:lstStyle>
          <a:p>
            <a:r>
              <a:rPr lang="en-CA" dirty="0" smtClean="0"/>
              <a:t>Notes</a:t>
            </a:r>
            <a:endParaRPr lang="en-US" dirty="0"/>
          </a:p>
        </p:txBody>
      </p:sp>
      <p:sp>
        <p:nvSpPr>
          <p:cNvPr id="7" name="Text Placeholder 9"/>
          <p:cNvSpPr>
            <a:spLocks noGrp="1"/>
          </p:cNvSpPr>
          <p:nvPr>
            <p:ph type="body" sz="quarter" idx="12" hasCustomPrompt="1"/>
          </p:nvPr>
        </p:nvSpPr>
        <p:spPr>
          <a:xfrm>
            <a:off x="265113" y="1075199"/>
            <a:ext cx="8601073" cy="751922"/>
          </a:xfrm>
          <a:prstGeom prst="rect">
            <a:avLst/>
          </a:prstGeom>
        </p:spPr>
        <p:txBody>
          <a:bodyPr vert="horz"/>
          <a:lstStyle>
            <a:lvl1pPr marL="0" indent="0" algn="l">
              <a:buNone/>
              <a:defRPr sz="2000" b="0" i="0" baseline="0">
                <a:solidFill>
                  <a:srgbClr val="40B79C"/>
                </a:solidFill>
                <a:latin typeface="Trebuchet MS"/>
                <a:cs typeface="Trebuchet MS"/>
              </a:defRPr>
            </a:lvl1pPr>
          </a:lstStyle>
          <a:p>
            <a:pPr lvl="0"/>
            <a:r>
              <a:rPr lang="en-CA" dirty="0" smtClean="0"/>
              <a:t>Notes Highlighted </a:t>
            </a:r>
          </a:p>
        </p:txBody>
      </p:sp>
    </p:spTree>
    <p:extLst>
      <p:ext uri="{BB962C8B-B14F-4D97-AF65-F5344CB8AC3E}">
        <p14:creationId xmlns:p14="http://schemas.microsoft.com/office/powerpoint/2010/main" val="28144837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Break">
    <p:spTree>
      <p:nvGrpSpPr>
        <p:cNvPr id="1" name=""/>
        <p:cNvGrpSpPr/>
        <p:nvPr/>
      </p:nvGrpSpPr>
      <p:grpSpPr>
        <a:xfrm>
          <a:off x="0" y="0"/>
          <a:ext cx="0" cy="0"/>
          <a:chOff x="0" y="0"/>
          <a:chExt cx="0" cy="0"/>
        </a:xfrm>
      </p:grpSpPr>
      <p:sp>
        <p:nvSpPr>
          <p:cNvPr id="7" name="Title 1"/>
          <p:cNvSpPr>
            <a:spLocks noGrp="1"/>
          </p:cNvSpPr>
          <p:nvPr>
            <p:ph type="title" hasCustomPrompt="1"/>
          </p:nvPr>
        </p:nvSpPr>
        <p:spPr>
          <a:xfrm>
            <a:off x="265113" y="4058705"/>
            <a:ext cx="8601072" cy="1190625"/>
          </a:xfrm>
          <a:prstGeom prst="rect">
            <a:avLst/>
          </a:prstGeom>
        </p:spPr>
        <p:txBody>
          <a:bodyPr vert="horz"/>
          <a:lstStyle>
            <a:lvl1pPr algn="l">
              <a:defRPr sz="5400" b="1" i="0">
                <a:solidFill>
                  <a:srgbClr val="0C5A9C"/>
                </a:solidFill>
                <a:latin typeface="Trebuchet MS"/>
                <a:cs typeface="Trebuchet MS"/>
              </a:defRPr>
            </a:lvl1pPr>
          </a:lstStyle>
          <a:p>
            <a:r>
              <a:rPr lang="en-CA" dirty="0" smtClean="0"/>
              <a:t>Section </a:t>
            </a:r>
            <a:endParaRPr lang="en-US" dirty="0"/>
          </a:p>
        </p:txBody>
      </p:sp>
      <p:sp>
        <p:nvSpPr>
          <p:cNvPr id="9" name="Text Placeholder 7"/>
          <p:cNvSpPr>
            <a:spLocks noGrp="1"/>
          </p:cNvSpPr>
          <p:nvPr>
            <p:ph type="body" sz="quarter" idx="11" hasCustomPrompt="1"/>
          </p:nvPr>
        </p:nvSpPr>
        <p:spPr>
          <a:xfrm>
            <a:off x="265113" y="4884729"/>
            <a:ext cx="8601072" cy="936625"/>
          </a:xfrm>
          <a:prstGeom prst="rect">
            <a:avLst/>
          </a:prstGeom>
        </p:spPr>
        <p:txBody>
          <a:bodyPr vert="horz"/>
          <a:lstStyle>
            <a:lvl1pPr marL="0" indent="0">
              <a:buNone/>
              <a:defRPr sz="4800" b="1" i="0">
                <a:solidFill>
                  <a:srgbClr val="40B79C"/>
                </a:solidFill>
                <a:latin typeface="Trebuchet MS"/>
                <a:cs typeface="Trebuchet MS"/>
              </a:defRPr>
            </a:lvl1pPr>
          </a:lstStyle>
          <a:p>
            <a:pPr lvl="0"/>
            <a:r>
              <a:rPr lang="en-CA" dirty="0" smtClean="0"/>
              <a:t>Divider</a:t>
            </a:r>
            <a:endParaRPr lang="en-US" dirty="0"/>
          </a:p>
        </p:txBody>
      </p:sp>
      <p:sp>
        <p:nvSpPr>
          <p:cNvPr id="14" name="Picture Placeholder 13"/>
          <p:cNvSpPr>
            <a:spLocks noGrp="1"/>
          </p:cNvSpPr>
          <p:nvPr>
            <p:ph type="pic" sz="quarter" idx="12" hasCustomPrompt="1"/>
          </p:nvPr>
        </p:nvSpPr>
        <p:spPr>
          <a:xfrm>
            <a:off x="0" y="0"/>
            <a:ext cx="9144000" cy="4254500"/>
          </a:xfrm>
          <a:prstGeom prst="rect">
            <a:avLst/>
          </a:prstGeom>
        </p:spPr>
        <p:txBody>
          <a:bodyPr vert="horz" anchor="ctr"/>
          <a:lstStyle>
            <a:lvl1pPr marL="0" indent="0" algn="ctr">
              <a:buNone/>
              <a:defRPr sz="1600" b="0" i="0">
                <a:solidFill>
                  <a:schemeClr val="bg1">
                    <a:lumMod val="50000"/>
                  </a:schemeClr>
                </a:solidFill>
                <a:latin typeface="Verdana"/>
                <a:cs typeface="Verdana"/>
              </a:defRPr>
            </a:lvl1pPr>
          </a:lstStyle>
          <a:p>
            <a:r>
              <a:rPr lang="en-US" dirty="0" smtClean="0"/>
              <a:t>Click to insert picture. </a:t>
            </a:r>
            <a:r>
              <a:rPr lang="en-CA" dirty="0" err="1" smtClean="0"/>
              <a:t>Cliquez</a:t>
            </a:r>
            <a:r>
              <a:rPr lang="en-CA" dirty="0" smtClean="0"/>
              <a:t> pour </a:t>
            </a:r>
            <a:r>
              <a:rPr lang="en-CA" dirty="0" err="1" smtClean="0"/>
              <a:t>insérer</a:t>
            </a:r>
            <a:r>
              <a:rPr lang="en-CA" dirty="0" smtClean="0"/>
              <a:t> </a:t>
            </a:r>
            <a:r>
              <a:rPr lang="en-CA" dirty="0" err="1" smtClean="0"/>
              <a:t>l'image</a:t>
            </a:r>
            <a:r>
              <a:rPr lang="en-CA" dirty="0" smtClean="0"/>
              <a:t>.</a:t>
            </a:r>
            <a:endParaRPr lang="en-US" dirty="0" smtClean="0"/>
          </a:p>
          <a:p>
            <a:r>
              <a:rPr lang="en-US" dirty="0" smtClean="0"/>
              <a:t>For best results, please send this image to the back layer.  </a:t>
            </a:r>
          </a:p>
          <a:p>
            <a:r>
              <a:rPr lang="en-US" dirty="0" smtClean="0"/>
              <a:t>Choose “Arrange” then select “Send to Back”.</a:t>
            </a:r>
          </a:p>
        </p:txBody>
      </p:sp>
    </p:spTree>
    <p:extLst>
      <p:ext uri="{BB962C8B-B14F-4D97-AF65-F5344CB8AC3E}">
        <p14:creationId xmlns:p14="http://schemas.microsoft.com/office/powerpoint/2010/main" val="17305920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losing Slide">
    <p:spTree>
      <p:nvGrpSpPr>
        <p:cNvPr id="1" name=""/>
        <p:cNvGrpSpPr/>
        <p:nvPr/>
      </p:nvGrpSpPr>
      <p:grpSpPr>
        <a:xfrm>
          <a:off x="0" y="0"/>
          <a:ext cx="0" cy="0"/>
          <a:chOff x="0" y="0"/>
          <a:chExt cx="0" cy="0"/>
        </a:xfrm>
      </p:grpSpPr>
      <p:sp>
        <p:nvSpPr>
          <p:cNvPr id="14" name="Picture Placeholder 13"/>
          <p:cNvSpPr>
            <a:spLocks noGrp="1"/>
          </p:cNvSpPr>
          <p:nvPr>
            <p:ph type="pic" sz="quarter" idx="12" hasCustomPrompt="1"/>
          </p:nvPr>
        </p:nvSpPr>
        <p:spPr>
          <a:xfrm>
            <a:off x="-14287" y="-179387"/>
            <a:ext cx="9144000" cy="4150788"/>
          </a:xfrm>
          <a:prstGeom prst="rect">
            <a:avLst/>
          </a:prstGeom>
        </p:spPr>
        <p:txBody>
          <a:bodyPr vert="horz" anchor="ctr"/>
          <a:lstStyle>
            <a:lvl1pPr marL="0" marR="0" indent="0" algn="ctr" defTabSz="457200" rtl="0" eaLnBrk="1" fontAlgn="auto" latinLnBrk="0" hangingPunct="1">
              <a:lnSpc>
                <a:spcPct val="100000"/>
              </a:lnSpc>
              <a:spcBef>
                <a:spcPct val="20000"/>
              </a:spcBef>
              <a:spcAft>
                <a:spcPts val="0"/>
              </a:spcAft>
              <a:buClrTx/>
              <a:buSzTx/>
              <a:buFont typeface="Arial"/>
              <a:buNone/>
              <a:tabLst/>
              <a:defRPr sz="1600" b="0" i="0">
                <a:solidFill>
                  <a:schemeClr val="bg1">
                    <a:lumMod val="50000"/>
                  </a:schemeClr>
                </a:solidFill>
                <a:latin typeface="Verdana"/>
                <a:cs typeface="Verdana"/>
              </a:defRPr>
            </a:lvl1pPr>
          </a:lstStyle>
          <a:p>
            <a:r>
              <a:rPr lang="en-US" dirty="0" smtClean="0"/>
              <a:t>Click to insert picture. </a:t>
            </a:r>
            <a:r>
              <a:rPr lang="en-CA" dirty="0" err="1" smtClean="0"/>
              <a:t>Cliquez</a:t>
            </a:r>
            <a:r>
              <a:rPr lang="en-CA" dirty="0" smtClean="0"/>
              <a:t> pour </a:t>
            </a:r>
            <a:r>
              <a:rPr lang="en-CA" dirty="0" err="1" smtClean="0"/>
              <a:t>insérer</a:t>
            </a:r>
            <a:r>
              <a:rPr lang="en-CA" dirty="0" smtClean="0"/>
              <a:t> </a:t>
            </a:r>
            <a:r>
              <a:rPr lang="en-CA" dirty="0" err="1" smtClean="0"/>
              <a:t>l'image</a:t>
            </a:r>
            <a:r>
              <a:rPr lang="en-CA" dirty="0" smtClean="0"/>
              <a:t>.</a:t>
            </a:r>
            <a:endParaRPr lang="en-US" dirty="0" smtClean="0"/>
          </a:p>
          <a:p>
            <a:r>
              <a:rPr lang="en-US" dirty="0" smtClean="0"/>
              <a:t>For best results, please send this image to the back layer.  Choose “Arrange” then select “Send to Back”.</a:t>
            </a:r>
          </a:p>
          <a:p>
            <a:endParaRPr lang="en-US" dirty="0"/>
          </a:p>
        </p:txBody>
      </p:sp>
      <p:sp>
        <p:nvSpPr>
          <p:cNvPr id="7" name="Title 1"/>
          <p:cNvSpPr>
            <a:spLocks noGrp="1"/>
          </p:cNvSpPr>
          <p:nvPr>
            <p:ph type="title" hasCustomPrompt="1"/>
          </p:nvPr>
        </p:nvSpPr>
        <p:spPr>
          <a:xfrm>
            <a:off x="265113" y="2960163"/>
            <a:ext cx="8601072" cy="1190625"/>
          </a:xfrm>
          <a:prstGeom prst="rect">
            <a:avLst/>
          </a:prstGeom>
        </p:spPr>
        <p:txBody>
          <a:bodyPr vert="horz"/>
          <a:lstStyle>
            <a:lvl1pPr algn="l">
              <a:defRPr sz="5400" b="1" i="0">
                <a:solidFill>
                  <a:srgbClr val="0C5A9C"/>
                </a:solidFill>
                <a:latin typeface="Trebuchet MS"/>
                <a:cs typeface="Trebuchet MS"/>
              </a:defRPr>
            </a:lvl1pPr>
          </a:lstStyle>
          <a:p>
            <a:r>
              <a:rPr lang="en-CA" dirty="0" smtClean="0"/>
              <a:t>Thank you. </a:t>
            </a:r>
            <a:r>
              <a:rPr lang="en-CA" dirty="0" err="1" smtClean="0"/>
              <a:t>Merci</a:t>
            </a:r>
            <a:r>
              <a:rPr lang="en-CA" dirty="0" smtClean="0"/>
              <a:t>.</a:t>
            </a:r>
            <a:endParaRPr lang="en-US" dirty="0"/>
          </a:p>
        </p:txBody>
      </p:sp>
      <p:sp>
        <p:nvSpPr>
          <p:cNvPr id="9" name="Text Placeholder 7"/>
          <p:cNvSpPr>
            <a:spLocks noGrp="1"/>
          </p:cNvSpPr>
          <p:nvPr>
            <p:ph type="body" sz="quarter" idx="11" hasCustomPrompt="1"/>
          </p:nvPr>
        </p:nvSpPr>
        <p:spPr>
          <a:xfrm>
            <a:off x="265113" y="3786187"/>
            <a:ext cx="8601072" cy="936625"/>
          </a:xfrm>
          <a:prstGeom prst="rect">
            <a:avLst/>
          </a:prstGeom>
        </p:spPr>
        <p:txBody>
          <a:bodyPr vert="horz"/>
          <a:lstStyle>
            <a:lvl1pPr marL="0" indent="0">
              <a:buNone/>
              <a:defRPr sz="4800" b="1" i="0">
                <a:solidFill>
                  <a:srgbClr val="40B79C"/>
                </a:solidFill>
                <a:latin typeface="Trebuchet MS"/>
                <a:cs typeface="Trebuchet MS"/>
              </a:defRPr>
            </a:lvl1pPr>
          </a:lstStyle>
          <a:p>
            <a:pPr lvl="0"/>
            <a:r>
              <a:rPr lang="en-CA" dirty="0" smtClean="0"/>
              <a:t>Questions?</a:t>
            </a:r>
            <a:endParaRPr lang="en-US" dirty="0"/>
          </a:p>
        </p:txBody>
      </p:sp>
      <p:sp>
        <p:nvSpPr>
          <p:cNvPr id="10" name="Text Placeholder 9"/>
          <p:cNvSpPr>
            <a:spLocks noGrp="1"/>
          </p:cNvSpPr>
          <p:nvPr>
            <p:ph type="body" sz="quarter" idx="13" hasCustomPrompt="1"/>
          </p:nvPr>
        </p:nvSpPr>
        <p:spPr>
          <a:xfrm>
            <a:off x="5611813" y="4949825"/>
            <a:ext cx="3254375" cy="1073150"/>
          </a:xfrm>
          <a:prstGeom prst="rect">
            <a:avLst/>
          </a:prstGeom>
        </p:spPr>
        <p:txBody>
          <a:bodyPr/>
          <a:lstStyle>
            <a:lvl1pPr algn="r">
              <a:buNone/>
              <a:defRPr sz="1600" baseline="0">
                <a:solidFill>
                  <a:schemeClr val="bg1">
                    <a:lumMod val="65000"/>
                  </a:schemeClr>
                </a:solidFill>
                <a:latin typeface="Verdana" pitchFamily="34" charset="0"/>
                <a:ea typeface="Verdana" pitchFamily="34" charset="0"/>
                <a:cs typeface="Verdana" pitchFamily="34" charset="0"/>
              </a:defRPr>
            </a:lvl1pPr>
            <a:lvl2pPr>
              <a:defRPr sz="2400">
                <a:solidFill>
                  <a:schemeClr val="bg1">
                    <a:lumMod val="65000"/>
                  </a:schemeClr>
                </a:solidFill>
                <a:latin typeface="Verdana" pitchFamily="34" charset="0"/>
                <a:ea typeface="Verdana" pitchFamily="34" charset="0"/>
                <a:cs typeface="Verdana" pitchFamily="34" charset="0"/>
              </a:defRPr>
            </a:lvl2pPr>
            <a:lvl3pPr>
              <a:defRPr sz="2000">
                <a:solidFill>
                  <a:schemeClr val="bg1">
                    <a:lumMod val="65000"/>
                  </a:schemeClr>
                </a:solidFill>
                <a:latin typeface="Verdana" pitchFamily="34" charset="0"/>
                <a:ea typeface="Verdana" pitchFamily="34" charset="0"/>
                <a:cs typeface="Verdana" pitchFamily="34" charset="0"/>
              </a:defRPr>
            </a:lvl3pPr>
            <a:lvl4pPr>
              <a:defRPr sz="1800">
                <a:solidFill>
                  <a:schemeClr val="bg1">
                    <a:lumMod val="65000"/>
                  </a:schemeClr>
                </a:solidFill>
                <a:latin typeface="Verdana" pitchFamily="34" charset="0"/>
                <a:ea typeface="Verdana" pitchFamily="34" charset="0"/>
                <a:cs typeface="Verdana" pitchFamily="34" charset="0"/>
              </a:defRPr>
            </a:lvl4pPr>
            <a:lvl5pPr>
              <a:defRPr sz="1800">
                <a:solidFill>
                  <a:schemeClr val="bg1">
                    <a:lumMod val="65000"/>
                  </a:schemeClr>
                </a:solidFill>
                <a:latin typeface="Verdana" pitchFamily="34" charset="0"/>
                <a:ea typeface="Verdana" pitchFamily="34" charset="0"/>
                <a:cs typeface="Verdana" pitchFamily="34" charset="0"/>
              </a:defRPr>
            </a:lvl5pPr>
          </a:lstStyle>
          <a:p>
            <a:pPr lvl="0"/>
            <a:r>
              <a:rPr lang="en-US" dirty="0" smtClean="0"/>
              <a:t>Contact Information</a:t>
            </a:r>
            <a:endParaRPr lang="en-CA" dirty="0"/>
          </a:p>
        </p:txBody>
      </p:sp>
    </p:spTree>
    <p:extLst>
      <p:ext uri="{BB962C8B-B14F-4D97-AF65-F5344CB8AC3E}">
        <p14:creationId xmlns:p14="http://schemas.microsoft.com/office/powerpoint/2010/main" val="40817691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plit Screen Layout">
    <p:spTree>
      <p:nvGrpSpPr>
        <p:cNvPr id="1" name=""/>
        <p:cNvGrpSpPr/>
        <p:nvPr/>
      </p:nvGrpSpPr>
      <p:grpSpPr>
        <a:xfrm>
          <a:off x="0" y="0"/>
          <a:ext cx="0" cy="0"/>
          <a:chOff x="0" y="0"/>
          <a:chExt cx="0" cy="0"/>
        </a:xfrm>
      </p:grpSpPr>
      <p:sp>
        <p:nvSpPr>
          <p:cNvPr id="3" name="Title 1"/>
          <p:cNvSpPr txBox="1">
            <a:spLocks/>
          </p:cNvSpPr>
          <p:nvPr userDrawn="1"/>
        </p:nvSpPr>
        <p:spPr>
          <a:xfrm>
            <a:off x="-3811586" y="330200"/>
            <a:ext cx="8601074" cy="642634"/>
          </a:xfrm>
          <a:prstGeom prst="rect">
            <a:avLst/>
          </a:prstGeom>
        </p:spPr>
        <p:txBody>
          <a:body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n-US" sz="4400" b="1" i="0" u="none" strike="noStrike" kern="1200" cap="none" spc="0" normalizeH="0" baseline="0" noProof="0" dirty="0">
              <a:ln>
                <a:noFill/>
              </a:ln>
              <a:solidFill>
                <a:srgbClr val="0C5A9C"/>
              </a:solidFill>
              <a:effectLst/>
              <a:uLnTx/>
              <a:uFillTx/>
              <a:latin typeface="Trebuchet MS"/>
              <a:ea typeface="+mj-ea"/>
              <a:cs typeface="Trebuchet MS"/>
            </a:endParaRPr>
          </a:p>
        </p:txBody>
      </p:sp>
      <p:sp>
        <p:nvSpPr>
          <p:cNvPr id="4" name="Text Placeholder 2"/>
          <p:cNvSpPr txBox="1">
            <a:spLocks/>
          </p:cNvSpPr>
          <p:nvPr userDrawn="1"/>
        </p:nvSpPr>
        <p:spPr>
          <a:xfrm>
            <a:off x="-3367086" y="1358900"/>
            <a:ext cx="8601073" cy="1626340"/>
          </a:xfrm>
          <a:prstGeom prst="rect">
            <a:avLst/>
          </a:prstGeom>
        </p:spPr>
        <p:txBody>
          <a:body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endParaRPr kumimoji="0" lang="en-US" sz="2000" b="0" i="0" u="none" strike="noStrike" kern="1200" cap="none" spc="0" normalizeH="0" baseline="0" noProof="0" dirty="0">
              <a:ln>
                <a:noFill/>
              </a:ln>
              <a:solidFill>
                <a:schemeClr val="tx1">
                  <a:lumMod val="85000"/>
                  <a:lumOff val="15000"/>
                </a:schemeClr>
              </a:solidFill>
              <a:effectLst/>
              <a:uLnTx/>
              <a:uFillTx/>
              <a:latin typeface="Verdana" pitchFamily="34" charset="0"/>
              <a:ea typeface="Verdana" pitchFamily="34" charset="0"/>
              <a:cs typeface="Verdana" pitchFamily="34" charset="0"/>
            </a:endParaRPr>
          </a:p>
        </p:txBody>
      </p:sp>
      <p:sp>
        <p:nvSpPr>
          <p:cNvPr id="9" name="Text Placeholder 8"/>
          <p:cNvSpPr>
            <a:spLocks noGrp="1"/>
          </p:cNvSpPr>
          <p:nvPr>
            <p:ph type="body" sz="quarter" idx="13" hasCustomPrompt="1"/>
          </p:nvPr>
        </p:nvSpPr>
        <p:spPr>
          <a:xfrm>
            <a:off x="265113" y="4165600"/>
            <a:ext cx="8601072" cy="1651000"/>
          </a:xfrm>
          <a:prstGeom prst="rect">
            <a:avLst/>
          </a:prstGeom>
        </p:spPr>
        <p:txBody>
          <a:bodyPr/>
          <a:lstStyle>
            <a:lvl1pPr algn="l">
              <a:buNone/>
              <a:defRPr sz="2000">
                <a:latin typeface="Verdana" pitchFamily="34" charset="0"/>
                <a:ea typeface="Verdana" pitchFamily="34" charset="0"/>
                <a:cs typeface="Verdana" pitchFamily="34" charset="0"/>
              </a:defRPr>
            </a:lvl1pPr>
            <a:lvl2pPr>
              <a:defRPr>
                <a:latin typeface="Verdana" pitchFamily="34" charset="0"/>
                <a:ea typeface="Verdana" pitchFamily="34" charset="0"/>
                <a:cs typeface="Verdana" pitchFamily="34" charset="0"/>
              </a:defRPr>
            </a:lvl2pPr>
            <a:lvl3pPr>
              <a:defRPr>
                <a:latin typeface="Verdana" pitchFamily="34" charset="0"/>
                <a:ea typeface="Verdana" pitchFamily="34" charset="0"/>
                <a:cs typeface="Verdana" pitchFamily="34" charset="0"/>
              </a:defRPr>
            </a:lvl3pPr>
            <a:lvl4pPr>
              <a:defRPr>
                <a:latin typeface="Verdana" pitchFamily="34" charset="0"/>
                <a:ea typeface="Verdana" pitchFamily="34" charset="0"/>
                <a:cs typeface="Verdana" pitchFamily="34" charset="0"/>
              </a:defRPr>
            </a:lvl4pPr>
            <a:lvl5pPr>
              <a:defRPr>
                <a:latin typeface="Verdana" pitchFamily="34" charset="0"/>
                <a:ea typeface="Verdana" pitchFamily="34" charset="0"/>
                <a:cs typeface="Verdana" pitchFamily="34" charset="0"/>
              </a:defRPr>
            </a:lvl5pPr>
          </a:lstStyle>
          <a:p>
            <a:pPr lvl="0"/>
            <a:r>
              <a:rPr lang="en-US" dirty="0" smtClean="0"/>
              <a:t>Text Area</a:t>
            </a:r>
            <a:endParaRPr lang="en-CA" dirty="0"/>
          </a:p>
        </p:txBody>
      </p:sp>
      <p:sp>
        <p:nvSpPr>
          <p:cNvPr id="12" name="Text Placeholder 11"/>
          <p:cNvSpPr>
            <a:spLocks noGrp="1"/>
          </p:cNvSpPr>
          <p:nvPr>
            <p:ph type="body" sz="quarter" idx="14" hasCustomPrompt="1"/>
          </p:nvPr>
        </p:nvSpPr>
        <p:spPr>
          <a:xfrm>
            <a:off x="265113" y="3378200"/>
            <a:ext cx="8601075" cy="787400"/>
          </a:xfrm>
          <a:prstGeom prst="rect">
            <a:avLst/>
          </a:prstGeom>
        </p:spPr>
        <p:txBody>
          <a:bodyPr/>
          <a:lstStyle>
            <a:lvl1pPr>
              <a:buNone/>
              <a:defRPr sz="4400" b="1">
                <a:solidFill>
                  <a:srgbClr val="0C5A9C"/>
                </a:solidFill>
                <a:latin typeface="Trebuchet MS" pitchFamily="34" charset="0"/>
              </a:defRPr>
            </a:lvl1pPr>
          </a:lstStyle>
          <a:p>
            <a:pPr lvl="0"/>
            <a:r>
              <a:rPr lang="en-US" dirty="0" smtClean="0"/>
              <a:t>Title / </a:t>
            </a:r>
            <a:r>
              <a:rPr lang="en-US" dirty="0" err="1" smtClean="0"/>
              <a:t>Sous-titre</a:t>
            </a:r>
            <a:endParaRPr lang="en-CA" dirty="0"/>
          </a:p>
        </p:txBody>
      </p:sp>
      <p:sp>
        <p:nvSpPr>
          <p:cNvPr id="14" name="Picture Placeholder 13"/>
          <p:cNvSpPr>
            <a:spLocks noGrp="1"/>
          </p:cNvSpPr>
          <p:nvPr>
            <p:ph type="pic" sz="quarter" idx="15" hasCustomPrompt="1"/>
          </p:nvPr>
        </p:nvSpPr>
        <p:spPr>
          <a:xfrm>
            <a:off x="0" y="0"/>
            <a:ext cx="9144000" cy="3225800"/>
          </a:xfrm>
          <a:prstGeom prst="rect">
            <a:avLst/>
          </a:prstGeom>
        </p:spPr>
        <p:txBody>
          <a:bodyPr anchor="ctr"/>
          <a:lstStyle>
            <a:lvl1pPr algn="ctr">
              <a:buNone/>
              <a:defRPr sz="2000">
                <a:solidFill>
                  <a:schemeClr val="bg1">
                    <a:lumMod val="65000"/>
                  </a:schemeClr>
                </a:solidFill>
              </a:defRPr>
            </a:lvl1pPr>
          </a:lstStyle>
          <a:p>
            <a:r>
              <a:rPr lang="en-US" dirty="0" smtClean="0"/>
              <a:t>Click to insert picture. </a:t>
            </a:r>
            <a:r>
              <a:rPr lang="en-CA" dirty="0" err="1" smtClean="0"/>
              <a:t>Cliquez</a:t>
            </a:r>
            <a:r>
              <a:rPr lang="en-CA" dirty="0" smtClean="0"/>
              <a:t> pour </a:t>
            </a:r>
            <a:r>
              <a:rPr lang="en-CA" dirty="0" err="1" smtClean="0"/>
              <a:t>insérer</a:t>
            </a:r>
            <a:r>
              <a:rPr lang="en-CA" dirty="0" smtClean="0"/>
              <a:t> </a:t>
            </a:r>
            <a:r>
              <a:rPr lang="en-CA" dirty="0" err="1" smtClean="0"/>
              <a:t>l'image</a:t>
            </a:r>
            <a:r>
              <a:rPr lang="en-CA" dirty="0" smtClean="0"/>
              <a:t>.</a:t>
            </a:r>
            <a:endParaRPr lang="en-US" dirty="0" smtClean="0"/>
          </a:p>
          <a:p>
            <a:r>
              <a:rPr lang="en-US" dirty="0" smtClean="0"/>
              <a:t>For best results, please send this image to the back layer.  </a:t>
            </a:r>
          </a:p>
          <a:p>
            <a:r>
              <a:rPr lang="en-US" dirty="0" smtClean="0"/>
              <a:t>Choose “Arrange” then select “Send to Back”.</a:t>
            </a:r>
          </a:p>
          <a:p>
            <a:endParaRPr lang="en-C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 Text">
    <p:spTree>
      <p:nvGrpSpPr>
        <p:cNvPr id="1" name=""/>
        <p:cNvGrpSpPr/>
        <p:nvPr/>
      </p:nvGrpSpPr>
      <p:grpSpPr>
        <a:xfrm>
          <a:off x="0" y="0"/>
          <a:ext cx="0" cy="0"/>
          <a:chOff x="0" y="0"/>
          <a:chExt cx="0" cy="0"/>
        </a:xfrm>
      </p:grpSpPr>
      <p:sp>
        <p:nvSpPr>
          <p:cNvPr id="6" name="Title Placeholder 1"/>
          <p:cNvSpPr>
            <a:spLocks noGrp="1"/>
          </p:cNvSpPr>
          <p:nvPr>
            <p:ph type="title" hasCustomPrompt="1"/>
          </p:nvPr>
        </p:nvSpPr>
        <p:spPr>
          <a:xfrm>
            <a:off x="265113" y="476668"/>
            <a:ext cx="8601074" cy="642634"/>
          </a:xfrm>
          <a:prstGeom prst="rect">
            <a:avLst/>
          </a:prstGeom>
        </p:spPr>
        <p:txBody>
          <a:bodyPr vert="horz" lIns="91440" tIns="45720" rIns="91440" bIns="45720" rtlCol="0" anchor="ctr">
            <a:normAutofit/>
          </a:bodyPr>
          <a:lstStyle>
            <a:lvl1pPr>
              <a:defRPr b="1" i="0" baseline="0">
                <a:latin typeface="Trebuchet MS"/>
                <a:cs typeface="Trebuchet MS"/>
              </a:defRPr>
            </a:lvl1pPr>
          </a:lstStyle>
          <a:p>
            <a:r>
              <a:rPr lang="en-US" dirty="0" smtClean="0"/>
              <a:t>Title / </a:t>
            </a:r>
            <a:r>
              <a:rPr lang="en-US" dirty="0" err="1" smtClean="0"/>
              <a:t>Titre</a:t>
            </a:r>
            <a:endParaRPr lang="en-US" dirty="0"/>
          </a:p>
        </p:txBody>
      </p:sp>
      <p:sp>
        <p:nvSpPr>
          <p:cNvPr id="9" name="Text Placeholder 8"/>
          <p:cNvSpPr>
            <a:spLocks noGrp="1"/>
          </p:cNvSpPr>
          <p:nvPr>
            <p:ph type="body" sz="quarter" idx="10" hasCustomPrompt="1"/>
          </p:nvPr>
        </p:nvSpPr>
        <p:spPr>
          <a:xfrm>
            <a:off x="265113" y="1884478"/>
            <a:ext cx="8601073" cy="3640024"/>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2000" b="0" i="0">
                <a:solidFill>
                  <a:schemeClr val="tx1">
                    <a:lumMod val="85000"/>
                    <a:lumOff val="15000"/>
                  </a:schemeClr>
                </a:solidFill>
                <a:latin typeface="Verdana"/>
                <a:cs typeface="Verdana"/>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CA" dirty="0" smtClean="0"/>
              <a:t>Keep text clear and concise. </a:t>
            </a:r>
            <a:r>
              <a:rPr lang="fr-FR" dirty="0" smtClean="0"/>
              <a:t>Gardez votre texte clair et concis.</a:t>
            </a:r>
            <a:endParaRPr lang="en-CA" dirty="0" smtClean="0"/>
          </a:p>
        </p:txBody>
      </p:sp>
      <p:sp>
        <p:nvSpPr>
          <p:cNvPr id="8" name="Title Placeholder 1"/>
          <p:cNvSpPr txBox="1">
            <a:spLocks/>
          </p:cNvSpPr>
          <p:nvPr userDrawn="1"/>
        </p:nvSpPr>
        <p:spPr>
          <a:xfrm>
            <a:off x="265113" y="1119302"/>
            <a:ext cx="8601074" cy="765176"/>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b="1" i="0" kern="1200" baseline="0">
                <a:solidFill>
                  <a:srgbClr val="0C5A9C"/>
                </a:solidFill>
                <a:latin typeface="Trebuchet MS"/>
                <a:ea typeface="+mj-ea"/>
                <a:cs typeface="Trebuchet MS"/>
              </a:defRPr>
            </a:lvl1pPr>
          </a:lstStyle>
          <a:p>
            <a:pPr marL="0" marR="0" indent="0" algn="l" defTabSz="457200" rtl="0" eaLnBrk="1" fontAlgn="auto" latinLnBrk="0" hangingPunct="1">
              <a:lnSpc>
                <a:spcPct val="100000"/>
              </a:lnSpc>
              <a:spcBef>
                <a:spcPct val="0"/>
              </a:spcBef>
              <a:spcAft>
                <a:spcPts val="0"/>
              </a:spcAft>
              <a:buClrTx/>
              <a:buSzTx/>
              <a:buFontTx/>
              <a:buNone/>
              <a:tabLst/>
              <a:defRPr/>
            </a:pPr>
            <a:endParaRPr lang="en-US" sz="2000" dirty="0">
              <a:solidFill>
                <a:srgbClr val="40B79C"/>
              </a:solidFill>
            </a:endParaRPr>
          </a:p>
        </p:txBody>
      </p:sp>
      <p:sp>
        <p:nvSpPr>
          <p:cNvPr id="12" name="Text Placeholder 9"/>
          <p:cNvSpPr>
            <a:spLocks noGrp="1"/>
          </p:cNvSpPr>
          <p:nvPr>
            <p:ph type="body" sz="quarter" idx="11" hasCustomPrompt="1"/>
          </p:nvPr>
        </p:nvSpPr>
        <p:spPr>
          <a:xfrm>
            <a:off x="265113" y="1075199"/>
            <a:ext cx="8601073" cy="751922"/>
          </a:xfrm>
          <a:prstGeom prst="rect">
            <a:avLst/>
          </a:prstGeom>
        </p:spPr>
        <p:txBody>
          <a:bodyPr vert="horz"/>
          <a:lstStyle>
            <a:lvl1pPr>
              <a:defRPr sz="2000" b="0" i="0" baseline="0">
                <a:solidFill>
                  <a:srgbClr val="40B79C"/>
                </a:solidFill>
                <a:latin typeface="Trebuchet MS"/>
                <a:cs typeface="Trebuchet MS"/>
              </a:defRPr>
            </a:lvl1pPr>
          </a:lstStyle>
          <a:p>
            <a:pPr lvl="0"/>
            <a:r>
              <a:rPr lang="en-CA" dirty="0" smtClean="0"/>
              <a:t>Sub-Title / </a:t>
            </a:r>
            <a:r>
              <a:rPr lang="en-CA" dirty="0" err="1" smtClean="0"/>
              <a:t>Sous</a:t>
            </a:r>
            <a:r>
              <a:rPr lang="en-CA" dirty="0" smtClean="0"/>
              <a:t>-titre</a:t>
            </a:r>
          </a:p>
        </p:txBody>
      </p:sp>
      <p:pic>
        <p:nvPicPr>
          <p:cNvPr id="7" name="Picture 6" descr="150dpi-bar.png"/>
          <p:cNvPicPr>
            <a:picLocks noChangeAspect="1"/>
          </p:cNvPicPr>
          <p:nvPr userDrawn="1"/>
        </p:nvPicPr>
        <p:blipFill rotWithShape="1">
          <a:blip r:embed="rId2">
            <a:extLst>
              <a:ext uri="{28A0092B-C50C-407E-A947-70E740481C1C}">
                <a14:useLocalDpi xmlns:a14="http://schemas.microsoft.com/office/drawing/2010/main" val="0"/>
              </a:ext>
            </a:extLst>
          </a:blip>
          <a:srcRect b="92283"/>
          <a:stretch/>
        </p:blipFill>
        <p:spPr>
          <a:xfrm>
            <a:off x="0" y="0"/>
            <a:ext cx="9143391" cy="529167"/>
          </a:xfrm>
          <a:prstGeom prst="rect">
            <a:avLst/>
          </a:prstGeom>
        </p:spPr>
      </p:pic>
    </p:spTree>
    <p:extLst>
      <p:ext uri="{BB962C8B-B14F-4D97-AF65-F5344CB8AC3E}">
        <p14:creationId xmlns:p14="http://schemas.microsoft.com/office/powerpoint/2010/main" val="33153152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 Bullets">
    <p:spTree>
      <p:nvGrpSpPr>
        <p:cNvPr id="1" name=""/>
        <p:cNvGrpSpPr/>
        <p:nvPr/>
      </p:nvGrpSpPr>
      <p:grpSpPr>
        <a:xfrm>
          <a:off x="0" y="0"/>
          <a:ext cx="0" cy="0"/>
          <a:chOff x="0" y="0"/>
          <a:chExt cx="0" cy="0"/>
        </a:xfrm>
      </p:grpSpPr>
      <p:sp>
        <p:nvSpPr>
          <p:cNvPr id="6" name="Content Placeholder 2"/>
          <p:cNvSpPr>
            <a:spLocks noGrp="1"/>
          </p:cNvSpPr>
          <p:nvPr>
            <p:ph idx="10" hasCustomPrompt="1"/>
          </p:nvPr>
        </p:nvSpPr>
        <p:spPr>
          <a:xfrm>
            <a:off x="265113" y="1884478"/>
            <a:ext cx="8601074" cy="3678916"/>
          </a:xfrm>
          <a:prstGeom prst="rect">
            <a:avLst/>
          </a:prstGeom>
        </p:spPr>
        <p:txBody>
          <a:bodyPr/>
          <a:lstStyle>
            <a:lvl1pPr marL="342900" indent="-342900">
              <a:buFont typeface="Arial"/>
              <a:buChar char="•"/>
              <a:defRPr sz="2000" b="0" i="0">
                <a:solidFill>
                  <a:schemeClr val="tx1">
                    <a:lumMod val="85000"/>
                    <a:lumOff val="15000"/>
                  </a:schemeClr>
                </a:solidFill>
                <a:latin typeface="Verdana"/>
                <a:cs typeface="Verdana"/>
              </a:defRPr>
            </a:lvl1pPr>
            <a:lvl2pPr marL="800100" indent="-342900">
              <a:buFont typeface="Arial"/>
              <a:buChar char="•"/>
              <a:defRPr sz="2000" b="0" i="0">
                <a:solidFill>
                  <a:schemeClr val="tx1">
                    <a:lumMod val="85000"/>
                    <a:lumOff val="15000"/>
                  </a:schemeClr>
                </a:solidFill>
                <a:latin typeface="Verdana"/>
                <a:cs typeface="Verdana"/>
              </a:defRPr>
            </a:lvl2pPr>
            <a:lvl3pPr marL="1257300" indent="-342900">
              <a:buFont typeface="Arial"/>
              <a:buChar char="•"/>
              <a:defRPr sz="2000" b="0" i="0">
                <a:solidFill>
                  <a:schemeClr val="tx1">
                    <a:lumMod val="85000"/>
                    <a:lumOff val="15000"/>
                  </a:schemeClr>
                </a:solidFill>
                <a:latin typeface="Verdana"/>
                <a:cs typeface="Verdana"/>
              </a:defRPr>
            </a:lvl3pPr>
            <a:lvl4pPr marL="1714500" indent="-342900">
              <a:buFont typeface="Arial"/>
              <a:buChar char="•"/>
              <a:defRPr sz="2000" b="0" i="0">
                <a:solidFill>
                  <a:schemeClr val="tx1">
                    <a:lumMod val="85000"/>
                    <a:lumOff val="15000"/>
                  </a:schemeClr>
                </a:solidFill>
                <a:latin typeface="Verdana"/>
                <a:cs typeface="Verdana"/>
              </a:defRPr>
            </a:lvl4pPr>
            <a:lvl5pPr marL="2171700" indent="-342900">
              <a:buFont typeface="Arial"/>
              <a:buChar char="•"/>
              <a:defRPr sz="2000" b="0" i="0">
                <a:solidFill>
                  <a:schemeClr val="tx1">
                    <a:lumMod val="85000"/>
                    <a:lumOff val="15000"/>
                  </a:schemeClr>
                </a:solidFill>
                <a:latin typeface="Verdana"/>
                <a:cs typeface="Verdana"/>
              </a:defRPr>
            </a:lvl5pPr>
          </a:lstStyle>
          <a:p>
            <a:pPr lvl="0"/>
            <a:r>
              <a:rPr lang="en-CA" dirty="0" smtClean="0"/>
              <a:t>Click to edit body text styles</a:t>
            </a:r>
          </a:p>
          <a:p>
            <a:pPr lvl="1"/>
            <a:r>
              <a:rPr lang="en-CA" dirty="0" smtClean="0"/>
              <a:t>Second level</a:t>
            </a:r>
          </a:p>
          <a:p>
            <a:pPr lvl="2"/>
            <a:r>
              <a:rPr lang="en-CA" dirty="0" smtClean="0"/>
              <a:t>Third level</a:t>
            </a:r>
          </a:p>
          <a:p>
            <a:pPr lvl="3"/>
            <a:r>
              <a:rPr lang="en-CA" dirty="0" smtClean="0"/>
              <a:t>Fourth level</a:t>
            </a:r>
          </a:p>
          <a:p>
            <a:pPr lvl="4"/>
            <a:r>
              <a:rPr lang="en-CA" dirty="0" smtClean="0"/>
              <a:t>Fifth level</a:t>
            </a:r>
            <a:endParaRPr lang="en-US" dirty="0"/>
          </a:p>
        </p:txBody>
      </p:sp>
      <p:sp>
        <p:nvSpPr>
          <p:cNvPr id="10" name="Title Placeholder 1"/>
          <p:cNvSpPr>
            <a:spLocks noGrp="1"/>
          </p:cNvSpPr>
          <p:nvPr>
            <p:ph type="title" hasCustomPrompt="1"/>
          </p:nvPr>
        </p:nvSpPr>
        <p:spPr>
          <a:xfrm>
            <a:off x="265113" y="476668"/>
            <a:ext cx="8601074" cy="642634"/>
          </a:xfrm>
          <a:prstGeom prst="rect">
            <a:avLst/>
          </a:prstGeom>
        </p:spPr>
        <p:txBody>
          <a:bodyPr vert="horz" lIns="91440" tIns="45720" rIns="91440" bIns="45720" rtlCol="0" anchor="ctr">
            <a:normAutofit/>
          </a:bodyPr>
          <a:lstStyle>
            <a:lvl1pPr>
              <a:defRPr b="1" i="0" baseline="0">
                <a:latin typeface="Trebuchet MS"/>
                <a:cs typeface="Trebuchet MS"/>
              </a:defRPr>
            </a:lvl1pPr>
          </a:lstStyle>
          <a:p>
            <a:r>
              <a:rPr lang="en-US" dirty="0" smtClean="0"/>
              <a:t>Title / </a:t>
            </a:r>
            <a:r>
              <a:rPr lang="en-US" dirty="0" err="1" smtClean="0"/>
              <a:t>Titre</a:t>
            </a:r>
            <a:endParaRPr lang="en-US" dirty="0"/>
          </a:p>
        </p:txBody>
      </p:sp>
      <p:sp>
        <p:nvSpPr>
          <p:cNvPr id="13" name="Title Placeholder 1"/>
          <p:cNvSpPr txBox="1">
            <a:spLocks/>
          </p:cNvSpPr>
          <p:nvPr userDrawn="1"/>
        </p:nvSpPr>
        <p:spPr>
          <a:xfrm>
            <a:off x="265113" y="1119302"/>
            <a:ext cx="8601074" cy="765176"/>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b="1" i="0" kern="1200" baseline="0">
                <a:solidFill>
                  <a:srgbClr val="0C5A9C"/>
                </a:solidFill>
                <a:latin typeface="Trebuchet MS"/>
                <a:ea typeface="+mj-ea"/>
                <a:cs typeface="Trebuchet MS"/>
              </a:defRPr>
            </a:lvl1pPr>
          </a:lstStyle>
          <a:p>
            <a:pPr marL="0" marR="0" indent="0" algn="l" defTabSz="457200" rtl="0" eaLnBrk="1" fontAlgn="auto" latinLnBrk="0" hangingPunct="1">
              <a:lnSpc>
                <a:spcPct val="100000"/>
              </a:lnSpc>
              <a:spcBef>
                <a:spcPct val="0"/>
              </a:spcBef>
              <a:spcAft>
                <a:spcPts val="0"/>
              </a:spcAft>
              <a:buClrTx/>
              <a:buSzTx/>
              <a:buFontTx/>
              <a:buNone/>
              <a:tabLst/>
              <a:defRPr/>
            </a:pPr>
            <a:endParaRPr lang="en-US" sz="2000" dirty="0">
              <a:solidFill>
                <a:srgbClr val="40B79C"/>
              </a:solidFill>
            </a:endParaRPr>
          </a:p>
        </p:txBody>
      </p:sp>
      <p:sp>
        <p:nvSpPr>
          <p:cNvPr id="14" name="Text Placeholder 9"/>
          <p:cNvSpPr>
            <a:spLocks noGrp="1"/>
          </p:cNvSpPr>
          <p:nvPr>
            <p:ph type="body" sz="quarter" idx="11" hasCustomPrompt="1"/>
          </p:nvPr>
        </p:nvSpPr>
        <p:spPr>
          <a:xfrm>
            <a:off x="265113" y="1075199"/>
            <a:ext cx="8601073" cy="751922"/>
          </a:xfrm>
          <a:prstGeom prst="rect">
            <a:avLst/>
          </a:prstGeom>
        </p:spPr>
        <p:txBody>
          <a:bodyPr vert="horz"/>
          <a:lstStyle>
            <a:lvl1pPr>
              <a:defRPr sz="2000" b="0" i="0" baseline="0">
                <a:solidFill>
                  <a:srgbClr val="40B79C"/>
                </a:solidFill>
                <a:latin typeface="Trebuchet MS"/>
                <a:cs typeface="Trebuchet MS"/>
              </a:defRPr>
            </a:lvl1pPr>
          </a:lstStyle>
          <a:p>
            <a:pPr lvl="0"/>
            <a:r>
              <a:rPr lang="en-CA" dirty="0" smtClean="0"/>
              <a:t>Sub-Title / </a:t>
            </a:r>
            <a:r>
              <a:rPr lang="en-CA" dirty="0" err="1" smtClean="0"/>
              <a:t>Sous</a:t>
            </a:r>
            <a:r>
              <a:rPr lang="en-CA" dirty="0" smtClean="0"/>
              <a:t>-titre</a:t>
            </a:r>
          </a:p>
        </p:txBody>
      </p:sp>
      <p:pic>
        <p:nvPicPr>
          <p:cNvPr id="7" name="Picture 6" descr="150dpi-bar.png"/>
          <p:cNvPicPr>
            <a:picLocks noChangeAspect="1"/>
          </p:cNvPicPr>
          <p:nvPr userDrawn="1"/>
        </p:nvPicPr>
        <p:blipFill rotWithShape="1">
          <a:blip r:embed="rId2">
            <a:extLst>
              <a:ext uri="{28A0092B-C50C-407E-A947-70E740481C1C}">
                <a14:useLocalDpi xmlns:a14="http://schemas.microsoft.com/office/drawing/2010/main" val="0"/>
              </a:ext>
            </a:extLst>
          </a:blip>
          <a:srcRect b="92283"/>
          <a:stretch/>
        </p:blipFill>
        <p:spPr>
          <a:xfrm>
            <a:off x="0" y="0"/>
            <a:ext cx="9143391" cy="529167"/>
          </a:xfrm>
          <a:prstGeom prst="rect">
            <a:avLst/>
          </a:prstGeom>
        </p:spPr>
      </p:pic>
    </p:spTree>
    <p:extLst>
      <p:ext uri="{BB962C8B-B14F-4D97-AF65-F5344CB8AC3E}">
        <p14:creationId xmlns:p14="http://schemas.microsoft.com/office/powerpoint/2010/main" val="25346510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Table Page">
    <p:spTree>
      <p:nvGrpSpPr>
        <p:cNvPr id="1" name=""/>
        <p:cNvGrpSpPr/>
        <p:nvPr/>
      </p:nvGrpSpPr>
      <p:grpSpPr>
        <a:xfrm>
          <a:off x="0" y="0"/>
          <a:ext cx="0" cy="0"/>
          <a:chOff x="0" y="0"/>
          <a:chExt cx="0" cy="0"/>
        </a:xfrm>
      </p:grpSpPr>
      <p:sp>
        <p:nvSpPr>
          <p:cNvPr id="3" name="Table Placeholder 2"/>
          <p:cNvSpPr>
            <a:spLocks noGrp="1"/>
          </p:cNvSpPr>
          <p:nvPr>
            <p:ph type="tbl" sz="quarter" idx="10" hasCustomPrompt="1"/>
          </p:nvPr>
        </p:nvSpPr>
        <p:spPr>
          <a:xfrm>
            <a:off x="265113" y="1884477"/>
            <a:ext cx="8601075" cy="3297123"/>
          </a:xfrm>
          <a:prstGeom prst="rect">
            <a:avLst/>
          </a:prstGeom>
        </p:spPr>
        <p:txBody>
          <a:bodyPr vert="horz" anchor="ctr"/>
          <a:lstStyle>
            <a:lvl1pPr marL="0" indent="0" algn="ctr">
              <a:lnSpc>
                <a:spcPct val="100000"/>
              </a:lnSpc>
              <a:buFont typeface="+mj-lt"/>
              <a:buNone/>
              <a:defRPr sz="1600" b="0" i="0" baseline="0">
                <a:solidFill>
                  <a:schemeClr val="bg1">
                    <a:lumMod val="50000"/>
                  </a:schemeClr>
                </a:solidFill>
                <a:latin typeface="Verdana"/>
                <a:cs typeface="Verdana"/>
              </a:defRPr>
            </a:lvl1pPr>
          </a:lstStyle>
          <a:p>
            <a:r>
              <a:rPr lang="en-CA" dirty="0" smtClean="0"/>
              <a:t>Click icon to open table option. Enter amount of columns and rows. Click the black table layout in the table style options.</a:t>
            </a:r>
            <a:endParaRPr lang="en-US" dirty="0"/>
          </a:p>
        </p:txBody>
      </p:sp>
      <p:sp>
        <p:nvSpPr>
          <p:cNvPr id="6" name="Title Placeholder 1"/>
          <p:cNvSpPr>
            <a:spLocks noGrp="1"/>
          </p:cNvSpPr>
          <p:nvPr>
            <p:ph type="title" hasCustomPrompt="1"/>
          </p:nvPr>
        </p:nvSpPr>
        <p:spPr>
          <a:xfrm>
            <a:off x="265113" y="476668"/>
            <a:ext cx="8601074" cy="642634"/>
          </a:xfrm>
          <a:prstGeom prst="rect">
            <a:avLst/>
          </a:prstGeom>
        </p:spPr>
        <p:txBody>
          <a:bodyPr vert="horz" lIns="91440" tIns="45720" rIns="91440" bIns="45720" rtlCol="0" anchor="ctr">
            <a:normAutofit/>
          </a:bodyPr>
          <a:lstStyle>
            <a:lvl1pPr>
              <a:defRPr b="1" i="0" baseline="0">
                <a:latin typeface="Trebuchet MS"/>
                <a:cs typeface="Trebuchet MS"/>
              </a:defRPr>
            </a:lvl1pPr>
          </a:lstStyle>
          <a:p>
            <a:r>
              <a:rPr lang="en-CA" dirty="0" smtClean="0"/>
              <a:t>Title: Table</a:t>
            </a:r>
            <a:endParaRPr lang="en-US" dirty="0"/>
          </a:p>
        </p:txBody>
      </p:sp>
      <p:sp>
        <p:nvSpPr>
          <p:cNvPr id="7" name="Text Placeholder 9"/>
          <p:cNvSpPr>
            <a:spLocks noGrp="1"/>
          </p:cNvSpPr>
          <p:nvPr>
            <p:ph type="body" sz="quarter" idx="11" hasCustomPrompt="1"/>
          </p:nvPr>
        </p:nvSpPr>
        <p:spPr>
          <a:xfrm>
            <a:off x="265113" y="1075199"/>
            <a:ext cx="8601073" cy="751922"/>
          </a:xfrm>
          <a:prstGeom prst="rect">
            <a:avLst/>
          </a:prstGeom>
        </p:spPr>
        <p:txBody>
          <a:bodyPr vert="horz"/>
          <a:lstStyle>
            <a:lvl1pPr>
              <a:defRPr sz="2000" b="0" i="0" baseline="0">
                <a:solidFill>
                  <a:srgbClr val="40B79C"/>
                </a:solidFill>
                <a:latin typeface="Trebuchet MS"/>
                <a:cs typeface="Trebuchet MS"/>
              </a:defRPr>
            </a:lvl1pPr>
          </a:lstStyle>
          <a:p>
            <a:pPr lvl="0"/>
            <a:r>
              <a:rPr lang="en-CA" dirty="0" smtClean="0"/>
              <a:t>Sub-Title / </a:t>
            </a:r>
            <a:r>
              <a:rPr lang="en-CA" dirty="0" err="1" smtClean="0"/>
              <a:t>Sous</a:t>
            </a:r>
            <a:r>
              <a:rPr lang="en-CA" dirty="0" smtClean="0"/>
              <a:t>-titre: Table</a:t>
            </a:r>
          </a:p>
        </p:txBody>
      </p:sp>
      <p:pic>
        <p:nvPicPr>
          <p:cNvPr id="9" name="Picture 8" descr="150dpi-bar.png"/>
          <p:cNvPicPr>
            <a:picLocks noChangeAspect="1"/>
          </p:cNvPicPr>
          <p:nvPr userDrawn="1"/>
        </p:nvPicPr>
        <p:blipFill rotWithShape="1">
          <a:blip r:embed="rId2">
            <a:extLst>
              <a:ext uri="{28A0092B-C50C-407E-A947-70E740481C1C}">
                <a14:useLocalDpi xmlns:a14="http://schemas.microsoft.com/office/drawing/2010/main" val="0"/>
              </a:ext>
            </a:extLst>
          </a:blip>
          <a:srcRect b="92283"/>
          <a:stretch/>
        </p:blipFill>
        <p:spPr>
          <a:xfrm>
            <a:off x="0" y="0"/>
            <a:ext cx="9143391" cy="529167"/>
          </a:xfrm>
          <a:prstGeom prst="rect">
            <a:avLst/>
          </a:prstGeom>
        </p:spPr>
      </p:pic>
    </p:spTree>
    <p:extLst>
      <p:ext uri="{BB962C8B-B14F-4D97-AF65-F5344CB8AC3E}">
        <p14:creationId xmlns:p14="http://schemas.microsoft.com/office/powerpoint/2010/main" val="27857589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Image &amp; Text">
    <p:spTree>
      <p:nvGrpSpPr>
        <p:cNvPr id="1" name=""/>
        <p:cNvGrpSpPr/>
        <p:nvPr/>
      </p:nvGrpSpPr>
      <p:grpSpPr>
        <a:xfrm>
          <a:off x="0" y="0"/>
          <a:ext cx="0" cy="0"/>
          <a:chOff x="0" y="0"/>
          <a:chExt cx="0" cy="0"/>
        </a:xfrm>
      </p:grpSpPr>
      <p:sp>
        <p:nvSpPr>
          <p:cNvPr id="8" name="Rectangle 7"/>
          <p:cNvSpPr/>
          <p:nvPr userDrawn="1"/>
        </p:nvSpPr>
        <p:spPr>
          <a:xfrm>
            <a:off x="254360" y="1884476"/>
            <a:ext cx="4222221" cy="2841095"/>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Picture Placeholder 8"/>
          <p:cNvSpPr>
            <a:spLocks noGrp="1"/>
          </p:cNvSpPr>
          <p:nvPr>
            <p:ph type="pic" sz="quarter" idx="10"/>
          </p:nvPr>
        </p:nvSpPr>
        <p:spPr>
          <a:xfrm>
            <a:off x="356499" y="1953206"/>
            <a:ext cx="4017946" cy="2703638"/>
          </a:xfrm>
          <a:prstGeom prst="rect">
            <a:avLst/>
          </a:prstGeom>
        </p:spPr>
        <p:txBody>
          <a:bodyPr vert="horz" anchor="ctr"/>
          <a:lstStyle>
            <a:lvl1pPr algn="ctr">
              <a:defRPr sz="1600" b="0" i="0">
                <a:solidFill>
                  <a:schemeClr val="bg1">
                    <a:lumMod val="50000"/>
                  </a:schemeClr>
                </a:solidFill>
                <a:latin typeface="Verdana"/>
                <a:cs typeface="Verdana"/>
              </a:defRPr>
            </a:lvl1pPr>
          </a:lstStyle>
          <a:p>
            <a:r>
              <a:rPr lang="en-US" smtClean="0"/>
              <a:t>Click icon to add picture</a:t>
            </a:r>
            <a:endParaRPr lang="en-US" dirty="0"/>
          </a:p>
        </p:txBody>
      </p:sp>
      <p:sp>
        <p:nvSpPr>
          <p:cNvPr id="12" name="Text Placeholder 11"/>
          <p:cNvSpPr>
            <a:spLocks noGrp="1"/>
          </p:cNvSpPr>
          <p:nvPr>
            <p:ph type="body" sz="quarter" idx="11" hasCustomPrompt="1"/>
          </p:nvPr>
        </p:nvSpPr>
        <p:spPr>
          <a:xfrm>
            <a:off x="4630038" y="1884477"/>
            <a:ext cx="4310063" cy="2841625"/>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2000" b="0" i="0">
                <a:solidFill>
                  <a:schemeClr val="tx1">
                    <a:lumMod val="85000"/>
                    <a:lumOff val="15000"/>
                  </a:schemeClr>
                </a:solidFill>
                <a:latin typeface="Verdana"/>
                <a:cs typeface="Verdana"/>
              </a:defRPr>
            </a:lvl1pPr>
          </a:lstStyle>
          <a:p>
            <a:pPr lvl="0"/>
            <a:r>
              <a:rPr lang="en-CA" dirty="0" smtClean="0"/>
              <a:t>Text Area / Zone de </a:t>
            </a:r>
            <a:r>
              <a:rPr lang="en-CA" dirty="0" err="1" smtClean="0"/>
              <a:t>texte</a:t>
            </a:r>
            <a:endParaRPr lang="en-US" dirty="0"/>
          </a:p>
        </p:txBody>
      </p:sp>
      <p:sp>
        <p:nvSpPr>
          <p:cNvPr id="7" name="Title Placeholder 1"/>
          <p:cNvSpPr>
            <a:spLocks noGrp="1"/>
          </p:cNvSpPr>
          <p:nvPr>
            <p:ph type="title" hasCustomPrompt="1"/>
          </p:nvPr>
        </p:nvSpPr>
        <p:spPr>
          <a:xfrm>
            <a:off x="265113" y="476668"/>
            <a:ext cx="8601074" cy="642634"/>
          </a:xfrm>
          <a:prstGeom prst="rect">
            <a:avLst/>
          </a:prstGeom>
        </p:spPr>
        <p:txBody>
          <a:bodyPr vert="horz" lIns="91440" tIns="45720" rIns="91440" bIns="45720" rtlCol="0" anchor="ctr">
            <a:normAutofit/>
          </a:bodyPr>
          <a:lstStyle>
            <a:lvl1pPr>
              <a:defRPr b="1" i="0" baseline="0">
                <a:latin typeface="Trebuchet MS"/>
                <a:cs typeface="Trebuchet MS"/>
              </a:defRPr>
            </a:lvl1pPr>
          </a:lstStyle>
          <a:p>
            <a:r>
              <a:rPr lang="en-CA" dirty="0" smtClean="0"/>
              <a:t>Title / Titre — Two Column Layout</a:t>
            </a:r>
            <a:endParaRPr lang="en-US" dirty="0"/>
          </a:p>
        </p:txBody>
      </p:sp>
      <p:sp>
        <p:nvSpPr>
          <p:cNvPr id="10" name="Text Placeholder 9"/>
          <p:cNvSpPr>
            <a:spLocks noGrp="1"/>
          </p:cNvSpPr>
          <p:nvPr>
            <p:ph type="body" sz="quarter" idx="12" hasCustomPrompt="1"/>
          </p:nvPr>
        </p:nvSpPr>
        <p:spPr>
          <a:xfrm>
            <a:off x="265113" y="1075199"/>
            <a:ext cx="8601073" cy="751922"/>
          </a:xfrm>
          <a:prstGeom prst="rect">
            <a:avLst/>
          </a:prstGeom>
        </p:spPr>
        <p:txBody>
          <a:bodyPr vert="horz"/>
          <a:lstStyle>
            <a:lvl1pPr>
              <a:defRPr sz="2000" b="0" i="0" baseline="0">
                <a:solidFill>
                  <a:srgbClr val="40B79C"/>
                </a:solidFill>
                <a:latin typeface="Trebuchet MS"/>
                <a:cs typeface="Trebuchet MS"/>
              </a:defRPr>
            </a:lvl1pPr>
          </a:lstStyle>
          <a:p>
            <a:pPr lvl="0"/>
            <a:r>
              <a:rPr lang="en-CA" dirty="0" smtClean="0"/>
              <a:t>Sub-Title / </a:t>
            </a:r>
            <a:r>
              <a:rPr lang="en-CA" dirty="0" err="1" smtClean="0"/>
              <a:t>Sous</a:t>
            </a:r>
            <a:r>
              <a:rPr lang="en-CA" dirty="0" smtClean="0"/>
              <a:t>-Titre</a:t>
            </a:r>
          </a:p>
        </p:txBody>
      </p:sp>
      <p:pic>
        <p:nvPicPr>
          <p:cNvPr id="13" name="Picture 12" descr="150dpi-bar.png"/>
          <p:cNvPicPr>
            <a:picLocks noChangeAspect="1"/>
          </p:cNvPicPr>
          <p:nvPr userDrawn="1"/>
        </p:nvPicPr>
        <p:blipFill rotWithShape="1">
          <a:blip r:embed="rId2">
            <a:extLst>
              <a:ext uri="{28A0092B-C50C-407E-A947-70E740481C1C}">
                <a14:useLocalDpi xmlns:a14="http://schemas.microsoft.com/office/drawing/2010/main" val="0"/>
              </a:ext>
            </a:extLst>
          </a:blip>
          <a:srcRect b="92283"/>
          <a:stretch/>
        </p:blipFill>
        <p:spPr>
          <a:xfrm>
            <a:off x="0" y="0"/>
            <a:ext cx="9143391" cy="529167"/>
          </a:xfrm>
          <a:prstGeom prst="rect">
            <a:avLst/>
          </a:prstGeom>
        </p:spPr>
      </p:pic>
    </p:spTree>
    <p:extLst>
      <p:ext uri="{BB962C8B-B14F-4D97-AF65-F5344CB8AC3E}">
        <p14:creationId xmlns:p14="http://schemas.microsoft.com/office/powerpoint/2010/main" val="9050536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Three Column Page">
    <p:spTree>
      <p:nvGrpSpPr>
        <p:cNvPr id="1" name=""/>
        <p:cNvGrpSpPr/>
        <p:nvPr/>
      </p:nvGrpSpPr>
      <p:grpSpPr>
        <a:xfrm>
          <a:off x="0" y="0"/>
          <a:ext cx="0" cy="0"/>
          <a:chOff x="0" y="0"/>
          <a:chExt cx="0" cy="0"/>
        </a:xfrm>
      </p:grpSpPr>
      <p:sp>
        <p:nvSpPr>
          <p:cNvPr id="13" name="Title Placeholder 1"/>
          <p:cNvSpPr>
            <a:spLocks noGrp="1"/>
          </p:cNvSpPr>
          <p:nvPr>
            <p:ph type="title" hasCustomPrompt="1"/>
          </p:nvPr>
        </p:nvSpPr>
        <p:spPr>
          <a:xfrm>
            <a:off x="265113" y="476668"/>
            <a:ext cx="8601074" cy="642634"/>
          </a:xfrm>
          <a:prstGeom prst="rect">
            <a:avLst/>
          </a:prstGeom>
        </p:spPr>
        <p:txBody>
          <a:bodyPr vert="horz" lIns="91440" tIns="45720" rIns="91440" bIns="45720" rtlCol="0" anchor="ctr">
            <a:normAutofit/>
          </a:bodyPr>
          <a:lstStyle>
            <a:lvl1pPr>
              <a:defRPr b="1" i="0" baseline="0">
                <a:latin typeface="Trebuchet MS"/>
                <a:cs typeface="Trebuchet MS"/>
              </a:defRPr>
            </a:lvl1pPr>
          </a:lstStyle>
          <a:p>
            <a:r>
              <a:rPr lang="en-CA" dirty="0" smtClean="0"/>
              <a:t>Title / Titre</a:t>
            </a:r>
            <a:endParaRPr lang="en-US" dirty="0"/>
          </a:p>
        </p:txBody>
      </p:sp>
      <p:sp>
        <p:nvSpPr>
          <p:cNvPr id="7" name="Text Placeholder 9"/>
          <p:cNvSpPr>
            <a:spLocks noGrp="1"/>
          </p:cNvSpPr>
          <p:nvPr>
            <p:ph type="body" sz="quarter" idx="11" hasCustomPrompt="1"/>
          </p:nvPr>
        </p:nvSpPr>
        <p:spPr>
          <a:xfrm>
            <a:off x="265113" y="1075199"/>
            <a:ext cx="8601073" cy="751922"/>
          </a:xfrm>
          <a:prstGeom prst="rect">
            <a:avLst/>
          </a:prstGeom>
        </p:spPr>
        <p:txBody>
          <a:bodyPr vert="horz"/>
          <a:lstStyle>
            <a:lvl1pPr>
              <a:defRPr sz="2000" b="0" i="0" baseline="0">
                <a:solidFill>
                  <a:srgbClr val="40B79C"/>
                </a:solidFill>
                <a:latin typeface="Trebuchet MS"/>
                <a:cs typeface="Trebuchet MS"/>
              </a:defRPr>
            </a:lvl1pPr>
          </a:lstStyle>
          <a:p>
            <a:pPr lvl="0"/>
            <a:r>
              <a:rPr lang="en-CA" dirty="0" smtClean="0"/>
              <a:t>Sub-Title  / </a:t>
            </a:r>
            <a:r>
              <a:rPr lang="en-CA" dirty="0" err="1" smtClean="0"/>
              <a:t>Sous</a:t>
            </a:r>
            <a:r>
              <a:rPr lang="en-CA" dirty="0" smtClean="0"/>
              <a:t>-titre</a:t>
            </a:r>
          </a:p>
        </p:txBody>
      </p:sp>
      <p:sp>
        <p:nvSpPr>
          <p:cNvPr id="27" name="Rectangle 26"/>
          <p:cNvSpPr/>
          <p:nvPr userDrawn="1"/>
        </p:nvSpPr>
        <p:spPr>
          <a:xfrm>
            <a:off x="269875" y="1739901"/>
            <a:ext cx="2651126" cy="1920874"/>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Rectangle 27"/>
          <p:cNvSpPr/>
          <p:nvPr userDrawn="1"/>
        </p:nvSpPr>
        <p:spPr>
          <a:xfrm>
            <a:off x="3249083" y="1739901"/>
            <a:ext cx="2651126" cy="1920874"/>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Rectangle 28"/>
          <p:cNvSpPr/>
          <p:nvPr userDrawn="1"/>
        </p:nvSpPr>
        <p:spPr>
          <a:xfrm>
            <a:off x="6215060" y="1739901"/>
            <a:ext cx="2651126" cy="1920874"/>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Picture Placeholder 41"/>
          <p:cNvSpPr>
            <a:spLocks noGrp="1"/>
          </p:cNvSpPr>
          <p:nvPr>
            <p:ph type="pic" sz="quarter" idx="13"/>
          </p:nvPr>
        </p:nvSpPr>
        <p:spPr>
          <a:xfrm>
            <a:off x="345440" y="1794652"/>
            <a:ext cx="2499994" cy="1811372"/>
          </a:xfrm>
          <a:prstGeom prst="rect">
            <a:avLst/>
          </a:prstGeom>
        </p:spPr>
        <p:txBody>
          <a:bodyPr vert="horz" anchor="ctr"/>
          <a:lstStyle>
            <a:lvl1pPr marL="0" indent="0" algn="ctr">
              <a:buNone/>
              <a:defRPr sz="1600" b="0" i="0">
                <a:solidFill>
                  <a:schemeClr val="bg1">
                    <a:lumMod val="50000"/>
                  </a:schemeClr>
                </a:solidFill>
                <a:latin typeface="Verdana"/>
                <a:cs typeface="Verdana"/>
              </a:defRPr>
            </a:lvl1pPr>
          </a:lstStyle>
          <a:p>
            <a:r>
              <a:rPr lang="en-US" smtClean="0"/>
              <a:t>Click icon to add picture</a:t>
            </a:r>
            <a:endParaRPr lang="en-US" dirty="0"/>
          </a:p>
        </p:txBody>
      </p:sp>
      <p:sp>
        <p:nvSpPr>
          <p:cNvPr id="31" name="Text Placeholder 45"/>
          <p:cNvSpPr>
            <a:spLocks noGrp="1"/>
          </p:cNvSpPr>
          <p:nvPr>
            <p:ph type="body" sz="quarter" idx="14" hasCustomPrompt="1"/>
          </p:nvPr>
        </p:nvSpPr>
        <p:spPr>
          <a:xfrm>
            <a:off x="269875" y="3660775"/>
            <a:ext cx="2651125" cy="371475"/>
          </a:xfrm>
          <a:prstGeom prst="rect">
            <a:avLst/>
          </a:prstGeom>
        </p:spPr>
        <p:txBody>
          <a:bodyPr vert="horz"/>
          <a:lstStyle>
            <a:lvl1pPr marL="0" indent="0">
              <a:buNone/>
              <a:defRPr sz="2000" b="1" i="0">
                <a:solidFill>
                  <a:srgbClr val="0E67B8"/>
                </a:solidFill>
                <a:latin typeface="Trebuchet MS"/>
                <a:cs typeface="Trebuchet MS"/>
              </a:defRPr>
            </a:lvl1pPr>
          </a:lstStyle>
          <a:p>
            <a:pPr lvl="0"/>
            <a:r>
              <a:rPr lang="en-CA" dirty="0" smtClean="0"/>
              <a:t>Title / Titre</a:t>
            </a:r>
            <a:endParaRPr lang="en-US" dirty="0"/>
          </a:p>
        </p:txBody>
      </p:sp>
      <p:sp>
        <p:nvSpPr>
          <p:cNvPr id="32" name="Text Placeholder 45"/>
          <p:cNvSpPr>
            <a:spLocks noGrp="1"/>
          </p:cNvSpPr>
          <p:nvPr>
            <p:ph type="body" sz="quarter" idx="15" hasCustomPrompt="1"/>
          </p:nvPr>
        </p:nvSpPr>
        <p:spPr>
          <a:xfrm>
            <a:off x="3249085" y="3660775"/>
            <a:ext cx="2651125" cy="371475"/>
          </a:xfrm>
          <a:prstGeom prst="rect">
            <a:avLst/>
          </a:prstGeom>
        </p:spPr>
        <p:txBody>
          <a:bodyPr vert="horz"/>
          <a:lstStyle>
            <a:lvl1pPr marL="0" indent="0">
              <a:buNone/>
              <a:defRPr sz="2000" b="1" i="0">
                <a:solidFill>
                  <a:srgbClr val="0E67B8"/>
                </a:solidFill>
                <a:latin typeface="Trebuchet MS"/>
                <a:cs typeface="Trebuchet MS"/>
              </a:defRPr>
            </a:lvl1pPr>
          </a:lstStyle>
          <a:p>
            <a:pPr lvl="0"/>
            <a:r>
              <a:rPr lang="en-CA" dirty="0" smtClean="0"/>
              <a:t>Title / Titre</a:t>
            </a:r>
            <a:endParaRPr lang="en-US" dirty="0"/>
          </a:p>
        </p:txBody>
      </p:sp>
      <p:sp>
        <p:nvSpPr>
          <p:cNvPr id="33" name="Text Placeholder 45"/>
          <p:cNvSpPr>
            <a:spLocks noGrp="1"/>
          </p:cNvSpPr>
          <p:nvPr>
            <p:ph type="body" sz="quarter" idx="16" hasCustomPrompt="1"/>
          </p:nvPr>
        </p:nvSpPr>
        <p:spPr>
          <a:xfrm>
            <a:off x="6215060" y="3660775"/>
            <a:ext cx="2651125" cy="371475"/>
          </a:xfrm>
          <a:prstGeom prst="rect">
            <a:avLst/>
          </a:prstGeom>
        </p:spPr>
        <p:txBody>
          <a:bodyPr vert="horz"/>
          <a:lstStyle>
            <a:lvl1pPr marL="0" indent="0">
              <a:buNone/>
              <a:defRPr sz="2000" b="1" i="0">
                <a:solidFill>
                  <a:srgbClr val="0E67B8"/>
                </a:solidFill>
                <a:latin typeface="Trebuchet MS"/>
                <a:cs typeface="Trebuchet MS"/>
              </a:defRPr>
            </a:lvl1pPr>
          </a:lstStyle>
          <a:p>
            <a:pPr lvl="0"/>
            <a:r>
              <a:rPr lang="en-CA" dirty="0" smtClean="0"/>
              <a:t>Title / Titre</a:t>
            </a:r>
            <a:endParaRPr lang="en-US" dirty="0"/>
          </a:p>
        </p:txBody>
      </p:sp>
      <p:sp>
        <p:nvSpPr>
          <p:cNvPr id="34" name="Picture Placeholder 41"/>
          <p:cNvSpPr>
            <a:spLocks noGrp="1"/>
          </p:cNvSpPr>
          <p:nvPr>
            <p:ph type="pic" sz="quarter" idx="18"/>
          </p:nvPr>
        </p:nvSpPr>
        <p:spPr>
          <a:xfrm>
            <a:off x="3320205" y="1794652"/>
            <a:ext cx="2499994" cy="1811372"/>
          </a:xfrm>
          <a:prstGeom prst="rect">
            <a:avLst/>
          </a:prstGeom>
        </p:spPr>
        <p:txBody>
          <a:bodyPr vert="horz" anchor="ctr"/>
          <a:lstStyle>
            <a:lvl1pPr marL="0" indent="0" algn="ctr">
              <a:buNone/>
              <a:defRPr sz="1600" b="0" i="0">
                <a:solidFill>
                  <a:schemeClr val="bg1">
                    <a:lumMod val="50000"/>
                  </a:schemeClr>
                </a:solidFill>
                <a:latin typeface="Verdana"/>
                <a:cs typeface="Verdana"/>
              </a:defRPr>
            </a:lvl1pPr>
          </a:lstStyle>
          <a:p>
            <a:r>
              <a:rPr lang="en-US" smtClean="0"/>
              <a:t>Click icon to add picture</a:t>
            </a:r>
            <a:endParaRPr lang="en-US" dirty="0"/>
          </a:p>
        </p:txBody>
      </p:sp>
      <p:sp>
        <p:nvSpPr>
          <p:cNvPr id="35" name="Picture Placeholder 41"/>
          <p:cNvSpPr>
            <a:spLocks noGrp="1"/>
          </p:cNvSpPr>
          <p:nvPr>
            <p:ph type="pic" sz="quarter" idx="19"/>
          </p:nvPr>
        </p:nvSpPr>
        <p:spPr>
          <a:xfrm>
            <a:off x="6286180" y="1794652"/>
            <a:ext cx="2499994" cy="1811372"/>
          </a:xfrm>
          <a:prstGeom prst="rect">
            <a:avLst/>
          </a:prstGeom>
        </p:spPr>
        <p:txBody>
          <a:bodyPr vert="horz" anchor="ctr"/>
          <a:lstStyle>
            <a:lvl1pPr marL="0" indent="0" algn="ctr">
              <a:buNone/>
              <a:defRPr sz="1600" b="0" i="0" strike="noStrike">
                <a:solidFill>
                  <a:schemeClr val="bg1">
                    <a:lumMod val="50000"/>
                  </a:schemeClr>
                </a:solidFill>
                <a:latin typeface="Verdana"/>
                <a:cs typeface="Verdana"/>
              </a:defRPr>
            </a:lvl1pPr>
          </a:lstStyle>
          <a:p>
            <a:r>
              <a:rPr lang="en-US" smtClean="0"/>
              <a:t>Click icon to add picture</a:t>
            </a:r>
            <a:endParaRPr lang="en-US" dirty="0"/>
          </a:p>
        </p:txBody>
      </p:sp>
      <p:sp>
        <p:nvSpPr>
          <p:cNvPr id="36" name="Text Placeholder 45"/>
          <p:cNvSpPr>
            <a:spLocks noGrp="1"/>
          </p:cNvSpPr>
          <p:nvPr>
            <p:ph type="body" sz="quarter" idx="20" hasCustomPrompt="1"/>
          </p:nvPr>
        </p:nvSpPr>
        <p:spPr>
          <a:xfrm>
            <a:off x="269875" y="4032250"/>
            <a:ext cx="2651125" cy="1637030"/>
          </a:xfrm>
          <a:prstGeom prst="rect">
            <a:avLst/>
          </a:prstGeom>
        </p:spPr>
        <p:txBody>
          <a:bodyPr vert="horz"/>
          <a:lstStyle>
            <a:lvl1pPr marL="0" indent="0">
              <a:buNone/>
              <a:defRPr sz="2000" b="0" i="0">
                <a:solidFill>
                  <a:schemeClr val="tx1">
                    <a:lumMod val="85000"/>
                    <a:lumOff val="15000"/>
                  </a:schemeClr>
                </a:solidFill>
                <a:latin typeface="Verdana"/>
                <a:cs typeface="Verdana"/>
              </a:defRPr>
            </a:lvl1pPr>
          </a:lstStyle>
          <a:p>
            <a:pPr lvl="0"/>
            <a:r>
              <a:rPr lang="en-CA" dirty="0" smtClean="0"/>
              <a:t>Text Area / Zone de </a:t>
            </a:r>
            <a:r>
              <a:rPr lang="en-CA" dirty="0" err="1" smtClean="0"/>
              <a:t>texte</a:t>
            </a:r>
            <a:endParaRPr lang="en-US" dirty="0"/>
          </a:p>
        </p:txBody>
      </p:sp>
      <p:sp>
        <p:nvSpPr>
          <p:cNvPr id="37" name="Text Placeholder 45"/>
          <p:cNvSpPr>
            <a:spLocks noGrp="1"/>
          </p:cNvSpPr>
          <p:nvPr>
            <p:ph type="body" sz="quarter" idx="21" hasCustomPrompt="1"/>
          </p:nvPr>
        </p:nvSpPr>
        <p:spPr>
          <a:xfrm>
            <a:off x="3249085" y="4032250"/>
            <a:ext cx="2651125" cy="1637030"/>
          </a:xfrm>
          <a:prstGeom prst="rect">
            <a:avLst/>
          </a:prstGeom>
        </p:spPr>
        <p:txBody>
          <a:bodyPr vert="horz"/>
          <a:lstStyle>
            <a:lvl1pPr marL="0" indent="0">
              <a:buNone/>
              <a:defRPr sz="2000" b="0" i="0">
                <a:solidFill>
                  <a:schemeClr val="tx1">
                    <a:lumMod val="85000"/>
                    <a:lumOff val="15000"/>
                  </a:schemeClr>
                </a:solidFill>
                <a:latin typeface="Verdana"/>
                <a:cs typeface="Verdana"/>
              </a:defRPr>
            </a:lvl1pPr>
          </a:lstStyle>
          <a:p>
            <a:pPr lvl="0"/>
            <a:r>
              <a:rPr lang="en-CA" dirty="0" smtClean="0"/>
              <a:t>Text Area / Zone de </a:t>
            </a:r>
            <a:r>
              <a:rPr lang="en-CA" dirty="0" err="1" smtClean="0"/>
              <a:t>texte</a:t>
            </a:r>
            <a:endParaRPr lang="en-US" dirty="0"/>
          </a:p>
        </p:txBody>
      </p:sp>
      <p:sp>
        <p:nvSpPr>
          <p:cNvPr id="38" name="Text Placeholder 45"/>
          <p:cNvSpPr>
            <a:spLocks noGrp="1"/>
          </p:cNvSpPr>
          <p:nvPr>
            <p:ph type="body" sz="quarter" idx="22" hasCustomPrompt="1"/>
          </p:nvPr>
        </p:nvSpPr>
        <p:spPr>
          <a:xfrm>
            <a:off x="6215060" y="4032250"/>
            <a:ext cx="2651125" cy="1637030"/>
          </a:xfrm>
          <a:prstGeom prst="rect">
            <a:avLst/>
          </a:prstGeom>
        </p:spPr>
        <p:txBody>
          <a:bodyPr vert="horz"/>
          <a:lstStyle>
            <a:lvl1pPr marL="0" indent="0">
              <a:buNone/>
              <a:defRPr sz="2000" b="0" i="0">
                <a:solidFill>
                  <a:schemeClr val="tx1">
                    <a:lumMod val="85000"/>
                    <a:lumOff val="15000"/>
                  </a:schemeClr>
                </a:solidFill>
                <a:latin typeface="Verdana"/>
                <a:cs typeface="Verdana"/>
              </a:defRPr>
            </a:lvl1pPr>
          </a:lstStyle>
          <a:p>
            <a:pPr lvl="0"/>
            <a:r>
              <a:rPr lang="en-CA" dirty="0" smtClean="0"/>
              <a:t>Text Area / Zone de </a:t>
            </a:r>
            <a:r>
              <a:rPr lang="en-CA" dirty="0" err="1" smtClean="0"/>
              <a:t>texte</a:t>
            </a:r>
            <a:endParaRPr lang="en-US" dirty="0"/>
          </a:p>
        </p:txBody>
      </p:sp>
      <p:pic>
        <p:nvPicPr>
          <p:cNvPr id="18" name="Picture 17" descr="150dpi-bar.png"/>
          <p:cNvPicPr>
            <a:picLocks noChangeAspect="1"/>
          </p:cNvPicPr>
          <p:nvPr userDrawn="1"/>
        </p:nvPicPr>
        <p:blipFill rotWithShape="1">
          <a:blip r:embed="rId2">
            <a:extLst>
              <a:ext uri="{28A0092B-C50C-407E-A947-70E740481C1C}">
                <a14:useLocalDpi xmlns:a14="http://schemas.microsoft.com/office/drawing/2010/main" val="0"/>
              </a:ext>
            </a:extLst>
          </a:blip>
          <a:srcRect b="92283"/>
          <a:stretch/>
        </p:blipFill>
        <p:spPr>
          <a:xfrm>
            <a:off x="0" y="0"/>
            <a:ext cx="9143391" cy="529167"/>
          </a:xfrm>
          <a:prstGeom prst="rect">
            <a:avLst/>
          </a:prstGeom>
        </p:spPr>
      </p:pic>
    </p:spTree>
    <p:extLst>
      <p:ext uri="{BB962C8B-B14F-4D97-AF65-F5344CB8AC3E}">
        <p14:creationId xmlns:p14="http://schemas.microsoft.com/office/powerpoint/2010/main" val="16468510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a:xfrm>
            <a:off x="628650" y="6356350"/>
            <a:ext cx="2057400" cy="365125"/>
          </a:xfrm>
          <a:prstGeom prst="rect">
            <a:avLst/>
          </a:prstGeom>
        </p:spPr>
        <p:txBody>
          <a:bodyPr/>
          <a:lstStyle>
            <a:lvl1pPr>
              <a:defRPr/>
            </a:lvl1pPr>
          </a:lstStyle>
          <a:p>
            <a:pPr>
              <a:defRPr/>
            </a:pPr>
            <a:fld id="{167B27A0-030A-4D57-8C0D-21E99C0C0551}" type="datetimeFigureOut">
              <a:rPr lang="en-US"/>
              <a:pPr>
                <a:defRPr/>
              </a:pPr>
              <a:t>7/11/2019</a:t>
            </a:fld>
            <a:endParaRPr lang="en-US"/>
          </a:p>
        </p:txBody>
      </p:sp>
      <p:sp>
        <p:nvSpPr>
          <p:cNvPr id="5" name="Footer Placeholder 4"/>
          <p:cNvSpPr>
            <a:spLocks noGrp="1"/>
          </p:cNvSpPr>
          <p:nvPr>
            <p:ph type="ftr" sz="quarter" idx="11"/>
          </p:nvPr>
        </p:nvSpPr>
        <p:spPr>
          <a:xfrm>
            <a:off x="3028950" y="6356350"/>
            <a:ext cx="30861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457950" y="6356350"/>
            <a:ext cx="2057400" cy="365125"/>
          </a:xfrm>
          <a:prstGeom prst="rect">
            <a:avLst/>
          </a:prstGeom>
        </p:spPr>
        <p:txBody>
          <a:bodyPr/>
          <a:lstStyle>
            <a:lvl1pPr>
              <a:defRPr/>
            </a:lvl1pPr>
          </a:lstStyle>
          <a:p>
            <a:pPr>
              <a:defRPr/>
            </a:pPr>
            <a:fld id="{82F59F29-58BE-4306-A4BA-EC98AEC81208}" type="slidenum">
              <a:rPr lang="en-US"/>
              <a:pPr>
                <a:defRPr/>
              </a:pPr>
              <a:t>‹#›</a:t>
            </a:fld>
            <a:endParaRPr lang="en-US"/>
          </a:p>
        </p:txBody>
      </p:sp>
    </p:spTree>
    <p:extLst>
      <p:ext uri="{BB962C8B-B14F-4D97-AF65-F5344CB8AC3E}">
        <p14:creationId xmlns:p14="http://schemas.microsoft.com/office/powerpoint/2010/main" val="6436953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628650" y="6356350"/>
            <a:ext cx="2057400" cy="365125"/>
          </a:xfrm>
          <a:prstGeom prst="rect">
            <a:avLst/>
          </a:prstGeom>
        </p:spPr>
        <p:txBody>
          <a:bodyPr/>
          <a:lstStyle>
            <a:lvl1pPr>
              <a:defRPr/>
            </a:lvl1pPr>
          </a:lstStyle>
          <a:p>
            <a:pPr>
              <a:defRPr/>
            </a:pPr>
            <a:endParaRPr lang="en-US" altLang="x-none"/>
          </a:p>
        </p:txBody>
      </p:sp>
      <p:sp>
        <p:nvSpPr>
          <p:cNvPr id="5" name="Footer Placeholder 4"/>
          <p:cNvSpPr>
            <a:spLocks noGrp="1"/>
          </p:cNvSpPr>
          <p:nvPr>
            <p:ph type="ftr" sz="quarter" idx="11"/>
          </p:nvPr>
        </p:nvSpPr>
        <p:spPr>
          <a:xfrm>
            <a:off x="3028950" y="6356350"/>
            <a:ext cx="3086100" cy="365125"/>
          </a:xfrm>
          <a:prstGeom prst="rect">
            <a:avLst/>
          </a:prstGeom>
        </p:spPr>
        <p:txBody>
          <a:bodyPr/>
          <a:lstStyle>
            <a:lvl1pPr>
              <a:defRPr/>
            </a:lvl1pPr>
          </a:lstStyle>
          <a:p>
            <a:pPr>
              <a:defRPr/>
            </a:pPr>
            <a:endParaRPr lang="en-US" altLang="x-none"/>
          </a:p>
        </p:txBody>
      </p:sp>
      <p:sp>
        <p:nvSpPr>
          <p:cNvPr id="6" name="Slide Number Placeholder 5"/>
          <p:cNvSpPr>
            <a:spLocks noGrp="1"/>
          </p:cNvSpPr>
          <p:nvPr>
            <p:ph type="sldNum" sz="quarter" idx="12"/>
          </p:nvPr>
        </p:nvSpPr>
        <p:spPr>
          <a:xfrm>
            <a:off x="6457950" y="6356350"/>
            <a:ext cx="2057400" cy="365125"/>
          </a:xfrm>
          <a:prstGeom prst="rect">
            <a:avLst/>
          </a:prstGeom>
        </p:spPr>
        <p:txBody>
          <a:bodyPr/>
          <a:lstStyle>
            <a:lvl1pPr>
              <a:defRPr/>
            </a:lvl1pPr>
          </a:lstStyle>
          <a:p>
            <a:pPr>
              <a:defRPr/>
            </a:pPr>
            <a:fld id="{744099F4-9106-4A8D-BB91-14EFDBF06DE0}" type="slidenum">
              <a:rPr lang="en-US" altLang="x-none"/>
              <a:pPr>
                <a:defRPr/>
              </a:pPr>
              <a:t>‹#›</a:t>
            </a:fld>
            <a:endParaRPr lang="en-US" altLang="x-none"/>
          </a:p>
        </p:txBody>
      </p:sp>
    </p:spTree>
    <p:extLst>
      <p:ext uri="{BB962C8B-B14F-4D97-AF65-F5344CB8AC3E}">
        <p14:creationId xmlns:p14="http://schemas.microsoft.com/office/powerpoint/2010/main" val="9714397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a:prstGeom prst="rect">
            <a:avLst/>
          </a:prstGeom>
        </p:spPr>
        <p:txBody>
          <a:bodyPr/>
          <a:lstStyle/>
          <a:p>
            <a:r>
              <a:rPr lang="en-US" smtClean="0"/>
              <a:t>Click to edit Master title style</a:t>
            </a:r>
            <a:endParaRPr lang="en-US"/>
          </a:p>
        </p:txBody>
      </p:sp>
      <p:sp>
        <p:nvSpPr>
          <p:cNvPr id="3" name="Date Placeholder 3"/>
          <p:cNvSpPr>
            <a:spLocks noGrp="1"/>
          </p:cNvSpPr>
          <p:nvPr>
            <p:ph type="dt" sz="half" idx="10"/>
          </p:nvPr>
        </p:nvSpPr>
        <p:spPr>
          <a:xfrm>
            <a:off x="628650" y="6356350"/>
            <a:ext cx="2057400" cy="365125"/>
          </a:xfrm>
          <a:prstGeom prst="rect">
            <a:avLst/>
          </a:prstGeom>
        </p:spPr>
        <p:txBody>
          <a:bodyPr/>
          <a:lstStyle>
            <a:lvl1pPr>
              <a:defRPr/>
            </a:lvl1pPr>
          </a:lstStyle>
          <a:p>
            <a:pPr>
              <a:defRPr/>
            </a:pPr>
            <a:endParaRPr lang="en-US" altLang="x-none"/>
          </a:p>
        </p:txBody>
      </p:sp>
      <p:sp>
        <p:nvSpPr>
          <p:cNvPr id="4" name="Footer Placeholder 4"/>
          <p:cNvSpPr>
            <a:spLocks noGrp="1"/>
          </p:cNvSpPr>
          <p:nvPr>
            <p:ph type="ftr" sz="quarter" idx="11"/>
          </p:nvPr>
        </p:nvSpPr>
        <p:spPr>
          <a:xfrm>
            <a:off x="3028950" y="6356350"/>
            <a:ext cx="3086100" cy="365125"/>
          </a:xfrm>
          <a:prstGeom prst="rect">
            <a:avLst/>
          </a:prstGeom>
        </p:spPr>
        <p:txBody>
          <a:bodyPr/>
          <a:lstStyle>
            <a:lvl1pPr>
              <a:defRPr/>
            </a:lvl1pPr>
          </a:lstStyle>
          <a:p>
            <a:pPr>
              <a:defRPr/>
            </a:pPr>
            <a:endParaRPr lang="en-US" altLang="x-none"/>
          </a:p>
        </p:txBody>
      </p:sp>
      <p:sp>
        <p:nvSpPr>
          <p:cNvPr id="5" name="Slide Number Placeholder 5"/>
          <p:cNvSpPr>
            <a:spLocks noGrp="1"/>
          </p:cNvSpPr>
          <p:nvPr>
            <p:ph type="sldNum" sz="quarter" idx="12"/>
          </p:nvPr>
        </p:nvSpPr>
        <p:spPr>
          <a:xfrm>
            <a:off x="6457950" y="6356350"/>
            <a:ext cx="2057400" cy="365125"/>
          </a:xfrm>
          <a:prstGeom prst="rect">
            <a:avLst/>
          </a:prstGeom>
        </p:spPr>
        <p:txBody>
          <a:bodyPr/>
          <a:lstStyle>
            <a:lvl1pPr>
              <a:defRPr/>
            </a:lvl1pPr>
          </a:lstStyle>
          <a:p>
            <a:pPr>
              <a:defRPr/>
            </a:pPr>
            <a:fld id="{72C34357-EC07-4D55-B97C-869646868859}" type="slidenum">
              <a:rPr lang="en-US" altLang="x-none"/>
              <a:pPr>
                <a:defRPr/>
              </a:pPr>
              <a:t>‹#›</a:t>
            </a:fld>
            <a:endParaRPr lang="en-US" altLang="x-none"/>
          </a:p>
        </p:txBody>
      </p:sp>
    </p:spTree>
    <p:extLst>
      <p:ext uri="{BB962C8B-B14F-4D97-AF65-F5344CB8AC3E}">
        <p14:creationId xmlns:p14="http://schemas.microsoft.com/office/powerpoint/2010/main" val="32564812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2.xml"/><Relationship Id="rId1" Type="http://schemas.openxmlformats.org/officeDocument/2006/relationships/slideLayout" Target="../slideLayouts/slideLayout10.xml"/><Relationship Id="rId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3.xml"/><Relationship Id="rId1" Type="http://schemas.openxmlformats.org/officeDocument/2006/relationships/slideLayout" Target="../slideLayouts/slideLayout11.xml"/><Relationship Id="rId4"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5.xml"/><Relationship Id="rId1" Type="http://schemas.openxmlformats.org/officeDocument/2006/relationships/slideLayout" Target="../slideLayouts/slideLayout14.xml"/><Relationship Id="rId4" Type="http://schemas.openxmlformats.org/officeDocument/2006/relationships/image" Target="../media/image2.png"/></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 Id="rId4" Type="http://schemas.openxmlformats.org/officeDocument/2006/relationships/theme" Target="../theme/theme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descr="150dpi-swoosh-thin.pn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0" y="0"/>
            <a:ext cx="9143391" cy="6857543"/>
          </a:xfrm>
          <a:prstGeom prst="rect">
            <a:avLst/>
          </a:prstGeom>
        </p:spPr>
      </p:pic>
      <p:sp>
        <p:nvSpPr>
          <p:cNvPr id="19" name="TextBox 18"/>
          <p:cNvSpPr txBox="1"/>
          <p:nvPr/>
        </p:nvSpPr>
        <p:spPr>
          <a:xfrm>
            <a:off x="8330090" y="6305877"/>
            <a:ext cx="623574" cy="246221"/>
          </a:xfrm>
          <a:prstGeom prst="rect">
            <a:avLst/>
          </a:prstGeom>
          <a:noFill/>
        </p:spPr>
        <p:txBody>
          <a:bodyPr wrap="square" rtlCol="0">
            <a:spAutoFit/>
          </a:bodyPr>
          <a:lstStyle/>
          <a:p>
            <a:pPr algn="r"/>
            <a:r>
              <a:rPr lang="en-US" sz="1000" b="0" i="0" dirty="0" smtClean="0">
                <a:solidFill>
                  <a:schemeClr val="tx1">
                    <a:lumMod val="65000"/>
                    <a:lumOff val="35000"/>
                  </a:schemeClr>
                </a:solidFill>
                <a:latin typeface="Trebuchet MS"/>
                <a:cs typeface="Trebuchet MS"/>
              </a:rPr>
              <a:t>-</a:t>
            </a:r>
            <a:fld id="{FBF43F0D-FCAF-CC46-B0C4-FA03E8BF2391}" type="slidenum">
              <a:rPr lang="en-US" sz="1000" b="0" i="0" smtClean="0">
                <a:solidFill>
                  <a:schemeClr val="tx1">
                    <a:lumMod val="65000"/>
                    <a:lumOff val="35000"/>
                  </a:schemeClr>
                </a:solidFill>
                <a:latin typeface="Trebuchet MS"/>
                <a:cs typeface="Trebuchet MS"/>
              </a:rPr>
              <a:pPr algn="r"/>
              <a:t>‹#›</a:t>
            </a:fld>
            <a:r>
              <a:rPr lang="en-US" sz="1000" b="0" i="0" dirty="0" smtClean="0">
                <a:solidFill>
                  <a:schemeClr val="tx1">
                    <a:lumMod val="65000"/>
                    <a:lumOff val="35000"/>
                  </a:schemeClr>
                </a:solidFill>
                <a:latin typeface="Trebuchet MS"/>
                <a:cs typeface="Trebuchet MS"/>
              </a:rPr>
              <a:t>-</a:t>
            </a:r>
            <a:endParaRPr lang="en-US" sz="1000" b="0" i="0" dirty="0">
              <a:solidFill>
                <a:schemeClr val="tx1">
                  <a:lumMod val="65000"/>
                  <a:lumOff val="35000"/>
                </a:schemeClr>
              </a:solidFill>
              <a:latin typeface="Trebuchet MS"/>
              <a:cs typeface="Trebuchet MS"/>
            </a:endParaRPr>
          </a:p>
        </p:txBody>
      </p:sp>
      <p:sp>
        <p:nvSpPr>
          <p:cNvPr id="4" name="Footer Placeholder 4"/>
          <p:cNvSpPr txBox="1">
            <a:spLocks/>
          </p:cNvSpPr>
          <p:nvPr/>
        </p:nvSpPr>
        <p:spPr>
          <a:xfrm>
            <a:off x="3963581" y="6305877"/>
            <a:ext cx="4531242" cy="260835"/>
          </a:xfrm>
          <a:prstGeom prst="rect">
            <a:avLst/>
          </a:prstGeom>
        </p:spPr>
        <p:txBody>
          <a:bodyPr/>
          <a:lstStyle>
            <a:defPPr>
              <a:defRPr lang="en-US"/>
            </a:defPPr>
            <a:lvl1pPr marL="0" algn="r" defTabSz="457200" rtl="0" eaLnBrk="1" latinLnBrk="0" hangingPunct="1">
              <a:defRPr sz="1000" b="0" i="0" kern="1200">
                <a:solidFill>
                  <a:schemeClr val="tx1">
                    <a:lumMod val="65000"/>
                    <a:lumOff val="35000"/>
                  </a:schemeClr>
                </a:solidFill>
                <a:latin typeface="Verdana"/>
                <a:ea typeface="+mn-ea"/>
                <a:cs typeface="Verdan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t>UNRESTRICTED / ILLIMITÉ</a:t>
            </a:r>
            <a:endParaRPr lang="en-US" dirty="0">
              <a:solidFill>
                <a:schemeClr val="tx1">
                  <a:lumMod val="85000"/>
                  <a:lumOff val="15000"/>
                </a:schemeClr>
              </a:solidFill>
            </a:endParaRPr>
          </a:p>
        </p:txBody>
      </p:sp>
    </p:spTree>
    <p:extLst>
      <p:ext uri="{BB962C8B-B14F-4D97-AF65-F5344CB8AC3E}">
        <p14:creationId xmlns:p14="http://schemas.microsoft.com/office/powerpoint/2010/main" val="3109108903"/>
      </p:ext>
    </p:extLst>
  </p:cSld>
  <p:clrMap bg1="lt1" tx1="dk1" bg2="lt2" tx2="dk2" accent1="accent1" accent2="accent2" accent3="accent3" accent4="accent4" accent5="accent5" accent6="accent6" hlink="hlink" folHlink="folHlink"/>
  <p:sldLayoutIdLst>
    <p:sldLayoutId id="2147483731" r:id="rId1"/>
    <p:sldLayoutId id="2147483696" r:id="rId2"/>
    <p:sldLayoutId id="2147483730" r:id="rId3"/>
    <p:sldLayoutId id="2147483735" r:id="rId4"/>
    <p:sldLayoutId id="2147483734" r:id="rId5"/>
    <p:sldLayoutId id="2147483732" r:id="rId6"/>
    <p:sldLayoutId id="2147483752" r:id="rId7"/>
    <p:sldLayoutId id="2147483753" r:id="rId8"/>
    <p:sldLayoutId id="2147483754" r:id="rId9"/>
  </p:sldLayoutIdLst>
  <p:hf sldNum="0" hdr="0" dt="0"/>
  <p:txStyles>
    <p:titleStyle>
      <a:lvl1pPr algn="l" defTabSz="457200" rtl="0" eaLnBrk="1" latinLnBrk="0" hangingPunct="1">
        <a:spcBef>
          <a:spcPct val="0"/>
        </a:spcBef>
        <a:buNone/>
        <a:defRPr sz="3600" b="1" i="0" kern="1200" baseline="0">
          <a:solidFill>
            <a:srgbClr val="0C5A9C"/>
          </a:solidFill>
          <a:latin typeface="Trebuchet MS"/>
          <a:ea typeface="+mj-ea"/>
          <a:cs typeface="Trebuchet MS"/>
        </a:defRPr>
      </a:lvl1pPr>
    </p:titleStyle>
    <p:bodyStyle>
      <a:lvl1pPr marL="0" indent="0" algn="l" defTabSz="457200" rtl="0" eaLnBrk="1" latinLnBrk="0" hangingPunct="1">
        <a:spcBef>
          <a:spcPct val="20000"/>
        </a:spcBef>
        <a:buFont typeface="Arial"/>
        <a:buNone/>
        <a:defRPr sz="2400" kern="1200" baseline="0">
          <a:solidFill>
            <a:schemeClr val="tx1">
              <a:lumMod val="75000"/>
              <a:lumOff val="25000"/>
            </a:schemeClr>
          </a:solidFill>
          <a:latin typeface="+mn-lt"/>
          <a:ea typeface="+mn-ea"/>
          <a:cs typeface="+mn-cs"/>
        </a:defRPr>
      </a:lvl1pPr>
      <a:lvl2pPr marL="457200" indent="0" algn="l" defTabSz="457200" rtl="0" eaLnBrk="1" latinLnBrk="0" hangingPunct="1">
        <a:spcBef>
          <a:spcPct val="20000"/>
        </a:spcBef>
        <a:buFont typeface="Arial"/>
        <a:buNone/>
        <a:defRPr sz="2800" kern="1200">
          <a:solidFill>
            <a:schemeClr val="tx1"/>
          </a:solidFill>
          <a:latin typeface="+mn-lt"/>
          <a:ea typeface="+mn-ea"/>
          <a:cs typeface="+mn-cs"/>
        </a:defRPr>
      </a:lvl2pPr>
      <a:lvl3pPr marL="914400" indent="0" algn="l" defTabSz="457200" rtl="0" eaLnBrk="1" latinLnBrk="0" hangingPunct="1">
        <a:spcBef>
          <a:spcPct val="20000"/>
        </a:spcBef>
        <a:buFont typeface="Arial"/>
        <a:buNone/>
        <a:defRPr sz="2400" kern="1200">
          <a:solidFill>
            <a:schemeClr val="tx1"/>
          </a:solidFill>
          <a:latin typeface="+mn-lt"/>
          <a:ea typeface="+mn-ea"/>
          <a:cs typeface="+mn-cs"/>
        </a:defRPr>
      </a:lvl3pPr>
      <a:lvl4pPr marL="1371600" indent="0" algn="l" defTabSz="457200" rtl="0" eaLnBrk="1" latinLnBrk="0" hangingPunct="1">
        <a:spcBef>
          <a:spcPct val="20000"/>
        </a:spcBef>
        <a:buFont typeface="Arial"/>
        <a:buNone/>
        <a:defRPr sz="2000" kern="1200">
          <a:solidFill>
            <a:schemeClr val="tx1"/>
          </a:solidFill>
          <a:latin typeface="+mn-lt"/>
          <a:ea typeface="+mn-ea"/>
          <a:cs typeface="+mn-cs"/>
        </a:defRPr>
      </a:lvl4pPr>
      <a:lvl5pPr marL="1828800" indent="0" algn="l" defTabSz="457200" rtl="0" eaLnBrk="1" latinLnBrk="0" hangingPunct="1">
        <a:spcBef>
          <a:spcPct val="20000"/>
        </a:spcBef>
        <a:buFont typeface="Arial"/>
        <a:buNone/>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1" name="Picture 10" descr="Bio_Lab_12.tif"/>
          <p:cNvPicPr>
            <a:picLocks noChangeAspect="1"/>
          </p:cNvPicPr>
          <p:nvPr/>
        </p:nvPicPr>
        <p:blipFill rotWithShape="1">
          <a:blip r:embed="rId3" cstate="email">
            <a:alphaModFix amt="13000"/>
            <a:extLst>
              <a:ext uri="{28A0092B-C50C-407E-A947-70E740481C1C}">
                <a14:useLocalDpi xmlns:a14="http://schemas.microsoft.com/office/drawing/2010/main"/>
              </a:ext>
            </a:extLst>
          </a:blip>
          <a:srcRect l="7027" t="4500" r="1972"/>
          <a:stretch/>
        </p:blipFill>
        <p:spPr>
          <a:xfrm>
            <a:off x="0" y="0"/>
            <a:ext cx="9144000" cy="6254750"/>
          </a:xfrm>
          <a:prstGeom prst="rect">
            <a:avLst/>
          </a:prstGeom>
        </p:spPr>
      </p:pic>
      <p:pic>
        <p:nvPicPr>
          <p:cNvPr id="3" name="Picture 2" descr="150dpi-swoosh-thin.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9143391" cy="6857543"/>
          </a:xfrm>
          <a:prstGeom prst="rect">
            <a:avLst/>
          </a:prstGeom>
        </p:spPr>
      </p:pic>
      <p:sp>
        <p:nvSpPr>
          <p:cNvPr id="20" name="TextBox 19"/>
          <p:cNvSpPr txBox="1"/>
          <p:nvPr/>
        </p:nvSpPr>
        <p:spPr>
          <a:xfrm>
            <a:off x="8330090" y="6305877"/>
            <a:ext cx="623574" cy="246221"/>
          </a:xfrm>
          <a:prstGeom prst="rect">
            <a:avLst/>
          </a:prstGeom>
          <a:noFill/>
        </p:spPr>
        <p:txBody>
          <a:bodyPr wrap="square" rtlCol="0">
            <a:spAutoFit/>
          </a:bodyPr>
          <a:lstStyle/>
          <a:p>
            <a:pPr algn="r"/>
            <a:r>
              <a:rPr lang="en-US" sz="1000" b="0" i="0" dirty="0" smtClean="0">
                <a:solidFill>
                  <a:schemeClr val="tx1">
                    <a:lumMod val="65000"/>
                    <a:lumOff val="35000"/>
                  </a:schemeClr>
                </a:solidFill>
                <a:latin typeface="Trebuchet MS"/>
                <a:cs typeface="Trebuchet MS"/>
              </a:rPr>
              <a:t>-</a:t>
            </a:r>
            <a:fld id="{FBF43F0D-FCAF-CC46-B0C4-FA03E8BF2391}" type="slidenum">
              <a:rPr lang="en-US" sz="1000" b="0" i="0" smtClean="0">
                <a:solidFill>
                  <a:schemeClr val="tx1">
                    <a:lumMod val="65000"/>
                    <a:lumOff val="35000"/>
                  </a:schemeClr>
                </a:solidFill>
                <a:latin typeface="Trebuchet MS"/>
                <a:cs typeface="Trebuchet MS"/>
              </a:rPr>
              <a:pPr algn="r"/>
              <a:t>‹#›</a:t>
            </a:fld>
            <a:r>
              <a:rPr lang="en-US" sz="1000" b="0" i="0" dirty="0" smtClean="0">
                <a:solidFill>
                  <a:schemeClr val="tx1">
                    <a:lumMod val="65000"/>
                    <a:lumOff val="35000"/>
                  </a:schemeClr>
                </a:solidFill>
                <a:latin typeface="Trebuchet MS"/>
                <a:cs typeface="Trebuchet MS"/>
              </a:rPr>
              <a:t>-</a:t>
            </a:r>
            <a:endParaRPr lang="en-US" sz="1000" b="0" i="0" dirty="0">
              <a:solidFill>
                <a:schemeClr val="tx1">
                  <a:lumMod val="65000"/>
                  <a:lumOff val="35000"/>
                </a:schemeClr>
              </a:solidFill>
              <a:latin typeface="Trebuchet MS"/>
              <a:cs typeface="Trebuchet MS"/>
            </a:endParaRPr>
          </a:p>
        </p:txBody>
      </p:sp>
      <p:sp>
        <p:nvSpPr>
          <p:cNvPr id="6" name="Footer Placeholder 4"/>
          <p:cNvSpPr txBox="1">
            <a:spLocks/>
          </p:cNvSpPr>
          <p:nvPr/>
        </p:nvSpPr>
        <p:spPr>
          <a:xfrm>
            <a:off x="3963581" y="6305877"/>
            <a:ext cx="4531242" cy="260835"/>
          </a:xfrm>
          <a:prstGeom prst="rect">
            <a:avLst/>
          </a:prstGeom>
        </p:spPr>
        <p:txBody>
          <a:bodyPr/>
          <a:lstStyle>
            <a:defPPr>
              <a:defRPr lang="en-US"/>
            </a:defPPr>
            <a:lvl1pPr marL="0" algn="r" defTabSz="457200" rtl="0" eaLnBrk="1" latinLnBrk="0" hangingPunct="1">
              <a:defRPr sz="1000" b="0" i="0" kern="1200">
                <a:solidFill>
                  <a:schemeClr val="tx1">
                    <a:lumMod val="65000"/>
                    <a:lumOff val="35000"/>
                  </a:schemeClr>
                </a:solidFill>
                <a:latin typeface="Verdana"/>
                <a:ea typeface="+mn-ea"/>
                <a:cs typeface="Verdan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t>UNRESTRICTED / ILLIMITÉ</a:t>
            </a:r>
            <a:endParaRPr lang="en-US" dirty="0">
              <a:solidFill>
                <a:schemeClr val="tx1">
                  <a:lumMod val="85000"/>
                  <a:lumOff val="15000"/>
                </a:schemeClr>
              </a:solidFill>
            </a:endParaRPr>
          </a:p>
        </p:txBody>
      </p:sp>
    </p:spTree>
    <p:extLst>
      <p:ext uri="{BB962C8B-B14F-4D97-AF65-F5344CB8AC3E}">
        <p14:creationId xmlns:p14="http://schemas.microsoft.com/office/powerpoint/2010/main" val="3424924963"/>
      </p:ext>
    </p:extLst>
  </p:cSld>
  <p:clrMap bg1="lt1" tx1="dk1" bg2="lt2" tx2="dk2" accent1="accent1" accent2="accent2" accent3="accent3" accent4="accent4" accent5="accent5" accent6="accent6" hlink="hlink" folHlink="folHlink"/>
  <p:sldLayoutIdLst>
    <p:sldLayoutId id="2147483728" r:id="rId1"/>
  </p:sldLayoutIdLst>
  <p:hf sldNum="0" hdr="0" dt="0"/>
  <p:txStyles>
    <p:titleStyle>
      <a:lvl1pPr algn="l" defTabSz="457200" rtl="0" eaLnBrk="1" latinLnBrk="0" hangingPunct="1">
        <a:spcBef>
          <a:spcPct val="0"/>
        </a:spcBef>
        <a:buNone/>
        <a:defRPr sz="6000" b="1" i="0" kern="1200" baseline="0">
          <a:solidFill>
            <a:schemeClr val="bg1"/>
          </a:solidFill>
          <a:latin typeface="Trebuchet MS"/>
          <a:ea typeface="+mj-ea"/>
          <a:cs typeface="Trebuchet M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0"/>
            <a:ext cx="9144000" cy="6254750"/>
          </a:xfrm>
          <a:prstGeom prst="rect">
            <a:avLst/>
          </a:prstGeom>
          <a:solidFill>
            <a:schemeClr val="tx1">
              <a:lumMod val="85000"/>
              <a:lumOff val="1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0" descr="Bio_Lab_12.tif"/>
          <p:cNvPicPr>
            <a:picLocks noChangeAspect="1"/>
          </p:cNvPicPr>
          <p:nvPr/>
        </p:nvPicPr>
        <p:blipFill rotWithShape="1">
          <a:blip r:embed="rId3" cstate="email">
            <a:alphaModFix amt="4000"/>
            <a:extLst>
              <a:ext uri="{28A0092B-C50C-407E-A947-70E740481C1C}">
                <a14:useLocalDpi xmlns:a14="http://schemas.microsoft.com/office/drawing/2010/main"/>
              </a:ext>
            </a:extLst>
          </a:blip>
          <a:srcRect l="5055" t="4500" r="1972"/>
          <a:stretch/>
        </p:blipFill>
        <p:spPr>
          <a:xfrm>
            <a:off x="-198154" y="0"/>
            <a:ext cx="9342154" cy="6254750"/>
          </a:xfrm>
          <a:prstGeom prst="rect">
            <a:avLst/>
          </a:prstGeom>
        </p:spPr>
      </p:pic>
      <p:pic>
        <p:nvPicPr>
          <p:cNvPr id="3" name="Picture 2" descr="150dpi-swoosh-thin.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9143391" cy="6857543"/>
          </a:xfrm>
          <a:prstGeom prst="rect">
            <a:avLst/>
          </a:prstGeom>
        </p:spPr>
      </p:pic>
      <p:sp>
        <p:nvSpPr>
          <p:cNvPr id="20" name="TextBox 19"/>
          <p:cNvSpPr txBox="1"/>
          <p:nvPr/>
        </p:nvSpPr>
        <p:spPr>
          <a:xfrm>
            <a:off x="8330090" y="6305877"/>
            <a:ext cx="623574" cy="246221"/>
          </a:xfrm>
          <a:prstGeom prst="rect">
            <a:avLst/>
          </a:prstGeom>
          <a:noFill/>
        </p:spPr>
        <p:txBody>
          <a:bodyPr wrap="square" rtlCol="0">
            <a:spAutoFit/>
          </a:bodyPr>
          <a:lstStyle/>
          <a:p>
            <a:pPr algn="r"/>
            <a:r>
              <a:rPr lang="en-US" sz="1000" b="0" i="0" dirty="0" smtClean="0">
                <a:solidFill>
                  <a:schemeClr val="tx1">
                    <a:lumMod val="65000"/>
                    <a:lumOff val="35000"/>
                  </a:schemeClr>
                </a:solidFill>
                <a:latin typeface="Trebuchet MS"/>
                <a:cs typeface="Trebuchet MS"/>
              </a:rPr>
              <a:t>-</a:t>
            </a:r>
            <a:fld id="{FBF43F0D-FCAF-CC46-B0C4-FA03E8BF2391}" type="slidenum">
              <a:rPr lang="en-US" sz="1000" b="0" i="0" smtClean="0">
                <a:solidFill>
                  <a:schemeClr val="tx1">
                    <a:lumMod val="65000"/>
                    <a:lumOff val="35000"/>
                  </a:schemeClr>
                </a:solidFill>
                <a:latin typeface="Trebuchet MS"/>
                <a:cs typeface="Trebuchet MS"/>
              </a:rPr>
              <a:pPr algn="r"/>
              <a:t>‹#›</a:t>
            </a:fld>
            <a:r>
              <a:rPr lang="en-US" sz="1000" b="0" i="0" dirty="0" smtClean="0">
                <a:solidFill>
                  <a:schemeClr val="tx1">
                    <a:lumMod val="65000"/>
                    <a:lumOff val="35000"/>
                  </a:schemeClr>
                </a:solidFill>
                <a:latin typeface="Trebuchet MS"/>
                <a:cs typeface="Trebuchet MS"/>
              </a:rPr>
              <a:t>-</a:t>
            </a:r>
            <a:endParaRPr lang="en-US" sz="1000" b="0" i="0" dirty="0">
              <a:solidFill>
                <a:schemeClr val="tx1">
                  <a:lumMod val="65000"/>
                  <a:lumOff val="35000"/>
                </a:schemeClr>
              </a:solidFill>
              <a:latin typeface="Trebuchet MS"/>
              <a:cs typeface="Trebuchet MS"/>
            </a:endParaRPr>
          </a:p>
        </p:txBody>
      </p:sp>
      <p:sp>
        <p:nvSpPr>
          <p:cNvPr id="8" name="Footer Placeholder 4"/>
          <p:cNvSpPr txBox="1">
            <a:spLocks/>
          </p:cNvSpPr>
          <p:nvPr/>
        </p:nvSpPr>
        <p:spPr>
          <a:xfrm>
            <a:off x="3963581" y="6305877"/>
            <a:ext cx="4531242" cy="260835"/>
          </a:xfrm>
          <a:prstGeom prst="rect">
            <a:avLst/>
          </a:prstGeom>
        </p:spPr>
        <p:txBody>
          <a:bodyPr/>
          <a:lstStyle>
            <a:defPPr>
              <a:defRPr lang="en-US"/>
            </a:defPPr>
            <a:lvl1pPr marL="0" algn="r" defTabSz="457200" rtl="0" eaLnBrk="1" latinLnBrk="0" hangingPunct="1">
              <a:defRPr sz="1000" b="0" i="0" kern="1200">
                <a:solidFill>
                  <a:schemeClr val="tx1">
                    <a:lumMod val="65000"/>
                    <a:lumOff val="35000"/>
                  </a:schemeClr>
                </a:solidFill>
                <a:latin typeface="Verdana"/>
                <a:ea typeface="+mn-ea"/>
                <a:cs typeface="Verdan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t>UNRESTRICTED / ILLIMITÉ</a:t>
            </a:r>
            <a:endParaRPr lang="en-US" dirty="0">
              <a:solidFill>
                <a:schemeClr val="tx1">
                  <a:lumMod val="85000"/>
                  <a:lumOff val="15000"/>
                </a:schemeClr>
              </a:solidFill>
            </a:endParaRPr>
          </a:p>
        </p:txBody>
      </p:sp>
    </p:spTree>
    <p:extLst>
      <p:ext uri="{BB962C8B-B14F-4D97-AF65-F5344CB8AC3E}">
        <p14:creationId xmlns:p14="http://schemas.microsoft.com/office/powerpoint/2010/main" val="1092544624"/>
      </p:ext>
    </p:extLst>
  </p:cSld>
  <p:clrMap bg1="lt1" tx1="dk1" bg2="lt2" tx2="dk2" accent1="accent1" accent2="accent2" accent3="accent3" accent4="accent4" accent5="accent5" accent6="accent6" hlink="hlink" folHlink="folHlink"/>
  <p:sldLayoutIdLst>
    <p:sldLayoutId id="2147483693" r:id="rId1"/>
  </p:sldLayoutIdLst>
  <p:hf sldNum="0" hdr="0" dt="0"/>
  <p:txStyles>
    <p:titleStyle>
      <a:lvl1pPr algn="l" defTabSz="457200" rtl="0" eaLnBrk="1" latinLnBrk="0" hangingPunct="1">
        <a:spcBef>
          <a:spcPct val="0"/>
        </a:spcBef>
        <a:buNone/>
        <a:defRPr sz="6000" b="1" i="0" kern="1200" baseline="0">
          <a:solidFill>
            <a:schemeClr val="bg1"/>
          </a:solidFill>
          <a:latin typeface="Trebuchet MS"/>
          <a:ea typeface="+mj-ea"/>
          <a:cs typeface="Trebuchet M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Footer Placeholder 4"/>
          <p:cNvSpPr txBox="1">
            <a:spLocks/>
          </p:cNvSpPr>
          <p:nvPr/>
        </p:nvSpPr>
        <p:spPr>
          <a:xfrm>
            <a:off x="3963581" y="6305877"/>
            <a:ext cx="4531242" cy="260835"/>
          </a:xfrm>
          <a:prstGeom prst="rect">
            <a:avLst/>
          </a:prstGeom>
        </p:spPr>
        <p:txBody>
          <a:bodyPr/>
          <a:lstStyle>
            <a:defPPr>
              <a:defRPr lang="en-US"/>
            </a:defPPr>
            <a:lvl1pPr marL="0" algn="r" defTabSz="457200" rtl="0" eaLnBrk="1" latinLnBrk="0" hangingPunct="1">
              <a:defRPr sz="1000" b="0" i="0" kern="1200">
                <a:solidFill>
                  <a:schemeClr val="tx1">
                    <a:lumMod val="65000"/>
                    <a:lumOff val="35000"/>
                  </a:schemeClr>
                </a:solidFill>
                <a:latin typeface="Verdana"/>
                <a:ea typeface="+mn-ea"/>
                <a:cs typeface="Verdan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t>UNRESTRICTED / ILLIMITÉ</a:t>
            </a:r>
            <a:endParaRPr lang="en-US" dirty="0">
              <a:solidFill>
                <a:schemeClr val="tx1">
                  <a:lumMod val="85000"/>
                  <a:lumOff val="15000"/>
                </a:schemeClr>
              </a:solidFill>
            </a:endParaRPr>
          </a:p>
        </p:txBody>
      </p:sp>
      <p:sp>
        <p:nvSpPr>
          <p:cNvPr id="3" name="TextBox 2"/>
          <p:cNvSpPr txBox="1"/>
          <p:nvPr/>
        </p:nvSpPr>
        <p:spPr>
          <a:xfrm>
            <a:off x="8330090" y="6305877"/>
            <a:ext cx="623574" cy="246221"/>
          </a:xfrm>
          <a:prstGeom prst="rect">
            <a:avLst/>
          </a:prstGeom>
          <a:noFill/>
        </p:spPr>
        <p:txBody>
          <a:bodyPr wrap="square" rtlCol="0">
            <a:spAutoFit/>
          </a:bodyPr>
          <a:lstStyle/>
          <a:p>
            <a:pPr algn="r"/>
            <a:r>
              <a:rPr lang="en-US" sz="1000" b="0" i="0" dirty="0" smtClean="0">
                <a:solidFill>
                  <a:schemeClr val="tx1">
                    <a:lumMod val="65000"/>
                    <a:lumOff val="35000"/>
                  </a:schemeClr>
                </a:solidFill>
                <a:latin typeface="Trebuchet MS"/>
                <a:cs typeface="Trebuchet MS"/>
              </a:rPr>
              <a:t>-</a:t>
            </a:r>
            <a:fld id="{FBF43F0D-FCAF-CC46-B0C4-FA03E8BF2391}" type="slidenum">
              <a:rPr lang="en-US" sz="1000" b="0" i="0" smtClean="0">
                <a:solidFill>
                  <a:schemeClr val="tx1">
                    <a:lumMod val="65000"/>
                    <a:lumOff val="35000"/>
                  </a:schemeClr>
                </a:solidFill>
                <a:latin typeface="Trebuchet MS"/>
                <a:cs typeface="Trebuchet MS"/>
              </a:rPr>
              <a:pPr algn="r"/>
              <a:t>‹#›</a:t>
            </a:fld>
            <a:r>
              <a:rPr lang="en-US" sz="1000" b="0" i="0" dirty="0" smtClean="0">
                <a:solidFill>
                  <a:schemeClr val="tx1">
                    <a:lumMod val="65000"/>
                    <a:lumOff val="35000"/>
                  </a:schemeClr>
                </a:solidFill>
                <a:latin typeface="Trebuchet MS"/>
                <a:cs typeface="Trebuchet MS"/>
              </a:rPr>
              <a:t>-</a:t>
            </a:r>
            <a:endParaRPr lang="en-US" sz="1000" b="0" i="0" dirty="0">
              <a:solidFill>
                <a:schemeClr val="tx1">
                  <a:lumMod val="65000"/>
                  <a:lumOff val="35000"/>
                </a:schemeClr>
              </a:solidFill>
              <a:latin typeface="Trebuchet MS"/>
              <a:cs typeface="Trebuchet MS"/>
            </a:endParaRPr>
          </a:p>
        </p:txBody>
      </p:sp>
    </p:spTree>
    <p:extLst>
      <p:ext uri="{BB962C8B-B14F-4D97-AF65-F5344CB8AC3E}">
        <p14:creationId xmlns:p14="http://schemas.microsoft.com/office/powerpoint/2010/main" val="739454468"/>
      </p:ext>
    </p:extLst>
  </p:cSld>
  <p:clrMap bg1="lt1" tx1="dk1" bg2="lt2" tx2="dk2" accent1="accent1" accent2="accent2" accent3="accent3" accent4="accent4" accent5="accent5" accent6="accent6" hlink="hlink" folHlink="folHlink"/>
  <p:sldLayoutIdLst>
    <p:sldLayoutId id="2147483729" r:id="rId1"/>
    <p:sldLayoutId id="2147483733" r:id="rId2"/>
  </p:sldLayoutIdLst>
  <p:hf sldNum="0" hdr="0" dt="0"/>
  <p:txStyles>
    <p:titleStyle>
      <a:lvl1pPr algn="l" defTabSz="457200" rtl="0" eaLnBrk="1" latinLnBrk="0" hangingPunct="1">
        <a:spcBef>
          <a:spcPct val="0"/>
        </a:spcBef>
        <a:buNone/>
        <a:defRPr sz="4400" b="1" i="0" kern="1200" baseline="0">
          <a:solidFill>
            <a:srgbClr val="0C5A9C"/>
          </a:solidFill>
          <a:latin typeface="Trebuchet MS"/>
          <a:ea typeface="+mj-ea"/>
          <a:cs typeface="Trebuchet MS"/>
        </a:defRPr>
      </a:lvl1pPr>
    </p:titleStyle>
    <p:bodyStyle>
      <a:lvl1pPr marL="0" indent="0" algn="l" defTabSz="457200" rtl="0" eaLnBrk="1" latinLnBrk="0" hangingPunct="1">
        <a:spcBef>
          <a:spcPct val="20000"/>
        </a:spcBef>
        <a:buFont typeface="Arial"/>
        <a:buNone/>
        <a:defRPr sz="2800" b="0" i="0" kern="1200">
          <a:solidFill>
            <a:srgbClr val="40B79C"/>
          </a:solidFill>
          <a:latin typeface="Trebuchet MS"/>
          <a:ea typeface="+mn-ea"/>
          <a:cs typeface="Trebuchet M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TextBox 11"/>
          <p:cNvSpPr txBox="1"/>
          <p:nvPr/>
        </p:nvSpPr>
        <p:spPr>
          <a:xfrm>
            <a:off x="8330090" y="6305877"/>
            <a:ext cx="623574" cy="246221"/>
          </a:xfrm>
          <a:prstGeom prst="rect">
            <a:avLst/>
          </a:prstGeom>
          <a:noFill/>
        </p:spPr>
        <p:txBody>
          <a:bodyPr wrap="square" rtlCol="0">
            <a:spAutoFit/>
          </a:bodyPr>
          <a:lstStyle/>
          <a:p>
            <a:pPr algn="r"/>
            <a:r>
              <a:rPr lang="en-US" sz="1000" b="0" i="0" dirty="0" smtClean="0">
                <a:solidFill>
                  <a:schemeClr val="tx1">
                    <a:lumMod val="65000"/>
                    <a:lumOff val="35000"/>
                  </a:schemeClr>
                </a:solidFill>
                <a:latin typeface="Trebuchet MS"/>
                <a:cs typeface="Trebuchet MS"/>
              </a:rPr>
              <a:t>-</a:t>
            </a:r>
            <a:fld id="{FBF43F0D-FCAF-CC46-B0C4-FA03E8BF2391}" type="slidenum">
              <a:rPr lang="en-US" sz="1000" b="0" i="0" smtClean="0">
                <a:solidFill>
                  <a:schemeClr val="tx1">
                    <a:lumMod val="65000"/>
                    <a:lumOff val="35000"/>
                  </a:schemeClr>
                </a:solidFill>
                <a:latin typeface="Trebuchet MS"/>
                <a:cs typeface="Trebuchet MS"/>
              </a:rPr>
              <a:pPr algn="r"/>
              <a:t>‹#›</a:t>
            </a:fld>
            <a:r>
              <a:rPr lang="en-US" sz="1000" b="0" i="0" dirty="0" smtClean="0">
                <a:solidFill>
                  <a:schemeClr val="tx1">
                    <a:lumMod val="65000"/>
                    <a:lumOff val="35000"/>
                  </a:schemeClr>
                </a:solidFill>
                <a:latin typeface="Trebuchet MS"/>
                <a:cs typeface="Trebuchet MS"/>
              </a:rPr>
              <a:t>-</a:t>
            </a:r>
            <a:endParaRPr lang="en-US" sz="1000" b="0" i="0" dirty="0">
              <a:solidFill>
                <a:schemeClr val="tx1">
                  <a:lumMod val="65000"/>
                  <a:lumOff val="35000"/>
                </a:schemeClr>
              </a:solidFill>
              <a:latin typeface="Trebuchet MS"/>
              <a:cs typeface="Trebuchet MS"/>
            </a:endParaRPr>
          </a:p>
        </p:txBody>
      </p:sp>
      <p:pic>
        <p:nvPicPr>
          <p:cNvPr id="6" name="Picture 5" descr="logo-whtbar.png"/>
          <p:cNvPicPr>
            <a:picLocks noChangeAspect="1"/>
          </p:cNvPicPr>
          <p:nvPr/>
        </p:nvPicPr>
        <p:blipFill>
          <a:blip r:embed="rId3" cstate="email">
            <a:extLst>
              <a:ext uri="{28A0092B-C50C-407E-A947-70E740481C1C}">
                <a14:useLocalDpi xmlns:a14="http://schemas.microsoft.com/office/drawing/2010/main"/>
              </a:ext>
            </a:extLst>
          </a:blip>
          <a:srcRect b="92284"/>
          <a:stretch>
            <a:fillRect/>
          </a:stretch>
        </p:blipFill>
        <p:spPr>
          <a:xfrm>
            <a:off x="0" y="0"/>
            <a:ext cx="9144000" cy="529167"/>
          </a:xfrm>
          <a:prstGeom prst="rect">
            <a:avLst/>
          </a:prstGeom>
        </p:spPr>
      </p:pic>
      <p:sp>
        <p:nvSpPr>
          <p:cNvPr id="5" name="Footer Placeholder 4"/>
          <p:cNvSpPr txBox="1">
            <a:spLocks/>
          </p:cNvSpPr>
          <p:nvPr/>
        </p:nvSpPr>
        <p:spPr>
          <a:xfrm>
            <a:off x="3963581" y="6305877"/>
            <a:ext cx="4531242" cy="260835"/>
          </a:xfrm>
          <a:prstGeom prst="rect">
            <a:avLst/>
          </a:prstGeom>
        </p:spPr>
        <p:txBody>
          <a:bodyPr/>
          <a:lstStyle>
            <a:defPPr>
              <a:defRPr lang="en-US"/>
            </a:defPPr>
            <a:lvl1pPr marL="0" algn="r" defTabSz="457200" rtl="0" eaLnBrk="1" latinLnBrk="0" hangingPunct="1">
              <a:defRPr sz="1000" b="0" i="0" kern="1200">
                <a:solidFill>
                  <a:schemeClr val="tx1">
                    <a:lumMod val="65000"/>
                    <a:lumOff val="35000"/>
                  </a:schemeClr>
                </a:solidFill>
                <a:latin typeface="Verdana"/>
                <a:ea typeface="+mn-ea"/>
                <a:cs typeface="Verdan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t>UNRESTRICTED / ILLIMITÉ</a:t>
            </a:r>
            <a:endParaRPr lang="en-US" dirty="0">
              <a:solidFill>
                <a:schemeClr val="tx1">
                  <a:lumMod val="85000"/>
                  <a:lumOff val="15000"/>
                </a:schemeClr>
              </a:solidFill>
            </a:endParaRPr>
          </a:p>
        </p:txBody>
      </p:sp>
      <p:pic>
        <p:nvPicPr>
          <p:cNvPr id="7" name="Picture 6" descr="150dpi-bar.png"/>
          <p:cNvPicPr>
            <a:picLocks noChangeAspect="1"/>
          </p:cNvPicPr>
          <p:nvPr/>
        </p:nvPicPr>
        <p:blipFill rotWithShape="1">
          <a:blip r:embed="rId4">
            <a:extLst>
              <a:ext uri="{28A0092B-C50C-407E-A947-70E740481C1C}">
                <a14:useLocalDpi xmlns:a14="http://schemas.microsoft.com/office/drawing/2010/main" val="0"/>
              </a:ext>
            </a:extLst>
          </a:blip>
          <a:srcRect b="92283"/>
          <a:stretch/>
        </p:blipFill>
        <p:spPr>
          <a:xfrm>
            <a:off x="0" y="0"/>
            <a:ext cx="9143391" cy="529167"/>
          </a:xfrm>
          <a:prstGeom prst="rect">
            <a:avLst/>
          </a:prstGeom>
        </p:spPr>
      </p:pic>
      <p:pic>
        <p:nvPicPr>
          <p:cNvPr id="8" name="Picture 7" descr="logo-whtbar.png"/>
          <p:cNvPicPr>
            <a:picLocks noChangeAspect="1"/>
          </p:cNvPicPr>
          <p:nvPr/>
        </p:nvPicPr>
        <p:blipFill>
          <a:blip r:embed="rId3" cstate="email">
            <a:extLst>
              <a:ext uri="{28A0092B-C50C-407E-A947-70E740481C1C}">
                <a14:useLocalDpi xmlns:a14="http://schemas.microsoft.com/office/drawing/2010/main"/>
              </a:ext>
            </a:extLst>
          </a:blip>
          <a:srcRect t="85747"/>
          <a:stretch>
            <a:fillRect/>
          </a:stretch>
        </p:blipFill>
        <p:spPr>
          <a:xfrm>
            <a:off x="0" y="5880538"/>
            <a:ext cx="9144000" cy="977462"/>
          </a:xfrm>
          <a:prstGeom prst="rect">
            <a:avLst/>
          </a:prstGeom>
        </p:spPr>
      </p:pic>
      <p:sp>
        <p:nvSpPr>
          <p:cNvPr id="11" name="TextBox 10"/>
          <p:cNvSpPr txBox="1"/>
          <p:nvPr userDrawn="1"/>
        </p:nvSpPr>
        <p:spPr>
          <a:xfrm>
            <a:off x="8482490" y="6458277"/>
            <a:ext cx="623574" cy="246221"/>
          </a:xfrm>
          <a:prstGeom prst="rect">
            <a:avLst/>
          </a:prstGeom>
          <a:noFill/>
        </p:spPr>
        <p:txBody>
          <a:bodyPr wrap="square" rtlCol="0">
            <a:spAutoFit/>
          </a:bodyPr>
          <a:lstStyle/>
          <a:p>
            <a:pPr algn="r"/>
            <a:r>
              <a:rPr lang="en-US" sz="1000" b="0" i="0" dirty="0" smtClean="0">
                <a:solidFill>
                  <a:schemeClr val="tx1">
                    <a:lumMod val="65000"/>
                    <a:lumOff val="35000"/>
                  </a:schemeClr>
                </a:solidFill>
                <a:latin typeface="Trebuchet MS"/>
                <a:cs typeface="Trebuchet MS"/>
              </a:rPr>
              <a:t>-</a:t>
            </a:r>
            <a:fld id="{FBF43F0D-FCAF-CC46-B0C4-FA03E8BF2391}" type="slidenum">
              <a:rPr lang="en-US" sz="1000" b="0" i="0" smtClean="0">
                <a:solidFill>
                  <a:schemeClr val="tx1">
                    <a:lumMod val="65000"/>
                    <a:lumOff val="35000"/>
                  </a:schemeClr>
                </a:solidFill>
                <a:latin typeface="Trebuchet MS"/>
                <a:cs typeface="Trebuchet MS"/>
              </a:rPr>
              <a:pPr algn="r"/>
              <a:t>‹#›</a:t>
            </a:fld>
            <a:r>
              <a:rPr lang="en-US" sz="1000" b="0" i="0" dirty="0" smtClean="0">
                <a:solidFill>
                  <a:schemeClr val="tx1">
                    <a:lumMod val="65000"/>
                    <a:lumOff val="35000"/>
                  </a:schemeClr>
                </a:solidFill>
                <a:latin typeface="Trebuchet MS"/>
                <a:cs typeface="Trebuchet MS"/>
              </a:rPr>
              <a:t>-</a:t>
            </a:r>
            <a:endParaRPr lang="en-US" sz="1000" b="0" i="0" dirty="0">
              <a:solidFill>
                <a:schemeClr val="tx1">
                  <a:lumMod val="65000"/>
                  <a:lumOff val="35000"/>
                </a:schemeClr>
              </a:solidFill>
              <a:latin typeface="Trebuchet MS"/>
              <a:cs typeface="Trebuchet MS"/>
            </a:endParaRPr>
          </a:p>
        </p:txBody>
      </p:sp>
      <p:sp>
        <p:nvSpPr>
          <p:cNvPr id="13" name="Footer Placeholder 4"/>
          <p:cNvSpPr txBox="1">
            <a:spLocks/>
          </p:cNvSpPr>
          <p:nvPr userDrawn="1"/>
        </p:nvSpPr>
        <p:spPr>
          <a:xfrm>
            <a:off x="4115981" y="6458277"/>
            <a:ext cx="4531242" cy="260835"/>
          </a:xfrm>
          <a:prstGeom prst="rect">
            <a:avLst/>
          </a:prstGeom>
        </p:spPr>
        <p:txBody>
          <a:bodyPr/>
          <a:lstStyle>
            <a:defPPr>
              <a:defRPr lang="en-US"/>
            </a:defPPr>
            <a:lvl1pPr marL="0" algn="r" defTabSz="457200" rtl="0" eaLnBrk="1" latinLnBrk="0" hangingPunct="1">
              <a:defRPr sz="1000" b="0" i="0" kern="1200">
                <a:solidFill>
                  <a:schemeClr val="tx1">
                    <a:lumMod val="65000"/>
                    <a:lumOff val="35000"/>
                  </a:schemeClr>
                </a:solidFill>
                <a:latin typeface="Verdana"/>
                <a:ea typeface="+mn-ea"/>
                <a:cs typeface="Verdan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t>UNRESTRICTED / ILLIMITÉ</a:t>
            </a:r>
            <a:endParaRPr lang="en-US" dirty="0">
              <a:solidFill>
                <a:schemeClr val="tx1">
                  <a:lumMod val="85000"/>
                  <a:lumOff val="15000"/>
                </a:schemeClr>
              </a:solidFill>
            </a:endParaRPr>
          </a:p>
        </p:txBody>
      </p:sp>
    </p:spTree>
    <p:extLst>
      <p:ext uri="{BB962C8B-B14F-4D97-AF65-F5344CB8AC3E}">
        <p14:creationId xmlns:p14="http://schemas.microsoft.com/office/powerpoint/2010/main" val="220188376"/>
      </p:ext>
    </p:extLst>
  </p:cSld>
  <p:clrMap bg1="lt1" tx1="dk1" bg2="lt2" tx2="dk2" accent1="accent1" accent2="accent2" accent3="accent3" accent4="accent4" accent5="accent5" accent6="accent6" hlink="hlink" folHlink="folHlink"/>
  <p:sldLayoutIdLst>
    <p:sldLayoutId id="2147483744" r:id="rId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Rectangle 7"/>
          <p:cNvSpPr/>
          <p:nvPr/>
        </p:nvSpPr>
        <p:spPr>
          <a:xfrm>
            <a:off x="0" y="5960533"/>
            <a:ext cx="9144000" cy="897467"/>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8330090" y="6305877"/>
            <a:ext cx="623574" cy="246221"/>
          </a:xfrm>
          <a:prstGeom prst="rect">
            <a:avLst/>
          </a:prstGeom>
          <a:noFill/>
        </p:spPr>
        <p:txBody>
          <a:bodyPr wrap="square" rtlCol="0">
            <a:spAutoFit/>
          </a:bodyPr>
          <a:lstStyle/>
          <a:p>
            <a:pPr algn="r"/>
            <a:r>
              <a:rPr lang="en-US" sz="1000" b="0" i="0" dirty="0" smtClean="0">
                <a:solidFill>
                  <a:schemeClr val="tx1">
                    <a:lumMod val="65000"/>
                    <a:lumOff val="35000"/>
                  </a:schemeClr>
                </a:solidFill>
                <a:latin typeface="Trebuchet MS"/>
                <a:cs typeface="Trebuchet MS"/>
              </a:rPr>
              <a:t>-</a:t>
            </a:r>
            <a:fld id="{FBF43F0D-FCAF-CC46-B0C4-FA03E8BF2391}" type="slidenum">
              <a:rPr lang="en-US" sz="1000" b="0" i="0" smtClean="0">
                <a:solidFill>
                  <a:schemeClr val="tx1">
                    <a:lumMod val="65000"/>
                    <a:lumOff val="35000"/>
                  </a:schemeClr>
                </a:solidFill>
                <a:latin typeface="Trebuchet MS"/>
                <a:cs typeface="Trebuchet MS"/>
              </a:rPr>
              <a:pPr algn="r"/>
              <a:t>‹#›</a:t>
            </a:fld>
            <a:r>
              <a:rPr lang="en-US" sz="1000" b="0" i="0" dirty="0" smtClean="0">
                <a:solidFill>
                  <a:schemeClr val="tx1">
                    <a:lumMod val="65000"/>
                    <a:lumOff val="35000"/>
                  </a:schemeClr>
                </a:solidFill>
                <a:latin typeface="Trebuchet MS"/>
                <a:cs typeface="Trebuchet MS"/>
              </a:rPr>
              <a:t>-</a:t>
            </a:r>
            <a:endParaRPr lang="en-US" sz="1000" b="0" i="0" dirty="0">
              <a:solidFill>
                <a:schemeClr val="tx1">
                  <a:lumMod val="65000"/>
                  <a:lumOff val="35000"/>
                </a:schemeClr>
              </a:solidFill>
              <a:latin typeface="Trebuchet MS"/>
              <a:cs typeface="Trebuchet MS"/>
            </a:endParaRPr>
          </a:p>
        </p:txBody>
      </p:sp>
      <p:sp>
        <p:nvSpPr>
          <p:cNvPr id="4" name="Footer Placeholder 4"/>
          <p:cNvSpPr txBox="1">
            <a:spLocks/>
          </p:cNvSpPr>
          <p:nvPr/>
        </p:nvSpPr>
        <p:spPr>
          <a:xfrm>
            <a:off x="3963581" y="6305877"/>
            <a:ext cx="4531242" cy="260835"/>
          </a:xfrm>
          <a:prstGeom prst="rect">
            <a:avLst/>
          </a:prstGeom>
        </p:spPr>
        <p:txBody>
          <a:bodyPr/>
          <a:lstStyle>
            <a:defPPr>
              <a:defRPr lang="en-US"/>
            </a:defPPr>
            <a:lvl1pPr marL="0" algn="r" defTabSz="457200" rtl="0" eaLnBrk="1" latinLnBrk="0" hangingPunct="1">
              <a:defRPr sz="1000" b="0" i="0" kern="1200">
                <a:solidFill>
                  <a:schemeClr val="tx1">
                    <a:lumMod val="65000"/>
                    <a:lumOff val="35000"/>
                  </a:schemeClr>
                </a:solidFill>
                <a:latin typeface="Verdana"/>
                <a:ea typeface="+mn-ea"/>
                <a:cs typeface="Verdan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t>UNRESTRICTED / ILLIMITÉ</a:t>
            </a:r>
            <a:endParaRPr lang="en-US" dirty="0">
              <a:solidFill>
                <a:schemeClr val="tx1">
                  <a:lumMod val="85000"/>
                  <a:lumOff val="15000"/>
                </a:schemeClr>
              </a:solidFill>
            </a:endParaRPr>
          </a:p>
        </p:txBody>
      </p:sp>
    </p:spTree>
    <p:extLst>
      <p:ext uri="{BB962C8B-B14F-4D97-AF65-F5344CB8AC3E}">
        <p14:creationId xmlns:p14="http://schemas.microsoft.com/office/powerpoint/2010/main" val="3226913783"/>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ltLang="x-none" sz="3200" dirty="0"/>
              <a:t>Canadian Experience </a:t>
            </a:r>
            <a:r>
              <a:rPr lang="en-US" altLang="x-none" sz="3200" dirty="0" smtClean="0"/>
              <a:t>in Safety </a:t>
            </a:r>
            <a:r>
              <a:rPr lang="en-US" altLang="x-none" sz="3200" dirty="0"/>
              <a:t>Evaluation of Research Reactors</a:t>
            </a:r>
            <a:endParaRPr lang="en-CA" sz="3200" dirty="0"/>
          </a:p>
        </p:txBody>
      </p:sp>
      <p:sp>
        <p:nvSpPr>
          <p:cNvPr id="3" name="Text Placeholder 2"/>
          <p:cNvSpPr>
            <a:spLocks noGrp="1"/>
          </p:cNvSpPr>
          <p:nvPr>
            <p:ph type="body" sz="quarter" idx="11"/>
          </p:nvPr>
        </p:nvSpPr>
        <p:spPr>
          <a:xfrm>
            <a:off x="271464" y="4570943"/>
            <a:ext cx="8601073" cy="367874"/>
          </a:xfrm>
        </p:spPr>
        <p:txBody>
          <a:bodyPr/>
          <a:lstStyle/>
          <a:p>
            <a:r>
              <a:rPr lang="en-CA" sz="1800" dirty="0" smtClean="0"/>
              <a:t>IAEA-</a:t>
            </a:r>
            <a:r>
              <a:rPr lang="en-CA" sz="1800" dirty="0" err="1" smtClean="0"/>
              <a:t>KINS</a:t>
            </a:r>
            <a:r>
              <a:rPr lang="en-CA" sz="1800" dirty="0" smtClean="0"/>
              <a:t> Workshop on Safety Evaluation of Researc</a:t>
            </a:r>
            <a:r>
              <a:rPr lang="en-CA" sz="1800" dirty="0" smtClean="0"/>
              <a:t>h Reactors 15-19 July 2019</a:t>
            </a:r>
            <a:endParaRPr lang="en-CA" sz="1800" dirty="0"/>
          </a:p>
        </p:txBody>
      </p:sp>
      <p:sp>
        <p:nvSpPr>
          <p:cNvPr id="4" name="Text Placeholder 3"/>
          <p:cNvSpPr>
            <a:spLocks noGrp="1"/>
          </p:cNvSpPr>
          <p:nvPr>
            <p:ph type="body" sz="quarter" idx="12"/>
          </p:nvPr>
        </p:nvSpPr>
        <p:spPr>
          <a:xfrm>
            <a:off x="271462" y="5014811"/>
            <a:ext cx="8601075" cy="726961"/>
          </a:xfrm>
        </p:spPr>
        <p:txBody>
          <a:bodyPr/>
          <a:lstStyle/>
          <a:p>
            <a:r>
              <a:rPr lang="en-CA" dirty="0" smtClean="0"/>
              <a:t>Sang Shim			Nuclear Engineering &amp; Systems Analysis Division</a:t>
            </a:r>
            <a:br>
              <a:rPr lang="en-CA" dirty="0" smtClean="0"/>
            </a:br>
            <a:r>
              <a:rPr lang="en-CA" dirty="0" smtClean="0"/>
              <a:t>									Science &amp; Technology</a:t>
            </a:r>
            <a:endParaRPr lang="en-CA" dirty="0"/>
          </a:p>
        </p:txBody>
      </p:sp>
      <p:pic>
        <p:nvPicPr>
          <p:cNvPr id="6" name="Picture Placeholder 5"/>
          <p:cNvPicPr>
            <a:picLocks noGrp="1" noChangeAspect="1"/>
          </p:cNvPicPr>
          <p:nvPr>
            <p:ph type="pic" sz="quarter" idx="13"/>
          </p:nvPr>
        </p:nvPicPr>
        <p:blipFill>
          <a:blip r:embed="rId3"/>
          <a:srcRect l="5" r="5"/>
          <a:stretch>
            <a:fillRect/>
          </a:stretch>
        </p:blipFill>
        <p:spPr>
          <a:prstGeom prst="rect">
            <a:avLst/>
          </a:prstGeom>
        </p:spPr>
      </p:pic>
    </p:spTree>
    <p:extLst>
      <p:ext uri="{BB962C8B-B14F-4D97-AF65-F5344CB8AC3E}">
        <p14:creationId xmlns:p14="http://schemas.microsoft.com/office/powerpoint/2010/main" val="37538675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18" name="Text Box 26"/>
          <p:cNvSpPr txBox="1">
            <a:spLocks noChangeArrowheads="1"/>
          </p:cNvSpPr>
          <p:nvPr/>
        </p:nvSpPr>
        <p:spPr bwMode="auto">
          <a:xfrm>
            <a:off x="265113" y="1235677"/>
            <a:ext cx="8294687" cy="4742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lvl1pPr marL="193675" indent="-193675" defTabSz="423863">
              <a:defRPr>
                <a:solidFill>
                  <a:schemeClr val="tx1"/>
                </a:solidFill>
                <a:latin typeface="Arial" charset="0"/>
              </a:defRPr>
            </a:lvl1pPr>
            <a:lvl2pPr marL="942975" indent="-533400" defTabSz="423863">
              <a:defRPr>
                <a:solidFill>
                  <a:schemeClr val="tx1"/>
                </a:solidFill>
                <a:latin typeface="Arial" charset="0"/>
              </a:defRPr>
            </a:lvl2pPr>
            <a:lvl3pPr marL="1597025" indent="-776288" defTabSz="423863">
              <a:defRPr>
                <a:solidFill>
                  <a:schemeClr val="tx1"/>
                </a:solidFill>
                <a:latin typeface="Arial" charset="0"/>
              </a:defRPr>
            </a:lvl3pPr>
            <a:lvl4pPr marL="1230313" defTabSz="423863">
              <a:defRPr>
                <a:solidFill>
                  <a:schemeClr val="tx1"/>
                </a:solidFill>
                <a:latin typeface="Arial" charset="0"/>
              </a:defRPr>
            </a:lvl4pPr>
            <a:lvl5pPr marL="1641475" defTabSz="423863">
              <a:defRPr>
                <a:solidFill>
                  <a:schemeClr val="tx1"/>
                </a:solidFill>
                <a:latin typeface="Arial" charset="0"/>
              </a:defRPr>
            </a:lvl5pPr>
            <a:lvl6pPr marL="2098675" defTabSz="423863" fontAlgn="base">
              <a:spcBef>
                <a:spcPct val="0"/>
              </a:spcBef>
              <a:spcAft>
                <a:spcPct val="0"/>
              </a:spcAft>
              <a:defRPr>
                <a:solidFill>
                  <a:schemeClr val="tx1"/>
                </a:solidFill>
                <a:latin typeface="Arial" charset="0"/>
              </a:defRPr>
            </a:lvl6pPr>
            <a:lvl7pPr marL="2555875" defTabSz="423863" fontAlgn="base">
              <a:spcBef>
                <a:spcPct val="0"/>
              </a:spcBef>
              <a:spcAft>
                <a:spcPct val="0"/>
              </a:spcAft>
              <a:defRPr>
                <a:solidFill>
                  <a:schemeClr val="tx1"/>
                </a:solidFill>
                <a:latin typeface="Arial" charset="0"/>
              </a:defRPr>
            </a:lvl7pPr>
            <a:lvl8pPr marL="3013075" defTabSz="423863" fontAlgn="base">
              <a:spcBef>
                <a:spcPct val="0"/>
              </a:spcBef>
              <a:spcAft>
                <a:spcPct val="0"/>
              </a:spcAft>
              <a:defRPr>
                <a:solidFill>
                  <a:schemeClr val="tx1"/>
                </a:solidFill>
                <a:latin typeface="Arial" charset="0"/>
              </a:defRPr>
            </a:lvl8pPr>
            <a:lvl9pPr marL="3470275" defTabSz="423863" fontAlgn="base">
              <a:spcBef>
                <a:spcPct val="0"/>
              </a:spcBef>
              <a:spcAft>
                <a:spcPct val="0"/>
              </a:spcAft>
              <a:defRPr>
                <a:solidFill>
                  <a:schemeClr val="tx1"/>
                </a:solidFill>
                <a:latin typeface="Arial" charset="0"/>
              </a:defRPr>
            </a:lvl9pPr>
          </a:lstStyle>
          <a:p>
            <a:pPr marL="342900" indent="-342900" eaLnBrk="1" hangingPunct="1">
              <a:buClr>
                <a:srgbClr val="000000"/>
              </a:buClr>
              <a:buSzPct val="101000"/>
              <a:buFont typeface="Arial" panose="020B0604020202020204" pitchFamily="34" charset="0"/>
              <a:buChar char="•"/>
              <a:defRPr/>
            </a:pPr>
            <a:r>
              <a:rPr lang="en-US" altLang="x-none" sz="2400" dirty="0">
                <a:solidFill>
                  <a:srgbClr val="000000"/>
                </a:solidFill>
                <a:latin typeface="+mn-lt"/>
              </a:rPr>
              <a:t>A</a:t>
            </a:r>
            <a:r>
              <a:rPr lang="en-US" altLang="x-none" sz="2400" dirty="0" smtClean="0">
                <a:solidFill>
                  <a:srgbClr val="000000"/>
                </a:solidFill>
                <a:latin typeface="+mn-lt"/>
              </a:rPr>
              <a:t>n </a:t>
            </a:r>
            <a:r>
              <a:rPr lang="en-US" altLang="x-none" sz="2400" dirty="0" smtClean="0">
                <a:solidFill>
                  <a:srgbClr val="000000"/>
                </a:solidFill>
                <a:latin typeface="+mn-lt"/>
              </a:rPr>
              <a:t>estimate of risk </a:t>
            </a:r>
            <a:r>
              <a:rPr lang="en-US" altLang="x-none" sz="2400" dirty="0" smtClean="0">
                <a:latin typeface="+mn-lt"/>
              </a:rPr>
              <a:t>in terms of </a:t>
            </a:r>
            <a:r>
              <a:rPr lang="en-US" altLang="x-none" sz="2400" dirty="0">
                <a:latin typeface="+mn-lt"/>
              </a:rPr>
              <a:t>frequencies and consequences of design basis events and design extension conditions that are expected for the research reactor and its associated </a:t>
            </a:r>
            <a:r>
              <a:rPr lang="en-US" altLang="x-none" sz="2400" dirty="0" smtClean="0">
                <a:latin typeface="+mn-lt"/>
              </a:rPr>
              <a:t>facilities</a:t>
            </a:r>
            <a:r>
              <a:rPr lang="en-US" altLang="x-none" sz="2400" dirty="0" smtClean="0">
                <a:solidFill>
                  <a:srgbClr val="000000"/>
                </a:solidFill>
                <a:latin typeface="+mn-lt"/>
              </a:rPr>
              <a:t/>
            </a:r>
            <a:br>
              <a:rPr lang="en-US" altLang="x-none" sz="2400" dirty="0" smtClean="0">
                <a:solidFill>
                  <a:srgbClr val="000000"/>
                </a:solidFill>
                <a:latin typeface="+mn-lt"/>
              </a:rPr>
            </a:br>
            <a:endParaRPr lang="en-US" altLang="x-none" sz="2400" dirty="0" smtClean="0">
              <a:solidFill>
                <a:srgbClr val="000000"/>
              </a:solidFill>
              <a:latin typeface="+mn-lt"/>
            </a:endParaRPr>
          </a:p>
          <a:p>
            <a:pPr marL="342900" indent="-342900" eaLnBrk="1" hangingPunct="1">
              <a:buClr>
                <a:srgbClr val="000000"/>
              </a:buClr>
              <a:buSzPct val="101000"/>
              <a:buFont typeface="Arial" panose="020B0604020202020204" pitchFamily="34" charset="0"/>
              <a:buChar char="•"/>
              <a:defRPr/>
            </a:pPr>
            <a:r>
              <a:rPr lang="en-US" altLang="x-none" sz="2400" dirty="0" smtClean="0">
                <a:solidFill>
                  <a:srgbClr val="000000"/>
                </a:solidFill>
                <a:latin typeface="+mn-lt"/>
              </a:rPr>
              <a:t>A </a:t>
            </a:r>
            <a:r>
              <a:rPr lang="en-US" altLang="x-none" sz="2400" dirty="0" smtClean="0">
                <a:solidFill>
                  <a:srgbClr val="000000"/>
                </a:solidFill>
                <a:latin typeface="+mn-lt"/>
              </a:rPr>
              <a:t>demonstration of the adequacy of the design of mitigating systems to confirm the </a:t>
            </a:r>
            <a:r>
              <a:rPr lang="en-US" altLang="x-none" sz="2400" dirty="0" err="1" smtClean="0">
                <a:solidFill>
                  <a:srgbClr val="000000"/>
                </a:solidFill>
                <a:latin typeface="+mn-lt"/>
              </a:rPr>
              <a:t>defence</a:t>
            </a:r>
            <a:r>
              <a:rPr lang="en-US" altLang="x-none" sz="2400" dirty="0" smtClean="0">
                <a:solidFill>
                  <a:srgbClr val="000000"/>
                </a:solidFill>
                <a:latin typeface="+mn-lt"/>
              </a:rPr>
              <a:t> in depth in design</a:t>
            </a:r>
          </a:p>
          <a:p>
            <a:pPr marL="342900" indent="-342900">
              <a:buSzPct val="101000"/>
              <a:buFont typeface="Arial" panose="020B0604020202020204" pitchFamily="34" charset="0"/>
              <a:buChar char="•"/>
              <a:defRPr/>
            </a:pPr>
            <a:endParaRPr lang="en-US" altLang="x-none" sz="2400" dirty="0">
              <a:latin typeface="+mn-lt"/>
            </a:endParaRPr>
          </a:p>
          <a:p>
            <a:pPr marL="342900" indent="-342900" eaLnBrk="1" hangingPunct="1">
              <a:buClr>
                <a:srgbClr val="000000"/>
              </a:buClr>
              <a:buSzPct val="101000"/>
              <a:buFont typeface="Arial" panose="020B0604020202020204" pitchFamily="34" charset="0"/>
              <a:buChar char="•"/>
              <a:defRPr/>
            </a:pPr>
            <a:r>
              <a:rPr lang="en-US" altLang="x-none" sz="2400" dirty="0" smtClean="0">
                <a:solidFill>
                  <a:srgbClr val="000000"/>
                </a:solidFill>
                <a:latin typeface="+mn-lt"/>
              </a:rPr>
              <a:t>A </a:t>
            </a:r>
            <a:r>
              <a:rPr lang="en-US" altLang="x-none" sz="2400" dirty="0" smtClean="0">
                <a:solidFill>
                  <a:srgbClr val="000000"/>
                </a:solidFill>
                <a:latin typeface="+mn-lt"/>
              </a:rPr>
              <a:t>calculation of impact on safety for changes in the research reactor</a:t>
            </a:r>
            <a:br>
              <a:rPr lang="en-US" altLang="x-none" sz="2400" dirty="0" smtClean="0">
                <a:solidFill>
                  <a:srgbClr val="000000"/>
                </a:solidFill>
                <a:latin typeface="+mn-lt"/>
              </a:rPr>
            </a:br>
            <a:endParaRPr lang="en-US" altLang="x-none" sz="2400" dirty="0" smtClean="0">
              <a:solidFill>
                <a:srgbClr val="000000"/>
              </a:solidFill>
              <a:latin typeface="+mn-lt"/>
            </a:endParaRPr>
          </a:p>
          <a:p>
            <a:pPr marL="342900" indent="-342900" eaLnBrk="1" hangingPunct="1">
              <a:buClr>
                <a:srgbClr val="000000"/>
              </a:buClr>
              <a:buSzPct val="101000"/>
              <a:buFont typeface="Arial" panose="020B0604020202020204" pitchFamily="34" charset="0"/>
              <a:buChar char="•"/>
              <a:defRPr/>
            </a:pPr>
            <a:r>
              <a:rPr lang="en-US" altLang="x-none" sz="2400" dirty="0">
                <a:solidFill>
                  <a:srgbClr val="000000"/>
                </a:solidFill>
                <a:latin typeface="+mn-lt"/>
              </a:rPr>
              <a:t>I</a:t>
            </a:r>
            <a:r>
              <a:rPr lang="en-US" altLang="x-none" sz="2400" dirty="0" smtClean="0">
                <a:solidFill>
                  <a:srgbClr val="000000"/>
                </a:solidFill>
                <a:latin typeface="+mn-lt"/>
              </a:rPr>
              <a:t>f </a:t>
            </a:r>
            <a:r>
              <a:rPr lang="en-US" altLang="x-none" sz="2400" dirty="0" smtClean="0">
                <a:solidFill>
                  <a:srgbClr val="000000"/>
                </a:solidFill>
                <a:latin typeface="+mn-lt"/>
              </a:rPr>
              <a:t>the estimated risk is unacceptable, design and/or operational changes are made until the risk is acceptable</a:t>
            </a:r>
            <a:r>
              <a:rPr lang="en-US" altLang="x-none" sz="2400" dirty="0" smtClean="0">
                <a:solidFill>
                  <a:srgbClr val="000000"/>
                </a:solidFill>
                <a:latin typeface="+mn-lt"/>
              </a:rPr>
              <a:t>.</a:t>
            </a:r>
            <a:r>
              <a:rPr lang="en-US" altLang="x-none" sz="2200" dirty="0" smtClean="0">
                <a:solidFill>
                  <a:srgbClr val="000000"/>
                </a:solidFill>
                <a:latin typeface="Times New Roman" charset="0"/>
              </a:rPr>
              <a:t/>
            </a:r>
            <a:br>
              <a:rPr lang="en-US" altLang="x-none" sz="2200" dirty="0" smtClean="0">
                <a:solidFill>
                  <a:srgbClr val="000000"/>
                </a:solidFill>
                <a:latin typeface="Times New Roman" charset="0"/>
              </a:rPr>
            </a:br>
            <a:endParaRPr lang="en-US" altLang="x-none" sz="1600" dirty="0" smtClean="0"/>
          </a:p>
        </p:txBody>
      </p:sp>
      <p:sp>
        <p:nvSpPr>
          <p:cNvPr id="2" name="Title 1"/>
          <p:cNvSpPr>
            <a:spLocks noGrp="1"/>
          </p:cNvSpPr>
          <p:nvPr>
            <p:ph type="title"/>
          </p:nvPr>
        </p:nvSpPr>
        <p:spPr/>
        <p:txBody>
          <a:bodyPr/>
          <a:lstStyle/>
          <a:p>
            <a:r>
              <a:rPr lang="en-CA" dirty="0" smtClean="0"/>
              <a:t>What is safety analysis?</a:t>
            </a:r>
            <a:endParaRPr lang="en-CA" dirty="0"/>
          </a:p>
        </p:txBody>
      </p:sp>
    </p:spTree>
    <p:extLst>
      <p:ext uri="{BB962C8B-B14F-4D97-AF65-F5344CB8AC3E}">
        <p14:creationId xmlns:p14="http://schemas.microsoft.com/office/powerpoint/2010/main" val="1882055439"/>
      </p:ext>
    </p:extLst>
  </p:cSld>
  <p:clrMapOvr>
    <a:masterClrMapping/>
  </p:clrMapOvr>
  <p:transition>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6" name="Text Box 26"/>
          <p:cNvSpPr txBox="1">
            <a:spLocks noChangeArrowheads="1"/>
          </p:cNvSpPr>
          <p:nvPr/>
        </p:nvSpPr>
        <p:spPr bwMode="auto">
          <a:xfrm>
            <a:off x="461491" y="1119302"/>
            <a:ext cx="8091488" cy="49107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lvl1pPr marL="193675" indent="-193675" defTabSz="423863">
              <a:defRPr>
                <a:solidFill>
                  <a:schemeClr val="tx1"/>
                </a:solidFill>
                <a:latin typeface="Arial" charset="0"/>
              </a:defRPr>
            </a:lvl1pPr>
            <a:lvl2pPr marL="942975" indent="-533400" defTabSz="423863">
              <a:defRPr>
                <a:solidFill>
                  <a:schemeClr val="tx1"/>
                </a:solidFill>
                <a:latin typeface="Arial" charset="0"/>
              </a:defRPr>
            </a:lvl2pPr>
            <a:lvl3pPr marL="1597025" indent="-776288" defTabSz="423863">
              <a:defRPr>
                <a:solidFill>
                  <a:schemeClr val="tx1"/>
                </a:solidFill>
                <a:latin typeface="Arial" charset="0"/>
              </a:defRPr>
            </a:lvl3pPr>
            <a:lvl4pPr marL="1230313" defTabSz="423863">
              <a:defRPr>
                <a:solidFill>
                  <a:schemeClr val="tx1"/>
                </a:solidFill>
                <a:latin typeface="Arial" charset="0"/>
              </a:defRPr>
            </a:lvl4pPr>
            <a:lvl5pPr marL="1641475" defTabSz="423863">
              <a:defRPr>
                <a:solidFill>
                  <a:schemeClr val="tx1"/>
                </a:solidFill>
                <a:latin typeface="Arial" charset="0"/>
              </a:defRPr>
            </a:lvl5pPr>
            <a:lvl6pPr marL="2098675" defTabSz="423863" fontAlgn="base">
              <a:spcBef>
                <a:spcPct val="0"/>
              </a:spcBef>
              <a:spcAft>
                <a:spcPct val="0"/>
              </a:spcAft>
              <a:defRPr>
                <a:solidFill>
                  <a:schemeClr val="tx1"/>
                </a:solidFill>
                <a:latin typeface="Arial" charset="0"/>
              </a:defRPr>
            </a:lvl6pPr>
            <a:lvl7pPr marL="2555875" defTabSz="423863" fontAlgn="base">
              <a:spcBef>
                <a:spcPct val="0"/>
              </a:spcBef>
              <a:spcAft>
                <a:spcPct val="0"/>
              </a:spcAft>
              <a:defRPr>
                <a:solidFill>
                  <a:schemeClr val="tx1"/>
                </a:solidFill>
                <a:latin typeface="Arial" charset="0"/>
              </a:defRPr>
            </a:lvl7pPr>
            <a:lvl8pPr marL="3013075" defTabSz="423863" fontAlgn="base">
              <a:spcBef>
                <a:spcPct val="0"/>
              </a:spcBef>
              <a:spcAft>
                <a:spcPct val="0"/>
              </a:spcAft>
              <a:defRPr>
                <a:solidFill>
                  <a:schemeClr val="tx1"/>
                </a:solidFill>
                <a:latin typeface="Arial" charset="0"/>
              </a:defRPr>
            </a:lvl8pPr>
            <a:lvl9pPr marL="3470275" defTabSz="423863" fontAlgn="base">
              <a:spcBef>
                <a:spcPct val="0"/>
              </a:spcBef>
              <a:spcAft>
                <a:spcPct val="0"/>
              </a:spcAft>
              <a:defRPr>
                <a:solidFill>
                  <a:schemeClr val="tx1"/>
                </a:solidFill>
                <a:latin typeface="Arial" charset="0"/>
              </a:defRPr>
            </a:lvl9pPr>
          </a:lstStyle>
          <a:p>
            <a:pPr marL="342900" indent="-342900" eaLnBrk="1" hangingPunct="1">
              <a:buClr>
                <a:srgbClr val="000000"/>
              </a:buClr>
              <a:buSzPct val="100000"/>
              <a:buFont typeface="Arial" panose="020B0604020202020204" pitchFamily="34" charset="0"/>
              <a:buChar char="•"/>
              <a:defRPr/>
            </a:pPr>
            <a:r>
              <a:rPr lang="en-US" altLang="x-none" sz="2200" dirty="0" smtClean="0">
                <a:solidFill>
                  <a:srgbClr val="000000"/>
                </a:solidFill>
                <a:latin typeface="+mj-lt"/>
              </a:rPr>
              <a:t>Identify design or operational limits against single failures, common cause failures and other design basis events. </a:t>
            </a:r>
          </a:p>
          <a:p>
            <a:pPr marL="342900" indent="-342900" eaLnBrk="1" hangingPunct="1">
              <a:buClr>
                <a:srgbClr val="000000"/>
              </a:buClr>
              <a:buSzPct val="100000"/>
              <a:buFont typeface="Arial" panose="020B0604020202020204" pitchFamily="34" charset="0"/>
              <a:buChar char="•"/>
              <a:defRPr/>
            </a:pPr>
            <a:r>
              <a:rPr lang="en-US" altLang="x-none" sz="2200" dirty="0" smtClean="0">
                <a:solidFill>
                  <a:srgbClr val="000000"/>
                </a:solidFill>
                <a:latin typeface="+mj-lt"/>
              </a:rPr>
              <a:t>Identify the adequacy of safety features or control options.</a:t>
            </a:r>
          </a:p>
          <a:p>
            <a:pPr marL="342900" indent="-342900" eaLnBrk="1" hangingPunct="1">
              <a:buClr>
                <a:srgbClr val="000000"/>
              </a:buClr>
              <a:buSzPct val="100000"/>
              <a:buFont typeface="Arial" panose="020B0604020202020204" pitchFamily="34" charset="0"/>
              <a:buChar char="•"/>
              <a:defRPr/>
            </a:pPr>
            <a:r>
              <a:rPr lang="en-US" altLang="x-none" sz="2200" dirty="0" smtClean="0">
                <a:solidFill>
                  <a:srgbClr val="000000"/>
                </a:solidFill>
                <a:latin typeface="+mj-lt"/>
              </a:rPr>
              <a:t>Identify a level of risk and safe operating characteristics.</a:t>
            </a:r>
          </a:p>
          <a:p>
            <a:pPr marL="342900" indent="-342900" eaLnBrk="1" hangingPunct="1">
              <a:buClr>
                <a:srgbClr val="000000"/>
              </a:buClr>
              <a:buSzPct val="100000"/>
              <a:buFont typeface="Arial" panose="020B0604020202020204" pitchFamily="34" charset="0"/>
              <a:buChar char="•"/>
              <a:defRPr/>
            </a:pPr>
            <a:r>
              <a:rPr lang="en-US" altLang="x-none" sz="2200" dirty="0" smtClean="0">
                <a:solidFill>
                  <a:srgbClr val="000000"/>
                </a:solidFill>
                <a:latin typeface="+mj-lt"/>
              </a:rPr>
              <a:t>Provide a safe operating envelope (OLCs, technical specifications).</a:t>
            </a:r>
          </a:p>
          <a:p>
            <a:pPr marL="342900" indent="-342900" eaLnBrk="1" hangingPunct="1">
              <a:buClr>
                <a:srgbClr val="000000"/>
              </a:buClr>
              <a:buSzPct val="100000"/>
              <a:buFont typeface="Arial" panose="020B0604020202020204" pitchFamily="34" charset="0"/>
              <a:buChar char="•"/>
              <a:defRPr/>
            </a:pPr>
            <a:r>
              <a:rPr lang="en-US" altLang="x-none" sz="2200" dirty="0" smtClean="0">
                <a:solidFill>
                  <a:srgbClr val="000000"/>
                </a:solidFill>
                <a:latin typeface="+mj-lt"/>
              </a:rPr>
              <a:t>Provide input to commissioning program, operator training program, emergency operating procedures, accident management plan.</a:t>
            </a:r>
          </a:p>
          <a:p>
            <a:pPr marL="342900" indent="-342900" eaLnBrk="1" hangingPunct="1">
              <a:buClr>
                <a:srgbClr val="000000"/>
              </a:buClr>
              <a:buSzPct val="100000"/>
              <a:buFont typeface="Arial" panose="020B0604020202020204" pitchFamily="34" charset="0"/>
              <a:buChar char="•"/>
              <a:defRPr/>
            </a:pPr>
            <a:r>
              <a:rPr lang="en-US" altLang="x-none" sz="2200" dirty="0" smtClean="0">
                <a:solidFill>
                  <a:srgbClr val="000000"/>
                </a:solidFill>
                <a:latin typeface="+mj-lt"/>
              </a:rPr>
              <a:t>Produce confidence on public/worker safety.</a:t>
            </a:r>
          </a:p>
          <a:p>
            <a:pPr marL="342900" indent="-342900" eaLnBrk="1" hangingPunct="1">
              <a:buClr>
                <a:srgbClr val="000000"/>
              </a:buClr>
              <a:buSzPct val="100000"/>
              <a:buFont typeface="Arial" panose="020B0604020202020204" pitchFamily="34" charset="0"/>
              <a:buChar char="•"/>
              <a:defRPr/>
            </a:pPr>
            <a:r>
              <a:rPr lang="en-US" altLang="x-none" sz="2200" dirty="0" smtClean="0">
                <a:solidFill>
                  <a:srgbClr val="000000"/>
                </a:solidFill>
                <a:latin typeface="+mj-lt"/>
              </a:rPr>
              <a:t>Produce a logical basis for making decisions as to what makes most efficient risk reduction.</a:t>
            </a:r>
          </a:p>
          <a:p>
            <a:pPr marL="342900" indent="-342900" eaLnBrk="1" hangingPunct="1">
              <a:buClr>
                <a:srgbClr val="000000"/>
              </a:buClr>
              <a:buSzPct val="100000"/>
              <a:buFont typeface="Arial" panose="020B0604020202020204" pitchFamily="34" charset="0"/>
              <a:buChar char="•"/>
              <a:defRPr/>
            </a:pPr>
            <a:r>
              <a:rPr lang="en-US" altLang="x-none" sz="2200" dirty="0" smtClean="0">
                <a:solidFill>
                  <a:srgbClr val="000000"/>
                </a:solidFill>
                <a:latin typeface="+mj-lt"/>
              </a:rPr>
              <a:t>Provide a legal basis for making licensing decisions.</a:t>
            </a:r>
            <a:endParaRPr lang="en-US" altLang="x-none" sz="1600" dirty="0" smtClean="0">
              <a:latin typeface="+mj-lt"/>
            </a:endParaRPr>
          </a:p>
        </p:txBody>
      </p:sp>
      <p:sp>
        <p:nvSpPr>
          <p:cNvPr id="2" name="Title 1"/>
          <p:cNvSpPr>
            <a:spLocks noGrp="1"/>
          </p:cNvSpPr>
          <p:nvPr>
            <p:ph type="title"/>
          </p:nvPr>
        </p:nvSpPr>
        <p:spPr/>
        <p:txBody>
          <a:bodyPr>
            <a:normAutofit fontScale="90000"/>
          </a:bodyPr>
          <a:lstStyle/>
          <a:p>
            <a:r>
              <a:rPr lang="en-CA" dirty="0" smtClean="0"/>
              <a:t>What are the benefits of safety analysis?</a:t>
            </a:r>
            <a:endParaRPr lang="en-CA" dirty="0"/>
          </a:p>
        </p:txBody>
      </p:sp>
    </p:spTree>
    <p:extLst>
      <p:ext uri="{BB962C8B-B14F-4D97-AF65-F5344CB8AC3E}">
        <p14:creationId xmlns:p14="http://schemas.microsoft.com/office/powerpoint/2010/main" val="2428049996"/>
      </p:ext>
    </p:extLst>
  </p:cSld>
  <p:clrMapOvr>
    <a:masterClrMapping/>
  </p:clrMapOvr>
  <p:transition>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
          <p:cNvSpPr>
            <a:spLocks noGrp="1" noChangeArrowheads="1"/>
          </p:cNvSpPr>
          <p:nvPr>
            <p:ph type="body" sz="quarter" idx="11"/>
          </p:nvPr>
        </p:nvSpPr>
        <p:spPr>
          <a:xfrm>
            <a:off x="354586" y="1520024"/>
            <a:ext cx="8685740" cy="3162186"/>
          </a:xfrm>
        </p:spPr>
        <p:txBody>
          <a:bodyPr/>
          <a:lstStyle/>
          <a:p>
            <a:pPr marL="342900" indent="-342900" eaLnBrk="1" hangingPunct="1">
              <a:buFont typeface="Arial" panose="020B0604020202020204" pitchFamily="34" charset="0"/>
              <a:buChar char="•"/>
            </a:pPr>
            <a:r>
              <a:rPr lang="en-US" altLang="en-US" sz="2200" dirty="0" smtClean="0"/>
              <a:t>Diverse design for research reactors</a:t>
            </a:r>
          </a:p>
          <a:p>
            <a:pPr lvl="1" eaLnBrk="1" hangingPunct="1"/>
            <a:r>
              <a:rPr lang="en-US" altLang="en-US" sz="2200" dirty="0" smtClean="0"/>
              <a:t>Power level</a:t>
            </a:r>
          </a:p>
          <a:p>
            <a:pPr lvl="1" eaLnBrk="1" hangingPunct="1"/>
            <a:r>
              <a:rPr lang="en-US" altLang="en-US" sz="2200" dirty="0" smtClean="0"/>
              <a:t>Type</a:t>
            </a:r>
          </a:p>
          <a:p>
            <a:pPr lvl="1" eaLnBrk="1" hangingPunct="1"/>
            <a:r>
              <a:rPr lang="en-US" altLang="en-US" sz="2200" dirty="0" smtClean="0"/>
              <a:t>Fuel</a:t>
            </a:r>
          </a:p>
          <a:p>
            <a:pPr lvl="1" eaLnBrk="1" hangingPunct="1"/>
            <a:endParaRPr lang="en-US" altLang="en-US" sz="2200" dirty="0" smtClean="0"/>
          </a:p>
          <a:p>
            <a:pPr marL="342900" indent="-342900" eaLnBrk="1" hangingPunct="1">
              <a:buFont typeface="Arial" panose="020B0604020202020204" pitchFamily="34" charset="0"/>
              <a:buChar char="•"/>
            </a:pPr>
            <a:r>
              <a:rPr lang="en-US" altLang="en-US" sz="2200" dirty="0" smtClean="0"/>
              <a:t>Designed </a:t>
            </a:r>
            <a:r>
              <a:rPr lang="en-US" altLang="en-US" sz="2200" dirty="0" smtClean="0"/>
              <a:t>for a specific purpose - research or isotope </a:t>
            </a:r>
            <a:r>
              <a:rPr lang="en-US" altLang="en-US" sz="2200" dirty="0" smtClean="0"/>
              <a:t>production</a:t>
            </a:r>
          </a:p>
          <a:p>
            <a:pPr marL="342900" indent="-342900" eaLnBrk="1" hangingPunct="1">
              <a:buFont typeface="Arial" panose="020B0604020202020204" pitchFamily="34" charset="0"/>
              <a:buChar char="•"/>
            </a:pPr>
            <a:endParaRPr lang="en-US" altLang="en-US" sz="2200" dirty="0" smtClean="0"/>
          </a:p>
          <a:p>
            <a:pPr marL="342900" indent="-342900" eaLnBrk="1" hangingPunct="1">
              <a:buFont typeface="Arial" panose="020B0604020202020204" pitchFamily="34" charset="0"/>
              <a:buChar char="•"/>
            </a:pPr>
            <a:r>
              <a:rPr lang="en-US" altLang="en-US" sz="2200" dirty="0" smtClean="0"/>
              <a:t>Graded </a:t>
            </a:r>
            <a:r>
              <a:rPr lang="en-US" altLang="en-US" sz="2200" dirty="0" smtClean="0"/>
              <a:t>approach to meeting safety </a:t>
            </a:r>
            <a:r>
              <a:rPr lang="en-US" altLang="en-US" sz="2200" dirty="0" smtClean="0"/>
              <a:t>requirements</a:t>
            </a:r>
          </a:p>
          <a:p>
            <a:pPr marL="342900" indent="-342900" eaLnBrk="1" hangingPunct="1">
              <a:buFont typeface="Arial" panose="020B0604020202020204" pitchFamily="34" charset="0"/>
              <a:buChar char="•"/>
            </a:pPr>
            <a:endParaRPr lang="en-US" altLang="en-US" sz="2200" dirty="0" smtClean="0"/>
          </a:p>
          <a:p>
            <a:pPr marL="342900" indent="-342900" eaLnBrk="1" hangingPunct="1">
              <a:buFont typeface="Arial" panose="020B0604020202020204" pitchFamily="34" charset="0"/>
              <a:buChar char="•"/>
            </a:pPr>
            <a:r>
              <a:rPr lang="en-US" altLang="en-US" sz="2200" dirty="0" smtClean="0"/>
              <a:t>Usually </a:t>
            </a:r>
            <a:r>
              <a:rPr lang="en-US" altLang="en-US" sz="2200" dirty="0" smtClean="0"/>
              <a:t>designed to provide high neutron flux and high excess reactivity to accommodate samples and targets for irradiation</a:t>
            </a:r>
          </a:p>
        </p:txBody>
      </p:sp>
      <p:sp>
        <p:nvSpPr>
          <p:cNvPr id="26625" name="Rectangle 2"/>
          <p:cNvSpPr>
            <a:spLocks noGrp="1" noChangeArrowheads="1"/>
          </p:cNvSpPr>
          <p:nvPr>
            <p:ph type="title"/>
          </p:nvPr>
        </p:nvSpPr>
        <p:spPr/>
        <p:txBody>
          <a:bodyPr/>
          <a:lstStyle/>
          <a:p>
            <a:pPr eaLnBrk="1" hangingPunct="1"/>
            <a:r>
              <a:rPr lang="en-US" altLang="en-US" smtClean="0"/>
              <a:t>Designs of Research Reactors</a:t>
            </a:r>
          </a:p>
        </p:txBody>
      </p:sp>
    </p:spTree>
    <p:extLst>
      <p:ext uri="{BB962C8B-B14F-4D97-AF65-F5344CB8AC3E}">
        <p14:creationId xmlns:p14="http://schemas.microsoft.com/office/powerpoint/2010/main" val="25500310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type="body" sz="quarter" idx="11"/>
          </p:nvPr>
        </p:nvSpPr>
        <p:spPr>
          <a:xfrm>
            <a:off x="265113" y="1522013"/>
            <a:ext cx="8685740" cy="3162186"/>
          </a:xfrm>
        </p:spPr>
        <p:txBody>
          <a:bodyPr rtlCol="0">
            <a:noAutofit/>
          </a:bodyPr>
          <a:lstStyle/>
          <a:p>
            <a:pPr marL="342900" indent="-342900" eaLnBrk="1" fontAlgn="auto" hangingPunct="1">
              <a:spcAft>
                <a:spcPts val="0"/>
              </a:spcAft>
              <a:buFont typeface="Arial" panose="020B0604020202020204" pitchFamily="34" charset="0"/>
              <a:buChar char="•"/>
              <a:defRPr/>
            </a:pPr>
            <a:r>
              <a:rPr lang="en-US" altLang="x-none" sz="2000" dirty="0" smtClean="0"/>
              <a:t>Reactor power</a:t>
            </a:r>
          </a:p>
          <a:p>
            <a:pPr marL="342900" indent="-342900" eaLnBrk="1" fontAlgn="auto" hangingPunct="1">
              <a:spcAft>
                <a:spcPts val="0"/>
              </a:spcAft>
              <a:buFont typeface="Arial" panose="020B0604020202020204" pitchFamily="34" charset="0"/>
              <a:buChar char="•"/>
              <a:defRPr/>
            </a:pPr>
            <a:r>
              <a:rPr lang="en-US" altLang="x-none" sz="2000" dirty="0" smtClean="0"/>
              <a:t>The amount of fissile and fissionable material</a:t>
            </a:r>
          </a:p>
          <a:p>
            <a:pPr marL="342900" indent="-342900" eaLnBrk="1" fontAlgn="auto" hangingPunct="1">
              <a:spcAft>
                <a:spcPts val="0"/>
              </a:spcAft>
              <a:buFont typeface="Arial" panose="020B0604020202020204" pitchFamily="34" charset="0"/>
              <a:buChar char="•"/>
              <a:defRPr/>
            </a:pPr>
            <a:r>
              <a:rPr lang="en-US" altLang="x-none" sz="2000" dirty="0" smtClean="0"/>
              <a:t>Type of fuel (e.g., fuel meat, cladding, rod or plate type)</a:t>
            </a:r>
          </a:p>
          <a:p>
            <a:pPr marL="342900" indent="-342900" eaLnBrk="1" fontAlgn="auto" hangingPunct="1">
              <a:spcAft>
                <a:spcPts val="0"/>
              </a:spcAft>
              <a:buFont typeface="Arial" panose="020B0604020202020204" pitchFamily="34" charset="0"/>
              <a:buChar char="•"/>
              <a:defRPr/>
            </a:pPr>
            <a:r>
              <a:rPr lang="en-US" altLang="x-none" sz="2000" dirty="0" smtClean="0"/>
              <a:t>The source term</a:t>
            </a:r>
          </a:p>
          <a:p>
            <a:pPr marL="342900" indent="-342900" eaLnBrk="1" fontAlgn="auto" hangingPunct="1">
              <a:spcAft>
                <a:spcPts val="0"/>
              </a:spcAft>
              <a:buFont typeface="Arial" panose="020B0604020202020204" pitchFamily="34" charset="0"/>
              <a:buChar char="•"/>
              <a:defRPr/>
            </a:pPr>
            <a:r>
              <a:rPr lang="en-US" altLang="x-none" sz="2000" dirty="0" smtClean="0"/>
              <a:t>Moderator/reflector</a:t>
            </a:r>
          </a:p>
          <a:p>
            <a:pPr marL="342900" indent="-342900" eaLnBrk="1" fontAlgn="auto" hangingPunct="1">
              <a:spcAft>
                <a:spcPts val="0"/>
              </a:spcAft>
              <a:buFont typeface="Arial" panose="020B0604020202020204" pitchFamily="34" charset="0"/>
              <a:buChar char="•"/>
              <a:defRPr/>
            </a:pPr>
            <a:r>
              <a:rPr lang="en-US" altLang="x-none" sz="2000" dirty="0" smtClean="0"/>
              <a:t>Cooling system (e.g., tank or pool type)</a:t>
            </a:r>
          </a:p>
          <a:p>
            <a:pPr marL="342900" indent="-342900" eaLnBrk="1" fontAlgn="auto" hangingPunct="1">
              <a:spcAft>
                <a:spcPts val="0"/>
              </a:spcAft>
              <a:buFont typeface="Arial" panose="020B0604020202020204" pitchFamily="34" charset="0"/>
              <a:buChar char="•"/>
              <a:defRPr/>
            </a:pPr>
            <a:r>
              <a:rPr lang="en-US" altLang="x-none" sz="2000" dirty="0" smtClean="0"/>
              <a:t>Shutdown system (e.g., one or two)</a:t>
            </a:r>
          </a:p>
          <a:p>
            <a:pPr marL="342900" indent="-342900" eaLnBrk="1" fontAlgn="auto" hangingPunct="1">
              <a:spcAft>
                <a:spcPts val="0"/>
              </a:spcAft>
              <a:buFont typeface="Arial" panose="020B0604020202020204" pitchFamily="34" charset="0"/>
              <a:buChar char="•"/>
              <a:defRPr/>
            </a:pPr>
            <a:r>
              <a:rPr lang="en-US" altLang="x-none" sz="2000" dirty="0" smtClean="0"/>
              <a:t>Containment or confinement</a:t>
            </a:r>
          </a:p>
          <a:p>
            <a:pPr marL="342900" indent="-342900" eaLnBrk="1" fontAlgn="auto" hangingPunct="1">
              <a:spcAft>
                <a:spcPts val="0"/>
              </a:spcAft>
              <a:buFont typeface="Arial" panose="020B0604020202020204" pitchFamily="34" charset="0"/>
              <a:buChar char="•"/>
              <a:defRPr/>
            </a:pPr>
            <a:r>
              <a:rPr lang="en-US" altLang="x-none" sz="2000" dirty="0" smtClean="0"/>
              <a:t>Facilities (e.g., loops, irradiation sites, beam tubes)</a:t>
            </a:r>
          </a:p>
          <a:p>
            <a:pPr marL="342900" indent="-342900" eaLnBrk="1" fontAlgn="auto" hangingPunct="1">
              <a:spcAft>
                <a:spcPts val="0"/>
              </a:spcAft>
              <a:buFont typeface="Arial" panose="020B0604020202020204" pitchFamily="34" charset="0"/>
              <a:buChar char="•"/>
              <a:defRPr/>
            </a:pPr>
            <a:r>
              <a:rPr lang="en-US" altLang="x-none" sz="2000" dirty="0" smtClean="0"/>
              <a:t>Inherent safety features (e.g., natural circulation, excess reactivity, reactivity coefficients, reactivity insertion rate)</a:t>
            </a:r>
          </a:p>
          <a:p>
            <a:pPr marL="342900" indent="-342900" eaLnBrk="1" fontAlgn="auto" hangingPunct="1">
              <a:spcAft>
                <a:spcPts val="0"/>
              </a:spcAft>
              <a:buFont typeface="Arial" panose="020B0604020202020204" pitchFamily="34" charset="0"/>
              <a:buChar char="•"/>
              <a:defRPr/>
            </a:pPr>
            <a:r>
              <a:rPr lang="en-US" altLang="x-none" sz="2000" dirty="0" smtClean="0"/>
              <a:t>Emergency preparedness</a:t>
            </a:r>
          </a:p>
        </p:txBody>
      </p:sp>
      <p:sp>
        <p:nvSpPr>
          <p:cNvPr id="27649" name="Rectangle 2"/>
          <p:cNvSpPr>
            <a:spLocks noGrp="1" noChangeArrowheads="1"/>
          </p:cNvSpPr>
          <p:nvPr>
            <p:ph type="title"/>
          </p:nvPr>
        </p:nvSpPr>
        <p:spPr/>
        <p:txBody>
          <a:bodyPr>
            <a:normAutofit fontScale="90000"/>
          </a:bodyPr>
          <a:lstStyle/>
          <a:p>
            <a:pPr eaLnBrk="1" hangingPunct="1"/>
            <a:r>
              <a:rPr lang="en-US" altLang="en-US" smtClean="0"/>
              <a:t>Special Considerations for</a:t>
            </a:r>
            <a:br>
              <a:rPr lang="en-US" altLang="en-US" smtClean="0"/>
            </a:br>
            <a:r>
              <a:rPr lang="en-US" altLang="en-US" smtClean="0"/>
              <a:t>Research Reactors</a:t>
            </a:r>
          </a:p>
        </p:txBody>
      </p:sp>
    </p:spTree>
    <p:extLst>
      <p:ext uri="{BB962C8B-B14F-4D97-AF65-F5344CB8AC3E}">
        <p14:creationId xmlns:p14="http://schemas.microsoft.com/office/powerpoint/2010/main" val="232417658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3"/>
          <p:cNvSpPr>
            <a:spLocks noGrp="1" noChangeArrowheads="1"/>
          </p:cNvSpPr>
          <p:nvPr>
            <p:ph type="body" sz="quarter" idx="11"/>
          </p:nvPr>
        </p:nvSpPr>
        <p:spPr/>
        <p:txBody>
          <a:bodyPr/>
          <a:lstStyle/>
          <a:p>
            <a:pPr eaLnBrk="1" hangingPunct="1">
              <a:buFontTx/>
              <a:buNone/>
            </a:pPr>
            <a:r>
              <a:rPr lang="en-US" altLang="en-US" sz="2400" dirty="0" smtClean="0"/>
              <a:t>Deterministic analysis:</a:t>
            </a:r>
          </a:p>
          <a:p>
            <a:pPr lvl="1">
              <a:buFont typeface="Arial" panose="020B0604020202020204" pitchFamily="34" charset="0"/>
              <a:buChar char="•"/>
            </a:pPr>
            <a:r>
              <a:rPr lang="en-US" altLang="en-US" sz="2400" dirty="0" smtClean="0"/>
              <a:t>Best-estimate and uncertainties methods</a:t>
            </a:r>
          </a:p>
          <a:p>
            <a:pPr lvl="1">
              <a:buFont typeface="Arial" panose="020B0604020202020204" pitchFamily="34" charset="0"/>
              <a:buChar char="•"/>
            </a:pPr>
            <a:r>
              <a:rPr lang="en-US" altLang="en-US" sz="2400" dirty="0" smtClean="0"/>
              <a:t>Conservative, bounding approach</a:t>
            </a:r>
          </a:p>
          <a:p>
            <a:pPr eaLnBrk="1" hangingPunct="1"/>
            <a:endParaRPr lang="en-US" altLang="en-US" sz="2400" dirty="0" smtClean="0"/>
          </a:p>
          <a:p>
            <a:pPr eaLnBrk="1" hangingPunct="1">
              <a:buFontTx/>
              <a:buNone/>
            </a:pPr>
            <a:r>
              <a:rPr lang="en-US" altLang="en-US" sz="2400" dirty="0" smtClean="0"/>
              <a:t>Probabilistic safety assessment (PSA)</a:t>
            </a:r>
          </a:p>
          <a:p>
            <a:pPr eaLnBrk="1" hangingPunct="1">
              <a:buFontTx/>
              <a:buNone/>
            </a:pPr>
            <a:endParaRPr lang="en-US" altLang="en-US" sz="2400" dirty="0" smtClean="0"/>
          </a:p>
          <a:p>
            <a:pPr eaLnBrk="1" hangingPunct="1">
              <a:buFontTx/>
              <a:buNone/>
            </a:pPr>
            <a:r>
              <a:rPr lang="en-US" altLang="en-US" sz="2400" dirty="0" smtClean="0"/>
              <a:t>Hazard assessment</a:t>
            </a:r>
          </a:p>
        </p:txBody>
      </p:sp>
      <p:sp>
        <p:nvSpPr>
          <p:cNvPr id="28673" name="Rectangle 2"/>
          <p:cNvSpPr>
            <a:spLocks noGrp="1" noChangeArrowheads="1"/>
          </p:cNvSpPr>
          <p:nvPr>
            <p:ph type="title"/>
          </p:nvPr>
        </p:nvSpPr>
        <p:spPr/>
        <p:txBody>
          <a:bodyPr/>
          <a:lstStyle/>
          <a:p>
            <a:pPr eaLnBrk="1" hangingPunct="1"/>
            <a:r>
              <a:rPr lang="en-US" altLang="en-US" dirty="0" smtClean="0"/>
              <a:t>Safety Analysis</a:t>
            </a:r>
          </a:p>
        </p:txBody>
      </p:sp>
    </p:spTree>
    <p:extLst>
      <p:ext uri="{BB962C8B-B14F-4D97-AF65-F5344CB8AC3E}">
        <p14:creationId xmlns:p14="http://schemas.microsoft.com/office/powerpoint/2010/main" val="18624049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1" name="Rectangle 3"/>
          <p:cNvSpPr>
            <a:spLocks noGrp="1" noChangeArrowheads="1"/>
          </p:cNvSpPr>
          <p:nvPr>
            <p:ph type="body" sz="quarter" idx="11"/>
          </p:nvPr>
        </p:nvSpPr>
        <p:spPr>
          <a:xfrm>
            <a:off x="180447" y="1884478"/>
            <a:ext cx="8685740" cy="3162186"/>
          </a:xfrm>
        </p:spPr>
        <p:txBody>
          <a:bodyPr rtlCol="0">
            <a:normAutofit fontScale="70000" lnSpcReduction="20000"/>
          </a:bodyPr>
          <a:lstStyle/>
          <a:p>
            <a:pPr marL="342900" lvl="1" indent="0" eaLnBrk="1" fontAlgn="auto" hangingPunct="1">
              <a:spcAft>
                <a:spcPts val="0"/>
              </a:spcAft>
              <a:buFont typeface="Arial"/>
              <a:buNone/>
              <a:defRPr/>
            </a:pPr>
            <a:r>
              <a:rPr lang="en-US" altLang="x-none" sz="3400" b="1" dirty="0">
                <a:solidFill>
                  <a:srgbClr val="000000"/>
                </a:solidFill>
                <a:latin typeface="+mj-lt"/>
              </a:rPr>
              <a:t>T</a:t>
            </a:r>
            <a:r>
              <a:rPr lang="en-US" altLang="x-none" sz="3400" b="1" dirty="0" smtClean="0">
                <a:solidFill>
                  <a:srgbClr val="000000"/>
                </a:solidFill>
                <a:latin typeface="+mj-lt"/>
              </a:rPr>
              <a:t>he basic objective of the Canadian regulator (CNSC) is to avoid “undue risk“ or to limit the risk to a "reasonable level" from a nuclear facility. A PSA is a means to quantify the risk.</a:t>
            </a:r>
            <a:br>
              <a:rPr lang="en-US" altLang="x-none" sz="3400" b="1" dirty="0" smtClean="0">
                <a:solidFill>
                  <a:srgbClr val="000000"/>
                </a:solidFill>
                <a:latin typeface="+mj-lt"/>
              </a:rPr>
            </a:br>
            <a:endParaRPr lang="en-US" altLang="x-none" sz="3400" b="1" dirty="0" smtClean="0">
              <a:solidFill>
                <a:srgbClr val="000000"/>
              </a:solidFill>
              <a:latin typeface="+mj-lt"/>
            </a:endParaRPr>
          </a:p>
          <a:p>
            <a:pPr lvl="1" eaLnBrk="1" fontAlgn="auto" hangingPunct="1">
              <a:spcAft>
                <a:spcPts val="0"/>
              </a:spcAft>
              <a:buFont typeface="Symbol" charset="2"/>
              <a:buNone/>
              <a:defRPr/>
            </a:pPr>
            <a:r>
              <a:rPr lang="en-US" altLang="x-none" sz="3400" b="1" dirty="0" smtClean="0">
                <a:solidFill>
                  <a:srgbClr val="000000"/>
                </a:solidFill>
                <a:latin typeface="+mj-lt"/>
              </a:rPr>
              <a:t>Risk =  </a:t>
            </a:r>
            <a:r>
              <a:rPr lang="en-US" altLang="x-none" sz="3400" b="1" dirty="0" smtClean="0">
                <a:latin typeface="+mj-lt"/>
                <a:sym typeface="Symbol" charset="2"/>
              </a:rPr>
              <a:t></a:t>
            </a:r>
            <a:r>
              <a:rPr lang="en-US" altLang="x-none" sz="3400" dirty="0" smtClean="0">
                <a:latin typeface="+mj-lt"/>
              </a:rPr>
              <a:t> {</a:t>
            </a:r>
            <a:r>
              <a:rPr lang="en-US" altLang="x-none" sz="3400" b="1" dirty="0" smtClean="0">
                <a:solidFill>
                  <a:srgbClr val="000000"/>
                </a:solidFill>
                <a:latin typeface="+mj-lt"/>
              </a:rPr>
              <a:t>Si , Fi x Ci},  </a:t>
            </a:r>
            <a:r>
              <a:rPr lang="en-US" altLang="x-none" sz="3400" b="1" dirty="0" err="1" smtClean="0">
                <a:solidFill>
                  <a:srgbClr val="000000"/>
                </a:solidFill>
                <a:latin typeface="+mj-lt"/>
              </a:rPr>
              <a:t>i</a:t>
            </a:r>
            <a:r>
              <a:rPr lang="en-US" altLang="x-none" sz="3400" b="1" dirty="0" smtClean="0">
                <a:solidFill>
                  <a:srgbClr val="000000"/>
                </a:solidFill>
                <a:latin typeface="+mj-lt"/>
              </a:rPr>
              <a:t> = 1, 2, ..., N</a:t>
            </a:r>
            <a:br>
              <a:rPr lang="en-US" altLang="x-none" sz="3400" b="1" dirty="0" smtClean="0">
                <a:solidFill>
                  <a:srgbClr val="000000"/>
                </a:solidFill>
                <a:latin typeface="+mj-lt"/>
              </a:rPr>
            </a:br>
            <a:endParaRPr lang="en-US" altLang="x-none" sz="3400" b="1" dirty="0" smtClean="0">
              <a:solidFill>
                <a:srgbClr val="000000"/>
              </a:solidFill>
              <a:latin typeface="+mj-lt"/>
            </a:endParaRPr>
          </a:p>
          <a:p>
            <a:pPr lvl="2" eaLnBrk="1" fontAlgn="auto" hangingPunct="1">
              <a:spcAft>
                <a:spcPts val="0"/>
              </a:spcAft>
              <a:buFont typeface="Arial" panose="020B0604020202020204" pitchFamily="34" charset="0"/>
              <a:buChar char="•"/>
              <a:defRPr/>
            </a:pPr>
            <a:r>
              <a:rPr lang="en-US" altLang="x-none" sz="3400" dirty="0" smtClean="0">
                <a:solidFill>
                  <a:srgbClr val="000000"/>
                </a:solidFill>
                <a:latin typeface="+mj-lt"/>
              </a:rPr>
              <a:t>What can go wrong (scenario, Si)?</a:t>
            </a:r>
          </a:p>
          <a:p>
            <a:pPr lvl="2" eaLnBrk="1" fontAlgn="auto" hangingPunct="1">
              <a:spcAft>
                <a:spcPts val="0"/>
              </a:spcAft>
              <a:buFont typeface="Arial" panose="020B0604020202020204" pitchFamily="34" charset="0"/>
              <a:buChar char="•"/>
              <a:defRPr/>
            </a:pPr>
            <a:r>
              <a:rPr lang="en-US" altLang="x-none" sz="3400" dirty="0" smtClean="0">
                <a:solidFill>
                  <a:srgbClr val="000000"/>
                </a:solidFill>
                <a:latin typeface="+mj-lt"/>
              </a:rPr>
              <a:t>How likely is it to occur (frequency, Fi)?</a:t>
            </a:r>
          </a:p>
          <a:p>
            <a:pPr lvl="2" eaLnBrk="1" fontAlgn="auto" hangingPunct="1">
              <a:spcAft>
                <a:spcPts val="0"/>
              </a:spcAft>
              <a:buFont typeface="Arial" panose="020B0604020202020204" pitchFamily="34" charset="0"/>
              <a:buChar char="•"/>
              <a:defRPr/>
            </a:pPr>
            <a:r>
              <a:rPr lang="en-US" altLang="x-none" sz="3400" dirty="0" smtClean="0">
                <a:solidFill>
                  <a:srgbClr val="000000"/>
                </a:solidFill>
                <a:latin typeface="+mj-lt"/>
              </a:rPr>
              <a:t>What will be the outcome (consequence, Ci</a:t>
            </a:r>
            <a:r>
              <a:rPr lang="en-US" altLang="x-none" sz="3400" dirty="0" smtClean="0">
                <a:solidFill>
                  <a:srgbClr val="000000"/>
                </a:solidFill>
                <a:latin typeface="+mj-lt"/>
              </a:rPr>
              <a:t>)?</a:t>
            </a:r>
            <a:endParaRPr lang="en-US" altLang="x-none" sz="3400" b="1" dirty="0" smtClean="0">
              <a:solidFill>
                <a:srgbClr val="000000"/>
              </a:solidFill>
              <a:latin typeface="+mj-lt"/>
            </a:endParaRPr>
          </a:p>
          <a:p>
            <a:pPr lvl="1" eaLnBrk="1" fontAlgn="auto" hangingPunct="1">
              <a:spcAft>
                <a:spcPts val="0"/>
              </a:spcAft>
              <a:buFontTx/>
              <a:buNone/>
              <a:defRPr/>
            </a:pPr>
            <a:endParaRPr lang="en-US" altLang="x-none" sz="2000" b="1" dirty="0" smtClean="0">
              <a:solidFill>
                <a:srgbClr val="000000"/>
              </a:solidFill>
              <a:latin typeface="Century" charset="0"/>
            </a:endParaRPr>
          </a:p>
          <a:p>
            <a:pPr eaLnBrk="1" fontAlgn="auto" hangingPunct="1">
              <a:spcAft>
                <a:spcPts val="0"/>
              </a:spcAft>
              <a:buFont typeface="Arial"/>
              <a:buChar char="•"/>
              <a:defRPr/>
            </a:pPr>
            <a:endParaRPr lang="en-US" altLang="x-none" sz="2000" b="1" dirty="0" smtClean="0"/>
          </a:p>
        </p:txBody>
      </p:sp>
      <p:sp>
        <p:nvSpPr>
          <p:cNvPr id="29697" name="Rectangle 2"/>
          <p:cNvSpPr>
            <a:spLocks noGrp="1" noChangeArrowheads="1"/>
          </p:cNvSpPr>
          <p:nvPr>
            <p:ph type="title"/>
          </p:nvPr>
        </p:nvSpPr>
        <p:spPr/>
        <p:txBody>
          <a:bodyPr/>
          <a:lstStyle/>
          <a:p>
            <a:r>
              <a:rPr lang="en-US" altLang="en-US" dirty="0"/>
              <a:t>What is “risk”?</a:t>
            </a:r>
            <a:endParaRPr lang="en-US" altLang="en-US" b="1" dirty="0" smtClean="0"/>
          </a:p>
        </p:txBody>
      </p:sp>
    </p:spTree>
    <p:extLst>
      <p:ext uri="{BB962C8B-B14F-4D97-AF65-F5344CB8AC3E}">
        <p14:creationId xmlns:p14="http://schemas.microsoft.com/office/powerpoint/2010/main" val="18432150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3" name="Rectangle 3"/>
          <p:cNvSpPr>
            <a:spLocks noGrp="1" noChangeArrowheads="1"/>
          </p:cNvSpPr>
          <p:nvPr>
            <p:ph type="body" sz="quarter" idx="11"/>
          </p:nvPr>
        </p:nvSpPr>
        <p:spPr/>
        <p:txBody>
          <a:bodyPr rtlCol="0">
            <a:normAutofit/>
          </a:bodyPr>
          <a:lstStyle/>
          <a:p>
            <a:pPr marL="0" indent="0" eaLnBrk="1" fontAlgn="auto" hangingPunct="1">
              <a:spcAft>
                <a:spcPts val="0"/>
              </a:spcAft>
              <a:buFont typeface="Arial"/>
              <a:buNone/>
              <a:defRPr/>
            </a:pPr>
            <a:r>
              <a:rPr lang="en-US" altLang="x-none" sz="2000" dirty="0" smtClean="0">
                <a:solidFill>
                  <a:srgbClr val="000000"/>
                </a:solidFill>
              </a:rPr>
              <a:t> </a:t>
            </a:r>
            <a:r>
              <a:rPr lang="en-US" altLang="x-none" sz="2400" dirty="0" smtClean="0">
                <a:solidFill>
                  <a:srgbClr val="000000"/>
                </a:solidFill>
                <a:latin typeface="+mj-lt"/>
              </a:rPr>
              <a:t>A </a:t>
            </a:r>
            <a:r>
              <a:rPr lang="en-US" altLang="x-none" sz="2400" dirty="0" smtClean="0">
                <a:solidFill>
                  <a:srgbClr val="000000"/>
                </a:solidFill>
                <a:latin typeface="+mj-lt"/>
              </a:rPr>
              <a:t>PSA tries to measure the FREQUENCY and CONSEQUENCE of a particular hazard (generally core damage or off-site consequence in terms of public dose) for all credible </a:t>
            </a:r>
            <a:r>
              <a:rPr lang="en-US" altLang="x-none" sz="2400" dirty="0" smtClean="0">
                <a:solidFill>
                  <a:srgbClr val="000000"/>
                </a:solidFill>
                <a:latin typeface="+mj-lt"/>
              </a:rPr>
              <a:t>SCENARIOS.</a:t>
            </a:r>
          </a:p>
          <a:p>
            <a:pPr marL="0" indent="0" eaLnBrk="1" fontAlgn="auto" hangingPunct="1">
              <a:spcAft>
                <a:spcPts val="0"/>
              </a:spcAft>
              <a:buFont typeface="Arial"/>
              <a:buNone/>
              <a:defRPr/>
            </a:pPr>
            <a:endParaRPr lang="en-US" altLang="x-none" sz="2400" dirty="0" smtClean="0">
              <a:solidFill>
                <a:srgbClr val="000000"/>
              </a:solidFill>
              <a:latin typeface="+mj-lt"/>
            </a:endParaRPr>
          </a:p>
          <a:p>
            <a:pPr marL="0" indent="0" eaLnBrk="1" fontAlgn="auto" hangingPunct="1">
              <a:spcAft>
                <a:spcPts val="0"/>
              </a:spcAft>
              <a:buFont typeface="Arial"/>
              <a:buNone/>
              <a:defRPr/>
            </a:pPr>
            <a:r>
              <a:rPr lang="en-US" altLang="x-none" sz="2400" dirty="0" smtClean="0">
                <a:solidFill>
                  <a:srgbClr val="000000"/>
                </a:solidFill>
                <a:latin typeface="+mj-lt"/>
              </a:rPr>
              <a:t>A </a:t>
            </a:r>
            <a:r>
              <a:rPr lang="en-US" altLang="x-none" sz="2400" dirty="0" smtClean="0">
                <a:solidFill>
                  <a:srgbClr val="000000"/>
                </a:solidFill>
                <a:latin typeface="+mj-lt"/>
              </a:rPr>
              <a:t>unique feature of a PSA is to describe every sequence of events which can lead to fuel damage and subsequent release of radioactivity. </a:t>
            </a:r>
          </a:p>
          <a:p>
            <a:pPr eaLnBrk="1" fontAlgn="auto" hangingPunct="1">
              <a:spcAft>
                <a:spcPts val="0"/>
              </a:spcAft>
              <a:buFont typeface="Arial"/>
              <a:buChar char="•"/>
              <a:defRPr/>
            </a:pPr>
            <a:endParaRPr lang="en-US" altLang="x-none" sz="2000" b="1" dirty="0" smtClean="0"/>
          </a:p>
        </p:txBody>
      </p:sp>
      <p:sp>
        <p:nvSpPr>
          <p:cNvPr id="6" name="Rectangle 2"/>
          <p:cNvSpPr>
            <a:spLocks noGrp="1" noChangeArrowheads="1"/>
          </p:cNvSpPr>
          <p:nvPr>
            <p:ph type="title"/>
          </p:nvPr>
        </p:nvSpPr>
        <p:spPr>
          <a:xfrm>
            <a:off x="265113" y="476668"/>
            <a:ext cx="8601074" cy="642634"/>
          </a:xfrm>
        </p:spPr>
        <p:txBody>
          <a:bodyPr/>
          <a:lstStyle/>
          <a:p>
            <a:r>
              <a:rPr lang="en-US" altLang="en-US" dirty="0" smtClean="0"/>
              <a:t>PSA</a:t>
            </a:r>
            <a:endParaRPr lang="en-US" altLang="en-US" b="1" dirty="0" smtClean="0"/>
          </a:p>
        </p:txBody>
      </p:sp>
    </p:spTree>
    <p:extLst>
      <p:ext uri="{BB962C8B-B14F-4D97-AF65-F5344CB8AC3E}">
        <p14:creationId xmlns:p14="http://schemas.microsoft.com/office/powerpoint/2010/main" val="14821615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9" name="Rectangle 3"/>
          <p:cNvSpPr>
            <a:spLocks noGrp="1" noChangeArrowheads="1"/>
          </p:cNvSpPr>
          <p:nvPr>
            <p:ph type="body" sz="quarter" idx="11"/>
          </p:nvPr>
        </p:nvSpPr>
        <p:spPr>
          <a:xfrm>
            <a:off x="0" y="1513775"/>
            <a:ext cx="8685740" cy="4112668"/>
          </a:xfrm>
        </p:spPr>
        <p:txBody>
          <a:bodyPr rtlCol="0">
            <a:normAutofit fontScale="85000" lnSpcReduction="10000"/>
          </a:bodyPr>
          <a:lstStyle/>
          <a:p>
            <a:pPr lvl="1" eaLnBrk="1" fontAlgn="auto" hangingPunct="1">
              <a:spcBef>
                <a:spcPct val="45000"/>
              </a:spcBef>
              <a:spcAft>
                <a:spcPts val="0"/>
              </a:spcAft>
              <a:buFont typeface="Arial"/>
              <a:buChar char="•"/>
              <a:defRPr/>
            </a:pPr>
            <a:r>
              <a:rPr lang="en-US" altLang="x-none" dirty="0" smtClean="0">
                <a:solidFill>
                  <a:srgbClr val="000000"/>
                </a:solidFill>
                <a:latin typeface="+mj-lt"/>
              </a:rPr>
              <a:t>Define </a:t>
            </a:r>
            <a:r>
              <a:rPr lang="en-US" altLang="x-none" dirty="0" smtClean="0">
                <a:solidFill>
                  <a:srgbClr val="000000"/>
                </a:solidFill>
                <a:latin typeface="+mj-lt"/>
              </a:rPr>
              <a:t>the purpose and scope</a:t>
            </a:r>
          </a:p>
          <a:p>
            <a:pPr lvl="1" eaLnBrk="1" fontAlgn="auto" hangingPunct="1">
              <a:spcBef>
                <a:spcPct val="45000"/>
              </a:spcBef>
              <a:spcAft>
                <a:spcPts val="0"/>
              </a:spcAft>
              <a:buFont typeface="Arial"/>
              <a:buChar char="•"/>
              <a:defRPr/>
            </a:pPr>
            <a:r>
              <a:rPr lang="en-US" altLang="x-none" dirty="0" smtClean="0">
                <a:solidFill>
                  <a:srgbClr val="000000"/>
                </a:solidFill>
                <a:latin typeface="+mj-lt"/>
              </a:rPr>
              <a:t>Initiating event list: systematic review of facility design and past operating experience to identify possible initiating events</a:t>
            </a:r>
          </a:p>
          <a:p>
            <a:pPr lvl="1" eaLnBrk="1" fontAlgn="auto" hangingPunct="1">
              <a:spcBef>
                <a:spcPct val="45000"/>
              </a:spcBef>
              <a:spcAft>
                <a:spcPts val="0"/>
              </a:spcAft>
              <a:buFont typeface="Arial"/>
              <a:buChar char="•"/>
              <a:defRPr/>
            </a:pPr>
            <a:r>
              <a:rPr lang="en-US" altLang="x-none" dirty="0" smtClean="0">
                <a:solidFill>
                  <a:srgbClr val="000000"/>
                </a:solidFill>
                <a:latin typeface="+mj-lt"/>
              </a:rPr>
              <a:t>Event tree analysis: develop event tree models to identify which mitigating systems are required to prevent fuel damage or containment breach</a:t>
            </a:r>
          </a:p>
          <a:p>
            <a:pPr lvl="1" eaLnBrk="1" fontAlgn="auto" hangingPunct="1">
              <a:spcBef>
                <a:spcPct val="45000"/>
              </a:spcBef>
              <a:spcAft>
                <a:spcPts val="0"/>
              </a:spcAft>
              <a:buFont typeface="Arial"/>
              <a:buChar char="•"/>
              <a:defRPr/>
            </a:pPr>
            <a:r>
              <a:rPr lang="en-US" altLang="x-none" dirty="0" smtClean="0">
                <a:solidFill>
                  <a:srgbClr val="000000"/>
                </a:solidFill>
                <a:latin typeface="+mj-lt"/>
              </a:rPr>
              <a:t>Consequence </a:t>
            </a:r>
            <a:r>
              <a:rPr lang="en-US" altLang="x-none" dirty="0">
                <a:solidFill>
                  <a:srgbClr val="000000"/>
                </a:solidFill>
                <a:latin typeface="+mj-lt"/>
              </a:rPr>
              <a:t>categories: group </a:t>
            </a:r>
            <a:r>
              <a:rPr lang="en-US" altLang="x-none" dirty="0" smtClean="0">
                <a:solidFill>
                  <a:srgbClr val="000000"/>
                </a:solidFill>
                <a:latin typeface="+mj-lt"/>
              </a:rPr>
              <a:t>event sequences </a:t>
            </a:r>
            <a:r>
              <a:rPr lang="en-US" altLang="x-none" dirty="0">
                <a:solidFill>
                  <a:srgbClr val="000000"/>
                </a:solidFill>
                <a:latin typeface="+mj-lt"/>
              </a:rPr>
              <a:t>by consequence level </a:t>
            </a:r>
            <a:r>
              <a:rPr lang="en-US" altLang="x-none" dirty="0" smtClean="0">
                <a:solidFill>
                  <a:srgbClr val="000000"/>
                </a:solidFill>
                <a:latin typeface="+mj-lt"/>
              </a:rPr>
              <a:t>into categories</a:t>
            </a:r>
            <a:endParaRPr lang="en-US" altLang="x-none" dirty="0">
              <a:solidFill>
                <a:srgbClr val="000000"/>
              </a:solidFill>
              <a:latin typeface="+mj-lt"/>
            </a:endParaRPr>
          </a:p>
          <a:p>
            <a:pPr lvl="1" eaLnBrk="1" fontAlgn="auto" hangingPunct="1">
              <a:spcBef>
                <a:spcPct val="45000"/>
              </a:spcBef>
              <a:spcAft>
                <a:spcPts val="0"/>
              </a:spcAft>
              <a:buFont typeface="Arial"/>
              <a:buChar char="•"/>
              <a:defRPr/>
            </a:pPr>
            <a:r>
              <a:rPr lang="en-US" altLang="x-none" dirty="0">
                <a:solidFill>
                  <a:srgbClr val="000000"/>
                </a:solidFill>
                <a:latin typeface="+mj-lt"/>
              </a:rPr>
              <a:t>Fault tree analysis: construct and analyze the fault tree logic models for </a:t>
            </a:r>
            <a:r>
              <a:rPr lang="en-US" altLang="x-none" dirty="0" smtClean="0">
                <a:solidFill>
                  <a:srgbClr val="000000"/>
                </a:solidFill>
                <a:latin typeface="+mj-lt"/>
              </a:rPr>
              <a:t>the mitigating </a:t>
            </a:r>
            <a:r>
              <a:rPr lang="en-US" altLang="x-none" dirty="0">
                <a:solidFill>
                  <a:srgbClr val="000000"/>
                </a:solidFill>
                <a:latin typeface="+mj-lt"/>
              </a:rPr>
              <a:t>systems identified</a:t>
            </a:r>
            <a:endParaRPr lang="en-US" altLang="x-none" dirty="0">
              <a:latin typeface="+mj-lt"/>
            </a:endParaRPr>
          </a:p>
          <a:p>
            <a:pPr eaLnBrk="1" fontAlgn="auto" hangingPunct="1">
              <a:spcAft>
                <a:spcPts val="0"/>
              </a:spcAft>
              <a:buFont typeface="Arial"/>
              <a:buChar char="•"/>
              <a:defRPr/>
            </a:pPr>
            <a:endParaRPr lang="en-US" altLang="x-none" b="1" dirty="0" smtClean="0">
              <a:solidFill>
                <a:srgbClr val="000000"/>
              </a:solidFill>
            </a:endParaRPr>
          </a:p>
          <a:p>
            <a:pPr eaLnBrk="1" fontAlgn="auto" hangingPunct="1">
              <a:spcAft>
                <a:spcPts val="0"/>
              </a:spcAft>
              <a:buFont typeface="Arial"/>
              <a:buChar char="•"/>
              <a:defRPr/>
            </a:pPr>
            <a:endParaRPr lang="en-US" altLang="x-none" sz="1600" b="1" dirty="0" smtClean="0"/>
          </a:p>
        </p:txBody>
      </p:sp>
      <p:sp>
        <p:nvSpPr>
          <p:cNvPr id="6" name="Rectangle 2"/>
          <p:cNvSpPr>
            <a:spLocks noGrp="1" noChangeArrowheads="1"/>
          </p:cNvSpPr>
          <p:nvPr>
            <p:ph type="title"/>
          </p:nvPr>
        </p:nvSpPr>
        <p:spPr>
          <a:xfrm>
            <a:off x="265113" y="476668"/>
            <a:ext cx="8601074" cy="642634"/>
          </a:xfrm>
        </p:spPr>
        <p:txBody>
          <a:bodyPr/>
          <a:lstStyle/>
          <a:p>
            <a:r>
              <a:rPr lang="en-US" altLang="en-US" dirty="0" smtClean="0"/>
              <a:t>PSA Elements</a:t>
            </a:r>
            <a:endParaRPr lang="en-US" altLang="en-US" b="1" dirty="0" smtClean="0"/>
          </a:p>
        </p:txBody>
      </p:sp>
    </p:spTree>
    <p:extLst>
      <p:ext uri="{BB962C8B-B14F-4D97-AF65-F5344CB8AC3E}">
        <p14:creationId xmlns:p14="http://schemas.microsoft.com/office/powerpoint/2010/main" val="178602157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1" name="Rectangle 3"/>
          <p:cNvSpPr>
            <a:spLocks noGrp="1" noChangeArrowheads="1"/>
          </p:cNvSpPr>
          <p:nvPr>
            <p:ph type="body" sz="quarter" idx="11"/>
          </p:nvPr>
        </p:nvSpPr>
        <p:spPr>
          <a:xfrm>
            <a:off x="372205" y="1532240"/>
            <a:ext cx="8685740" cy="4300150"/>
          </a:xfrm>
        </p:spPr>
        <p:txBody>
          <a:bodyPr rtlCol="0">
            <a:normAutofit fontScale="92500" lnSpcReduction="20000"/>
          </a:bodyPr>
          <a:lstStyle/>
          <a:p>
            <a:pPr marL="342900" indent="-342900" eaLnBrk="1" fontAlgn="auto" hangingPunct="1">
              <a:lnSpc>
                <a:spcPct val="80000"/>
              </a:lnSpc>
              <a:spcAft>
                <a:spcPts val="0"/>
              </a:spcAft>
              <a:buFont typeface="Arial" panose="020B0604020202020204" pitchFamily="34" charset="0"/>
              <a:buChar char="•"/>
              <a:defRPr/>
            </a:pPr>
            <a:r>
              <a:rPr lang="en-US" altLang="x-none" sz="2600" dirty="0" smtClean="0">
                <a:solidFill>
                  <a:srgbClr val="000000"/>
                </a:solidFill>
                <a:latin typeface="+mj-lt"/>
              </a:rPr>
              <a:t>Data </a:t>
            </a:r>
            <a:r>
              <a:rPr lang="en-US" altLang="x-none" sz="2600" dirty="0" smtClean="0">
                <a:solidFill>
                  <a:srgbClr val="000000"/>
                </a:solidFill>
                <a:latin typeface="+mj-lt"/>
              </a:rPr>
              <a:t>base </a:t>
            </a:r>
            <a:r>
              <a:rPr lang="en-US" altLang="x-none" sz="2600" dirty="0" smtClean="0">
                <a:solidFill>
                  <a:srgbClr val="000000"/>
                </a:solidFill>
                <a:latin typeface="+mj-lt"/>
              </a:rPr>
              <a:t>development</a:t>
            </a:r>
          </a:p>
          <a:p>
            <a:pPr marL="342900" indent="-342900" eaLnBrk="1" fontAlgn="auto" hangingPunct="1">
              <a:lnSpc>
                <a:spcPct val="80000"/>
              </a:lnSpc>
              <a:spcAft>
                <a:spcPts val="0"/>
              </a:spcAft>
              <a:buFont typeface="Arial" panose="020B0604020202020204" pitchFamily="34" charset="0"/>
              <a:buChar char="•"/>
              <a:defRPr/>
            </a:pPr>
            <a:endParaRPr lang="en-US" altLang="x-none" sz="2600" dirty="0" smtClean="0">
              <a:solidFill>
                <a:srgbClr val="000000"/>
              </a:solidFill>
              <a:latin typeface="+mj-lt"/>
            </a:endParaRPr>
          </a:p>
          <a:p>
            <a:pPr marL="342900" indent="-342900" eaLnBrk="1" fontAlgn="auto" hangingPunct="1">
              <a:lnSpc>
                <a:spcPct val="80000"/>
              </a:lnSpc>
              <a:spcAft>
                <a:spcPts val="0"/>
              </a:spcAft>
              <a:buFont typeface="Arial" panose="020B0604020202020204" pitchFamily="34" charset="0"/>
              <a:buChar char="•"/>
              <a:defRPr/>
            </a:pPr>
            <a:r>
              <a:rPr lang="en-US" altLang="x-none" sz="2600" dirty="0" smtClean="0">
                <a:solidFill>
                  <a:srgbClr val="000000"/>
                </a:solidFill>
                <a:latin typeface="+mj-lt"/>
              </a:rPr>
              <a:t>Human </a:t>
            </a:r>
            <a:r>
              <a:rPr lang="en-US" altLang="x-none" sz="2600" dirty="0">
                <a:solidFill>
                  <a:srgbClr val="000000"/>
                </a:solidFill>
                <a:latin typeface="+mj-lt"/>
              </a:rPr>
              <a:t>reliability </a:t>
            </a:r>
            <a:r>
              <a:rPr lang="en-US" altLang="x-none" sz="2600" dirty="0" smtClean="0">
                <a:solidFill>
                  <a:srgbClr val="000000"/>
                </a:solidFill>
                <a:latin typeface="+mj-lt"/>
              </a:rPr>
              <a:t>analysis</a:t>
            </a:r>
          </a:p>
          <a:p>
            <a:pPr marL="342900" indent="-342900" eaLnBrk="1" fontAlgn="auto" hangingPunct="1">
              <a:lnSpc>
                <a:spcPct val="80000"/>
              </a:lnSpc>
              <a:spcAft>
                <a:spcPts val="0"/>
              </a:spcAft>
              <a:buFont typeface="Arial" panose="020B0604020202020204" pitchFamily="34" charset="0"/>
              <a:buChar char="•"/>
              <a:defRPr/>
            </a:pPr>
            <a:endParaRPr lang="en-US" altLang="x-none" sz="2600" dirty="0" smtClean="0">
              <a:solidFill>
                <a:srgbClr val="000000"/>
              </a:solidFill>
              <a:latin typeface="+mj-lt"/>
            </a:endParaRPr>
          </a:p>
          <a:p>
            <a:pPr marL="342900" indent="-342900" eaLnBrk="1" fontAlgn="auto" hangingPunct="1">
              <a:lnSpc>
                <a:spcPct val="80000"/>
              </a:lnSpc>
              <a:spcAft>
                <a:spcPts val="0"/>
              </a:spcAft>
              <a:buFont typeface="Arial" panose="020B0604020202020204" pitchFamily="34" charset="0"/>
              <a:buChar char="•"/>
              <a:defRPr/>
            </a:pPr>
            <a:r>
              <a:rPr lang="en-US" altLang="x-none" sz="2600" dirty="0" smtClean="0">
                <a:solidFill>
                  <a:srgbClr val="000000"/>
                </a:solidFill>
                <a:latin typeface="+mj-lt"/>
              </a:rPr>
              <a:t>Common </a:t>
            </a:r>
            <a:r>
              <a:rPr lang="en-US" altLang="x-none" sz="2600" dirty="0">
                <a:solidFill>
                  <a:srgbClr val="000000"/>
                </a:solidFill>
                <a:latin typeface="+mj-lt"/>
              </a:rPr>
              <a:t>cause failure </a:t>
            </a:r>
            <a:r>
              <a:rPr lang="en-US" altLang="x-none" sz="2600" dirty="0" smtClean="0">
                <a:solidFill>
                  <a:srgbClr val="000000"/>
                </a:solidFill>
                <a:latin typeface="+mj-lt"/>
              </a:rPr>
              <a:t>analysis</a:t>
            </a:r>
          </a:p>
          <a:p>
            <a:pPr marL="342900" indent="-342900" eaLnBrk="1" fontAlgn="auto" hangingPunct="1">
              <a:lnSpc>
                <a:spcPct val="80000"/>
              </a:lnSpc>
              <a:spcAft>
                <a:spcPts val="0"/>
              </a:spcAft>
              <a:buFont typeface="Arial" panose="020B0604020202020204" pitchFamily="34" charset="0"/>
              <a:buChar char="•"/>
              <a:defRPr/>
            </a:pPr>
            <a:endParaRPr lang="en-US" altLang="x-none" sz="2600" dirty="0" smtClean="0">
              <a:solidFill>
                <a:srgbClr val="000000"/>
              </a:solidFill>
              <a:latin typeface="+mj-lt"/>
            </a:endParaRPr>
          </a:p>
          <a:p>
            <a:pPr marL="342900" indent="-342900" eaLnBrk="1" fontAlgn="auto" hangingPunct="1">
              <a:lnSpc>
                <a:spcPct val="80000"/>
              </a:lnSpc>
              <a:spcAft>
                <a:spcPts val="0"/>
              </a:spcAft>
              <a:buFont typeface="Arial" panose="020B0604020202020204" pitchFamily="34" charset="0"/>
              <a:buChar char="•"/>
              <a:defRPr/>
            </a:pPr>
            <a:r>
              <a:rPr lang="en-US" altLang="x-none" sz="2600" dirty="0" smtClean="0">
                <a:solidFill>
                  <a:srgbClr val="000000"/>
                </a:solidFill>
                <a:latin typeface="+mj-lt"/>
              </a:rPr>
              <a:t>Integration</a:t>
            </a:r>
            <a:r>
              <a:rPr lang="en-US" altLang="x-none" sz="2600" dirty="0">
                <a:solidFill>
                  <a:srgbClr val="000000"/>
                </a:solidFill>
                <a:latin typeface="+mj-lt"/>
              </a:rPr>
              <a:t>: combine event trees and fault trees together to </a:t>
            </a:r>
            <a:r>
              <a:rPr lang="en-US" altLang="x-none" sz="2600" dirty="0" smtClean="0">
                <a:solidFill>
                  <a:srgbClr val="000000"/>
                </a:solidFill>
                <a:latin typeface="+mj-lt"/>
              </a:rPr>
              <a:t>calculate </a:t>
            </a:r>
            <a:r>
              <a:rPr lang="en-US" altLang="x-none" sz="2600" dirty="0">
                <a:solidFill>
                  <a:srgbClr val="000000"/>
                </a:solidFill>
                <a:latin typeface="+mj-lt"/>
              </a:rPr>
              <a:t>the frequency for each consequence </a:t>
            </a:r>
            <a:r>
              <a:rPr lang="en-US" altLang="x-none" sz="2600" dirty="0" smtClean="0">
                <a:solidFill>
                  <a:srgbClr val="000000"/>
                </a:solidFill>
                <a:latin typeface="+mj-lt"/>
              </a:rPr>
              <a:t>category</a:t>
            </a:r>
          </a:p>
          <a:p>
            <a:pPr marL="342900" indent="-342900" eaLnBrk="1" fontAlgn="auto" hangingPunct="1">
              <a:lnSpc>
                <a:spcPct val="80000"/>
              </a:lnSpc>
              <a:spcAft>
                <a:spcPts val="0"/>
              </a:spcAft>
              <a:buFont typeface="Arial" panose="020B0604020202020204" pitchFamily="34" charset="0"/>
              <a:buChar char="•"/>
              <a:defRPr/>
            </a:pPr>
            <a:endParaRPr lang="en-US" altLang="x-none" sz="2600" dirty="0" smtClean="0">
              <a:solidFill>
                <a:srgbClr val="000000"/>
              </a:solidFill>
              <a:latin typeface="+mj-lt"/>
            </a:endParaRPr>
          </a:p>
          <a:p>
            <a:pPr marL="342900" indent="-342900" eaLnBrk="1" fontAlgn="auto" hangingPunct="1">
              <a:lnSpc>
                <a:spcPct val="80000"/>
              </a:lnSpc>
              <a:spcAft>
                <a:spcPts val="0"/>
              </a:spcAft>
              <a:buFont typeface="Arial" panose="020B0604020202020204" pitchFamily="34" charset="0"/>
              <a:buChar char="•"/>
              <a:defRPr/>
            </a:pPr>
            <a:r>
              <a:rPr lang="en-US" altLang="x-none" sz="2600" dirty="0" smtClean="0">
                <a:solidFill>
                  <a:srgbClr val="000000"/>
                </a:solidFill>
                <a:latin typeface="+mj-lt"/>
              </a:rPr>
              <a:t>Calculate </a:t>
            </a:r>
            <a:r>
              <a:rPr lang="en-US" altLang="x-none" sz="2600" dirty="0">
                <a:solidFill>
                  <a:srgbClr val="000000"/>
                </a:solidFill>
                <a:latin typeface="+mj-lt"/>
              </a:rPr>
              <a:t>consequence for each consequence </a:t>
            </a:r>
            <a:r>
              <a:rPr lang="en-US" altLang="x-none" sz="2600" dirty="0" smtClean="0">
                <a:solidFill>
                  <a:srgbClr val="000000"/>
                </a:solidFill>
                <a:latin typeface="+mj-lt"/>
              </a:rPr>
              <a:t>category</a:t>
            </a:r>
          </a:p>
          <a:p>
            <a:pPr marL="342900" indent="-342900" eaLnBrk="1" fontAlgn="auto" hangingPunct="1">
              <a:lnSpc>
                <a:spcPct val="80000"/>
              </a:lnSpc>
              <a:spcAft>
                <a:spcPts val="0"/>
              </a:spcAft>
              <a:buFont typeface="Arial" panose="020B0604020202020204" pitchFamily="34" charset="0"/>
              <a:buChar char="•"/>
              <a:defRPr/>
            </a:pPr>
            <a:endParaRPr lang="en-US" altLang="x-none" sz="2600" dirty="0" smtClean="0">
              <a:solidFill>
                <a:srgbClr val="000000"/>
              </a:solidFill>
              <a:latin typeface="+mj-lt"/>
            </a:endParaRPr>
          </a:p>
          <a:p>
            <a:pPr marL="342900" indent="-342900" eaLnBrk="1" fontAlgn="auto" hangingPunct="1">
              <a:lnSpc>
                <a:spcPct val="80000"/>
              </a:lnSpc>
              <a:spcAft>
                <a:spcPts val="0"/>
              </a:spcAft>
              <a:buFont typeface="Arial" panose="020B0604020202020204" pitchFamily="34" charset="0"/>
              <a:buChar char="•"/>
              <a:defRPr/>
            </a:pPr>
            <a:r>
              <a:rPr lang="en-US" altLang="x-none" sz="2600" dirty="0" smtClean="0">
                <a:solidFill>
                  <a:srgbClr val="000000"/>
                </a:solidFill>
                <a:latin typeface="+mj-lt"/>
              </a:rPr>
              <a:t>Calculate </a:t>
            </a:r>
            <a:r>
              <a:rPr lang="en-US" altLang="x-none" sz="2600" dirty="0">
                <a:solidFill>
                  <a:srgbClr val="000000"/>
                </a:solidFill>
                <a:latin typeface="+mj-lt"/>
              </a:rPr>
              <a:t>risk </a:t>
            </a:r>
            <a:endParaRPr lang="en-US" altLang="x-none" sz="2600" dirty="0" smtClean="0">
              <a:solidFill>
                <a:srgbClr val="000000"/>
              </a:solidFill>
              <a:latin typeface="+mj-lt"/>
            </a:endParaRPr>
          </a:p>
          <a:p>
            <a:pPr marL="342900" indent="-342900" eaLnBrk="1" fontAlgn="auto" hangingPunct="1">
              <a:lnSpc>
                <a:spcPct val="80000"/>
              </a:lnSpc>
              <a:spcAft>
                <a:spcPts val="0"/>
              </a:spcAft>
              <a:buFont typeface="Arial" panose="020B0604020202020204" pitchFamily="34" charset="0"/>
              <a:buChar char="•"/>
              <a:defRPr/>
            </a:pPr>
            <a:endParaRPr lang="en-US" altLang="x-none" sz="2600" dirty="0" smtClean="0">
              <a:solidFill>
                <a:srgbClr val="000000"/>
              </a:solidFill>
              <a:latin typeface="+mj-lt"/>
            </a:endParaRPr>
          </a:p>
          <a:p>
            <a:pPr marL="342900" indent="-342900" eaLnBrk="1" fontAlgn="auto" hangingPunct="1">
              <a:lnSpc>
                <a:spcPct val="80000"/>
              </a:lnSpc>
              <a:spcAft>
                <a:spcPts val="0"/>
              </a:spcAft>
              <a:buFont typeface="Arial" panose="020B0604020202020204" pitchFamily="34" charset="0"/>
              <a:buChar char="•"/>
              <a:defRPr/>
            </a:pPr>
            <a:r>
              <a:rPr lang="en-US" altLang="x-none" sz="2600" dirty="0" smtClean="0">
                <a:solidFill>
                  <a:srgbClr val="000000"/>
                </a:solidFill>
                <a:latin typeface="+mj-lt"/>
              </a:rPr>
              <a:t>Perform </a:t>
            </a:r>
            <a:r>
              <a:rPr lang="en-US" altLang="x-none" sz="2600" dirty="0">
                <a:solidFill>
                  <a:srgbClr val="000000"/>
                </a:solidFill>
                <a:latin typeface="+mj-lt"/>
              </a:rPr>
              <a:t>importance/uncertainty/sensitivity </a:t>
            </a:r>
            <a:r>
              <a:rPr lang="en-US" altLang="x-none" sz="2600" dirty="0" smtClean="0">
                <a:solidFill>
                  <a:srgbClr val="000000"/>
                </a:solidFill>
                <a:latin typeface="+mj-lt"/>
              </a:rPr>
              <a:t>analyses</a:t>
            </a:r>
            <a:endParaRPr lang="en-US" altLang="x-none" sz="2600" dirty="0" smtClean="0">
              <a:latin typeface="+mj-lt"/>
            </a:endParaRPr>
          </a:p>
          <a:p>
            <a:pPr eaLnBrk="1" fontAlgn="auto" hangingPunct="1">
              <a:lnSpc>
                <a:spcPct val="80000"/>
              </a:lnSpc>
              <a:spcBef>
                <a:spcPct val="0"/>
              </a:spcBef>
              <a:spcAft>
                <a:spcPts val="0"/>
              </a:spcAft>
              <a:buClr>
                <a:srgbClr val="000000"/>
              </a:buClr>
              <a:buSzPct val="46000"/>
              <a:buFont typeface="Monotype Sorts" charset="2"/>
              <a:buChar char="l"/>
              <a:defRPr/>
            </a:pPr>
            <a:endParaRPr lang="en-US" altLang="x-none" sz="4800" b="1" dirty="0" smtClean="0"/>
          </a:p>
          <a:p>
            <a:pPr eaLnBrk="1" fontAlgn="auto" hangingPunct="1">
              <a:lnSpc>
                <a:spcPct val="80000"/>
              </a:lnSpc>
              <a:spcBef>
                <a:spcPct val="0"/>
              </a:spcBef>
              <a:spcAft>
                <a:spcPts val="0"/>
              </a:spcAft>
              <a:buClr>
                <a:srgbClr val="000000"/>
              </a:buClr>
              <a:buSzPct val="46000"/>
              <a:buFont typeface="Monotype Sorts" charset="2"/>
              <a:buChar char="l"/>
              <a:defRPr/>
            </a:pPr>
            <a:endParaRPr lang="en-US" altLang="x-none" sz="2000" b="1" dirty="0" smtClean="0">
              <a:solidFill>
                <a:srgbClr val="000000"/>
              </a:solidFill>
            </a:endParaRPr>
          </a:p>
          <a:p>
            <a:pPr eaLnBrk="1" fontAlgn="auto" hangingPunct="1">
              <a:lnSpc>
                <a:spcPct val="80000"/>
              </a:lnSpc>
              <a:spcAft>
                <a:spcPts val="0"/>
              </a:spcAft>
              <a:buFont typeface="Arial"/>
              <a:buChar char="•"/>
              <a:defRPr/>
            </a:pPr>
            <a:endParaRPr lang="en-US" altLang="x-none" sz="2000" b="1" dirty="0" smtClean="0">
              <a:solidFill>
                <a:srgbClr val="000000"/>
              </a:solidFill>
            </a:endParaRPr>
          </a:p>
          <a:p>
            <a:pPr eaLnBrk="1" fontAlgn="auto" hangingPunct="1">
              <a:lnSpc>
                <a:spcPct val="80000"/>
              </a:lnSpc>
              <a:spcAft>
                <a:spcPts val="0"/>
              </a:spcAft>
              <a:buFont typeface="Arial"/>
              <a:buChar char="•"/>
              <a:defRPr/>
            </a:pPr>
            <a:endParaRPr lang="en-US" altLang="x-none" sz="1400" b="1" dirty="0" smtClean="0"/>
          </a:p>
        </p:txBody>
      </p:sp>
      <p:sp>
        <p:nvSpPr>
          <p:cNvPr id="3" name="Title 2"/>
          <p:cNvSpPr>
            <a:spLocks noGrp="1"/>
          </p:cNvSpPr>
          <p:nvPr>
            <p:ph type="title"/>
          </p:nvPr>
        </p:nvSpPr>
        <p:spPr/>
        <p:txBody>
          <a:bodyPr/>
          <a:lstStyle/>
          <a:p>
            <a:r>
              <a:rPr lang="en-CA" dirty="0" smtClean="0"/>
              <a:t>PSA Elements (cont’d)</a:t>
            </a:r>
            <a:endParaRPr lang="en-CA" dirty="0"/>
          </a:p>
        </p:txBody>
      </p:sp>
    </p:spTree>
    <p:extLst>
      <p:ext uri="{BB962C8B-B14F-4D97-AF65-F5344CB8AC3E}">
        <p14:creationId xmlns:p14="http://schemas.microsoft.com/office/powerpoint/2010/main" val="30197249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3" name="Rectangle 3"/>
          <p:cNvSpPr>
            <a:spLocks noGrp="1" noChangeArrowheads="1"/>
          </p:cNvSpPr>
          <p:nvPr>
            <p:ph type="body" sz="quarter" idx="11"/>
          </p:nvPr>
        </p:nvSpPr>
        <p:spPr>
          <a:xfrm>
            <a:off x="222780" y="1573427"/>
            <a:ext cx="8685740" cy="4184821"/>
          </a:xfrm>
        </p:spPr>
        <p:txBody>
          <a:bodyPr rtlCol="0">
            <a:normAutofit lnSpcReduction="10000"/>
          </a:bodyPr>
          <a:lstStyle/>
          <a:p>
            <a:pPr marL="285750" indent="-285750" eaLnBrk="1" fontAlgn="auto" hangingPunct="1">
              <a:spcAft>
                <a:spcPts val="0"/>
              </a:spcAft>
              <a:buFont typeface="Arial" panose="020B0604020202020204" pitchFamily="34" charset="0"/>
              <a:buChar char="•"/>
              <a:defRPr/>
            </a:pPr>
            <a:r>
              <a:rPr lang="en-US" altLang="x-none" sz="2600" dirty="0" smtClean="0">
                <a:solidFill>
                  <a:srgbClr val="000000"/>
                </a:solidFill>
              </a:rPr>
              <a:t> </a:t>
            </a:r>
            <a:r>
              <a:rPr lang="en-US" altLang="x-none" sz="2600" b="1" dirty="0" smtClean="0">
                <a:solidFill>
                  <a:srgbClr val="000000"/>
                </a:solidFill>
                <a:latin typeface="+mj-lt"/>
              </a:rPr>
              <a:t>There </a:t>
            </a:r>
            <a:r>
              <a:rPr lang="en-US" altLang="x-none" sz="2600" b="1" dirty="0" smtClean="0">
                <a:solidFill>
                  <a:srgbClr val="000000"/>
                </a:solidFill>
                <a:latin typeface="+mj-lt"/>
              </a:rPr>
              <a:t>are three levels of PSA:</a:t>
            </a:r>
          </a:p>
          <a:p>
            <a:pPr lvl="2" eaLnBrk="1" fontAlgn="auto" hangingPunct="1">
              <a:spcAft>
                <a:spcPts val="0"/>
              </a:spcAft>
              <a:buFont typeface="Century" charset="0"/>
              <a:buChar char="–"/>
              <a:defRPr/>
            </a:pPr>
            <a:r>
              <a:rPr lang="en-US" altLang="x-none" sz="2600" dirty="0" smtClean="0">
                <a:solidFill>
                  <a:srgbClr val="000000"/>
                </a:solidFill>
                <a:latin typeface="+mj-lt"/>
              </a:rPr>
              <a:t>Level 1: determination of core damage frequency (containment failure not included</a:t>
            </a:r>
            <a:r>
              <a:rPr lang="en-US" altLang="x-none" sz="2600" dirty="0" smtClean="0">
                <a:solidFill>
                  <a:srgbClr val="000000"/>
                </a:solidFill>
                <a:latin typeface="+mj-lt"/>
              </a:rPr>
              <a:t>)</a:t>
            </a:r>
          </a:p>
          <a:p>
            <a:pPr lvl="2" eaLnBrk="1" fontAlgn="auto" hangingPunct="1">
              <a:spcAft>
                <a:spcPts val="0"/>
              </a:spcAft>
              <a:buFont typeface="Century" charset="0"/>
              <a:buChar char="–"/>
              <a:defRPr/>
            </a:pPr>
            <a:endParaRPr lang="en-US" altLang="x-none" sz="2600" dirty="0" smtClean="0">
              <a:solidFill>
                <a:srgbClr val="000000"/>
              </a:solidFill>
              <a:latin typeface="+mj-lt"/>
            </a:endParaRPr>
          </a:p>
          <a:p>
            <a:pPr lvl="2" eaLnBrk="1" fontAlgn="auto" hangingPunct="1">
              <a:spcAft>
                <a:spcPts val="0"/>
              </a:spcAft>
              <a:buFont typeface="Century" charset="0"/>
              <a:buChar char="–"/>
              <a:defRPr/>
            </a:pPr>
            <a:r>
              <a:rPr lang="en-US" altLang="x-none" sz="2600" dirty="0" smtClean="0">
                <a:solidFill>
                  <a:srgbClr val="000000"/>
                </a:solidFill>
                <a:latin typeface="+mj-lt"/>
              </a:rPr>
              <a:t>Level 2: determination of external release frequency (containment failure included, but no dispersion</a:t>
            </a:r>
            <a:r>
              <a:rPr lang="en-US" altLang="x-none" sz="2600" dirty="0" smtClean="0">
                <a:solidFill>
                  <a:srgbClr val="000000"/>
                </a:solidFill>
                <a:latin typeface="+mj-lt"/>
              </a:rPr>
              <a:t>)</a:t>
            </a:r>
          </a:p>
          <a:p>
            <a:pPr lvl="2" eaLnBrk="1" fontAlgn="auto" hangingPunct="1">
              <a:spcAft>
                <a:spcPts val="0"/>
              </a:spcAft>
              <a:buFont typeface="Century" charset="0"/>
              <a:buChar char="–"/>
              <a:defRPr/>
            </a:pPr>
            <a:endParaRPr lang="en-US" altLang="x-none" sz="2600" dirty="0" smtClean="0">
              <a:solidFill>
                <a:srgbClr val="000000"/>
              </a:solidFill>
              <a:latin typeface="+mj-lt"/>
            </a:endParaRPr>
          </a:p>
          <a:p>
            <a:pPr lvl="2" eaLnBrk="1" fontAlgn="auto" hangingPunct="1">
              <a:spcAft>
                <a:spcPts val="0"/>
              </a:spcAft>
              <a:buFont typeface="Century" charset="0"/>
              <a:buChar char="–"/>
              <a:defRPr/>
            </a:pPr>
            <a:r>
              <a:rPr lang="en-US" altLang="x-none" sz="2600" dirty="0" smtClean="0">
                <a:solidFill>
                  <a:srgbClr val="000000"/>
                </a:solidFill>
                <a:latin typeface="+mj-lt"/>
              </a:rPr>
              <a:t>Level 3: evaluation of public health risk (in terms of dose rate, or cancer rate, or death rate) (dispersion included</a:t>
            </a:r>
            <a:r>
              <a:rPr lang="en-US" altLang="x-none" sz="2600" dirty="0" smtClean="0">
                <a:solidFill>
                  <a:srgbClr val="000000"/>
                </a:solidFill>
                <a:latin typeface="+mj-lt"/>
              </a:rPr>
              <a:t>)</a:t>
            </a:r>
            <a:endParaRPr lang="en-US" altLang="x-none" sz="2600" dirty="0" smtClean="0">
              <a:latin typeface="+mj-lt"/>
            </a:endParaRPr>
          </a:p>
        </p:txBody>
      </p:sp>
      <p:sp>
        <p:nvSpPr>
          <p:cNvPr id="3" name="Title 2"/>
          <p:cNvSpPr>
            <a:spLocks noGrp="1"/>
          </p:cNvSpPr>
          <p:nvPr>
            <p:ph type="title"/>
          </p:nvPr>
        </p:nvSpPr>
        <p:spPr/>
        <p:txBody>
          <a:bodyPr/>
          <a:lstStyle/>
          <a:p>
            <a:r>
              <a:rPr lang="en-CA" dirty="0" smtClean="0"/>
              <a:t>PSA Levels</a:t>
            </a:r>
            <a:endParaRPr lang="en-CA" dirty="0"/>
          </a:p>
        </p:txBody>
      </p:sp>
    </p:spTree>
    <p:extLst>
      <p:ext uri="{BB962C8B-B14F-4D97-AF65-F5344CB8AC3E}">
        <p14:creationId xmlns:p14="http://schemas.microsoft.com/office/powerpoint/2010/main" val="25884220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sz="quarter" idx="11"/>
          </p:nvPr>
        </p:nvSpPr>
        <p:spPr>
          <a:xfrm>
            <a:off x="265114" y="1472586"/>
            <a:ext cx="8685740" cy="3162186"/>
          </a:xfrm>
        </p:spPr>
        <p:txBody>
          <a:bodyPr rtlCol="0">
            <a:noAutofit/>
          </a:bodyPr>
          <a:lstStyle/>
          <a:p>
            <a:pPr marL="342900" indent="-342900" eaLnBrk="1" fontAlgn="auto" hangingPunct="1">
              <a:spcAft>
                <a:spcPts val="0"/>
              </a:spcAft>
              <a:buFont typeface="Arial" panose="020B0604020202020204" pitchFamily="34" charset="0"/>
              <a:buChar char="•"/>
              <a:defRPr/>
            </a:pPr>
            <a:r>
              <a:rPr lang="en-US" altLang="x-none" sz="2400" dirty="0" smtClean="0"/>
              <a:t>Introduction</a:t>
            </a:r>
          </a:p>
          <a:p>
            <a:pPr marL="342900" indent="-342900" eaLnBrk="1" fontAlgn="auto" hangingPunct="1">
              <a:spcAft>
                <a:spcPts val="0"/>
              </a:spcAft>
              <a:buFont typeface="Arial" panose="020B0604020202020204" pitchFamily="34" charset="0"/>
              <a:buChar char="•"/>
              <a:defRPr/>
            </a:pPr>
            <a:endParaRPr lang="en-US" altLang="x-none" sz="2400" dirty="0"/>
          </a:p>
          <a:p>
            <a:pPr marL="342900" indent="-342900" eaLnBrk="1" fontAlgn="auto" hangingPunct="1">
              <a:spcAft>
                <a:spcPts val="0"/>
              </a:spcAft>
              <a:buFont typeface="Arial" panose="020B0604020202020204" pitchFamily="34" charset="0"/>
              <a:buChar char="•"/>
              <a:defRPr/>
            </a:pPr>
            <a:r>
              <a:rPr lang="en-US" altLang="x-none" sz="2400" dirty="0" smtClean="0"/>
              <a:t>Canadian Approach – Safety Principles</a:t>
            </a:r>
          </a:p>
          <a:p>
            <a:pPr marL="342900" indent="-342900" eaLnBrk="1" fontAlgn="auto" hangingPunct="1">
              <a:spcAft>
                <a:spcPts val="0"/>
              </a:spcAft>
              <a:buFont typeface="Arial" panose="020B0604020202020204" pitchFamily="34" charset="0"/>
              <a:buChar char="•"/>
              <a:defRPr/>
            </a:pPr>
            <a:endParaRPr lang="en-US" altLang="x-none" sz="2400" dirty="0" smtClean="0"/>
          </a:p>
          <a:p>
            <a:pPr marL="342900" indent="-342900" eaLnBrk="1" fontAlgn="auto" hangingPunct="1">
              <a:spcAft>
                <a:spcPts val="0"/>
              </a:spcAft>
              <a:buFont typeface="Arial" panose="020B0604020202020204" pitchFamily="34" charset="0"/>
              <a:buChar char="•"/>
              <a:defRPr/>
            </a:pPr>
            <a:r>
              <a:rPr lang="en-US" altLang="x-none" sz="2400" dirty="0" smtClean="0"/>
              <a:t>Research Reactors – Special Considerations</a:t>
            </a:r>
          </a:p>
          <a:p>
            <a:pPr marL="342900" indent="-342900" eaLnBrk="1" fontAlgn="auto" hangingPunct="1">
              <a:spcAft>
                <a:spcPts val="0"/>
              </a:spcAft>
              <a:buFont typeface="Arial" panose="020B0604020202020204" pitchFamily="34" charset="0"/>
              <a:buChar char="•"/>
              <a:defRPr/>
            </a:pPr>
            <a:endParaRPr lang="en-US" altLang="x-none" sz="2400" dirty="0" smtClean="0"/>
          </a:p>
          <a:p>
            <a:pPr marL="342900" indent="-342900" eaLnBrk="1" fontAlgn="auto" hangingPunct="1">
              <a:spcAft>
                <a:spcPts val="0"/>
              </a:spcAft>
              <a:buFont typeface="Arial" panose="020B0604020202020204" pitchFamily="34" charset="0"/>
              <a:buChar char="•"/>
              <a:defRPr/>
            </a:pPr>
            <a:r>
              <a:rPr lang="en-US" altLang="x-none" sz="2400" dirty="0" smtClean="0"/>
              <a:t>Safety Analysis – Purpose, Scope, Expectations</a:t>
            </a:r>
          </a:p>
          <a:p>
            <a:pPr marL="342900" indent="-342900" eaLnBrk="1" fontAlgn="auto" hangingPunct="1">
              <a:spcAft>
                <a:spcPts val="0"/>
              </a:spcAft>
              <a:buFont typeface="Arial" panose="020B0604020202020204" pitchFamily="34" charset="0"/>
              <a:buChar char="•"/>
              <a:defRPr/>
            </a:pPr>
            <a:endParaRPr lang="en-US" altLang="x-none" sz="2400" dirty="0" smtClean="0"/>
          </a:p>
          <a:p>
            <a:pPr marL="342900" indent="-342900" eaLnBrk="1" fontAlgn="auto" hangingPunct="1">
              <a:spcAft>
                <a:spcPts val="0"/>
              </a:spcAft>
              <a:buFont typeface="Arial" panose="020B0604020202020204" pitchFamily="34" charset="0"/>
              <a:buChar char="•"/>
              <a:defRPr/>
            </a:pPr>
            <a:r>
              <a:rPr lang="en-US" altLang="x-none" sz="2400" dirty="0" smtClean="0"/>
              <a:t>Conclusions</a:t>
            </a:r>
          </a:p>
        </p:txBody>
      </p:sp>
      <p:sp>
        <p:nvSpPr>
          <p:cNvPr id="16385" name="Rectangle 2"/>
          <p:cNvSpPr>
            <a:spLocks noGrp="1" noChangeArrowheads="1"/>
          </p:cNvSpPr>
          <p:nvPr>
            <p:ph type="title"/>
          </p:nvPr>
        </p:nvSpPr>
        <p:spPr/>
        <p:txBody>
          <a:bodyPr/>
          <a:lstStyle/>
          <a:p>
            <a:pPr eaLnBrk="1" hangingPunct="1"/>
            <a:r>
              <a:rPr lang="en-US" altLang="en-US" smtClean="0"/>
              <a:t>Outline</a:t>
            </a:r>
          </a:p>
        </p:txBody>
      </p:sp>
    </p:spTree>
    <p:extLst>
      <p:ext uri="{BB962C8B-B14F-4D97-AF65-F5344CB8AC3E}">
        <p14:creationId xmlns:p14="http://schemas.microsoft.com/office/powerpoint/2010/main" val="336706599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1309817" y="1187256"/>
            <a:ext cx="7010400" cy="4981750"/>
          </a:xfrm>
          <a:prstGeom prst="rect">
            <a:avLst/>
          </a:prstGeom>
        </p:spPr>
      </p:pic>
      <p:sp>
        <p:nvSpPr>
          <p:cNvPr id="3" name="Title 2"/>
          <p:cNvSpPr>
            <a:spLocks noGrp="1"/>
          </p:cNvSpPr>
          <p:nvPr>
            <p:ph type="title"/>
          </p:nvPr>
        </p:nvSpPr>
        <p:spPr/>
        <p:txBody>
          <a:bodyPr/>
          <a:lstStyle/>
          <a:p>
            <a:r>
              <a:rPr lang="en-US" altLang="x-none" dirty="0"/>
              <a:t>Fault Tree – Reflector Downgrading</a:t>
            </a:r>
            <a:endParaRPr lang="en-CA" dirty="0"/>
          </a:p>
        </p:txBody>
      </p:sp>
    </p:spTree>
    <p:extLst>
      <p:ext uri="{BB962C8B-B14F-4D97-AF65-F5344CB8AC3E}">
        <p14:creationId xmlns:p14="http://schemas.microsoft.com/office/powerpoint/2010/main" val="108463920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6"/>
          <p:cNvSpPr>
            <a:spLocks noGrp="1" noChangeArrowheads="1"/>
          </p:cNvSpPr>
          <p:nvPr>
            <p:ph type="title"/>
          </p:nvPr>
        </p:nvSpPr>
        <p:spPr/>
        <p:txBody>
          <a:bodyPr>
            <a:normAutofit fontScale="90000"/>
          </a:bodyPr>
          <a:lstStyle/>
          <a:p>
            <a:pPr eaLnBrk="1" hangingPunct="1"/>
            <a:r>
              <a:rPr lang="en-US" altLang="en-US" smtClean="0"/>
              <a:t>Event Tree</a:t>
            </a:r>
            <a:br>
              <a:rPr lang="en-US" altLang="en-US" smtClean="0"/>
            </a:br>
            <a:r>
              <a:rPr lang="en-US" altLang="en-US" smtClean="0"/>
              <a:t>A loss of regulation from full power</a:t>
            </a:r>
          </a:p>
        </p:txBody>
      </p:sp>
      <p:pic>
        <p:nvPicPr>
          <p:cNvPr id="251909" name="Picture 5" descr="image2"/>
          <p:cNvPicPr>
            <a:picLocks noGrp="1" noChangeAspect="1" noChangeArrowheads="1"/>
          </p:cNvPicPr>
          <p:nvPr>
            <p:ph idx="4294967295"/>
          </p:nvPr>
        </p:nvPicPr>
        <p:blipFill>
          <a:blip r:embed="rId2">
            <a:extLst>
              <a:ext uri="{28A0092B-C50C-407E-A947-70E740481C1C}">
                <a14:useLocalDpi xmlns:a14="http://schemas.microsoft.com/office/drawing/2010/main" val="0"/>
              </a:ext>
            </a:extLst>
          </a:blip>
          <a:srcRect/>
          <a:stretch>
            <a:fillRect/>
          </a:stretch>
        </p:blipFill>
        <p:spPr>
          <a:xfrm>
            <a:off x="370704" y="1882947"/>
            <a:ext cx="8182952" cy="3348080"/>
          </a:xfrm>
          <a:prstGeom prst="rect">
            <a:avLst/>
          </a:prstGeom>
          <a:noFill/>
          <a:extLs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extLst>
      <p:ext uri="{BB962C8B-B14F-4D97-AF65-F5344CB8AC3E}">
        <p14:creationId xmlns:p14="http://schemas.microsoft.com/office/powerpoint/2010/main" val="411721186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7" name="Rectangle 3"/>
          <p:cNvSpPr>
            <a:spLocks noGrp="1" noChangeArrowheads="1"/>
          </p:cNvSpPr>
          <p:nvPr>
            <p:ph type="body" sz="quarter" idx="11"/>
          </p:nvPr>
        </p:nvSpPr>
        <p:spPr>
          <a:xfrm>
            <a:off x="265114" y="1538486"/>
            <a:ext cx="8685740" cy="4351567"/>
          </a:xfrm>
        </p:spPr>
        <p:txBody>
          <a:bodyPr rtlCol="0">
            <a:normAutofit lnSpcReduction="10000"/>
          </a:bodyPr>
          <a:lstStyle/>
          <a:p>
            <a:pPr marL="0" indent="0" eaLnBrk="1" fontAlgn="auto" hangingPunct="1">
              <a:spcAft>
                <a:spcPts val="0"/>
              </a:spcAft>
              <a:buFont typeface="Arial"/>
              <a:buNone/>
              <a:defRPr/>
            </a:pPr>
            <a:r>
              <a:rPr lang="en-US" altLang="x-none" sz="1400" dirty="0" smtClean="0">
                <a:solidFill>
                  <a:srgbClr val="000000"/>
                </a:solidFill>
              </a:rPr>
              <a:t> </a:t>
            </a:r>
            <a:r>
              <a:rPr lang="en-GB" altLang="x-none" sz="3100" b="1" dirty="0" smtClean="0"/>
              <a:t>A </a:t>
            </a:r>
            <a:r>
              <a:rPr lang="en-GB" altLang="x-none" sz="3100" b="1" dirty="0" smtClean="0"/>
              <a:t>“conservative” analysis is performed so that it can bound:</a:t>
            </a:r>
          </a:p>
          <a:p>
            <a:pPr lvl="2">
              <a:lnSpc>
                <a:spcPct val="80000"/>
              </a:lnSpc>
              <a:defRPr/>
            </a:pPr>
            <a:r>
              <a:rPr lang="en-GB" altLang="x-none" sz="2600" dirty="0">
                <a:solidFill>
                  <a:schemeClr val="tx1">
                    <a:lumMod val="85000"/>
                    <a:lumOff val="15000"/>
                  </a:schemeClr>
                </a:solidFill>
                <a:latin typeface="+mj-lt"/>
              </a:rPr>
              <a:t>All events</a:t>
            </a:r>
          </a:p>
          <a:p>
            <a:pPr lvl="2">
              <a:lnSpc>
                <a:spcPct val="80000"/>
              </a:lnSpc>
              <a:defRPr/>
            </a:pPr>
            <a:r>
              <a:rPr lang="en-GB" altLang="x-none" sz="2600" dirty="0">
                <a:solidFill>
                  <a:schemeClr val="tx1">
                    <a:lumMod val="85000"/>
                    <a:lumOff val="15000"/>
                  </a:schemeClr>
                </a:solidFill>
                <a:latin typeface="+mj-lt"/>
              </a:rPr>
              <a:t>Similar events</a:t>
            </a:r>
          </a:p>
          <a:p>
            <a:pPr lvl="2">
              <a:lnSpc>
                <a:spcPct val="80000"/>
              </a:lnSpc>
              <a:defRPr/>
            </a:pPr>
            <a:r>
              <a:rPr lang="en-GB" altLang="x-none" sz="2600" dirty="0">
                <a:solidFill>
                  <a:schemeClr val="tx1">
                    <a:lumMod val="85000"/>
                    <a:lumOff val="15000"/>
                  </a:schemeClr>
                </a:solidFill>
                <a:latin typeface="+mj-lt"/>
              </a:rPr>
              <a:t>Core configurations</a:t>
            </a:r>
          </a:p>
          <a:p>
            <a:pPr lvl="2">
              <a:lnSpc>
                <a:spcPct val="80000"/>
              </a:lnSpc>
              <a:defRPr/>
            </a:pPr>
            <a:r>
              <a:rPr lang="en-GB" altLang="x-none" sz="2600" dirty="0">
                <a:solidFill>
                  <a:schemeClr val="tx1">
                    <a:lumMod val="85000"/>
                    <a:lumOff val="15000"/>
                  </a:schemeClr>
                </a:solidFill>
                <a:latin typeface="+mj-lt"/>
              </a:rPr>
              <a:t>Operating parameter uncertainties</a:t>
            </a:r>
          </a:p>
          <a:p>
            <a:pPr lvl="2">
              <a:lnSpc>
                <a:spcPct val="80000"/>
              </a:lnSpc>
              <a:defRPr/>
            </a:pPr>
            <a:r>
              <a:rPr lang="en-GB" altLang="x-none" sz="2600" dirty="0">
                <a:solidFill>
                  <a:schemeClr val="tx1">
                    <a:lumMod val="85000"/>
                    <a:lumOff val="15000"/>
                  </a:schemeClr>
                </a:solidFill>
                <a:latin typeface="+mj-lt"/>
              </a:rPr>
              <a:t>Modelling uncertainties</a:t>
            </a:r>
          </a:p>
          <a:p>
            <a:pPr lvl="2">
              <a:lnSpc>
                <a:spcPct val="80000"/>
              </a:lnSpc>
              <a:defRPr/>
            </a:pPr>
            <a:r>
              <a:rPr lang="en-GB" altLang="x-none" sz="2600" dirty="0">
                <a:solidFill>
                  <a:schemeClr val="tx1">
                    <a:lumMod val="85000"/>
                    <a:lumOff val="15000"/>
                  </a:schemeClr>
                </a:solidFill>
                <a:latin typeface="+mj-lt"/>
              </a:rPr>
              <a:t>C</a:t>
            </a:r>
            <a:r>
              <a:rPr lang="en-GB" altLang="x-none" sz="2600" dirty="0">
                <a:solidFill>
                  <a:schemeClr val="tx1">
                    <a:lumMod val="85000"/>
                    <a:lumOff val="15000"/>
                  </a:schemeClr>
                </a:solidFill>
                <a:latin typeface="+mj-lt"/>
              </a:rPr>
              <a:t>onservative assumptions (e.g., least  effective shutdown system with least effective trip parameter credited, minimum allowable performance standards (MAPS) for safety systems, 2 of 3 shutoff rods credited, no credit for process systems)</a:t>
            </a:r>
          </a:p>
        </p:txBody>
      </p:sp>
      <p:sp>
        <p:nvSpPr>
          <p:cNvPr id="3" name="Title 2"/>
          <p:cNvSpPr>
            <a:spLocks noGrp="1"/>
          </p:cNvSpPr>
          <p:nvPr>
            <p:ph type="title"/>
          </p:nvPr>
        </p:nvSpPr>
        <p:spPr/>
        <p:txBody>
          <a:bodyPr/>
          <a:lstStyle/>
          <a:p>
            <a:r>
              <a:rPr lang="en-CA" dirty="0"/>
              <a:t>Bounding Analysis</a:t>
            </a:r>
          </a:p>
        </p:txBody>
      </p:sp>
    </p:spTree>
    <p:extLst>
      <p:ext uri="{BB962C8B-B14F-4D97-AF65-F5344CB8AC3E}">
        <p14:creationId xmlns:p14="http://schemas.microsoft.com/office/powerpoint/2010/main" val="184979189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1" name="Rectangle 3"/>
          <p:cNvSpPr>
            <a:spLocks noGrp="1" noChangeArrowheads="1"/>
          </p:cNvSpPr>
          <p:nvPr>
            <p:ph type="body" sz="quarter" idx="11"/>
          </p:nvPr>
        </p:nvSpPr>
        <p:spPr>
          <a:xfrm>
            <a:off x="265114" y="1884478"/>
            <a:ext cx="8685740" cy="3585446"/>
          </a:xfrm>
        </p:spPr>
        <p:txBody>
          <a:bodyPr rtlCol="0">
            <a:normAutofit/>
          </a:bodyPr>
          <a:lstStyle/>
          <a:p>
            <a:pPr marL="342900" indent="-342900" eaLnBrk="1" fontAlgn="auto" hangingPunct="1">
              <a:spcAft>
                <a:spcPts val="0"/>
              </a:spcAft>
              <a:buFont typeface="Arial" panose="020B0604020202020204" pitchFamily="34" charset="0"/>
              <a:buChar char="•"/>
              <a:defRPr/>
            </a:pPr>
            <a:r>
              <a:rPr lang="en-GB" altLang="x-none" sz="2400" dirty="0" smtClean="0">
                <a:latin typeface="+mj-lt"/>
              </a:rPr>
              <a:t>An </a:t>
            </a:r>
            <a:r>
              <a:rPr lang="en-GB" altLang="x-none" sz="2400" dirty="0" smtClean="0">
                <a:latin typeface="+mj-lt"/>
              </a:rPr>
              <a:t>usual practice is to simulate a bounding event for each derived acceptance criterion (e.g., </a:t>
            </a:r>
            <a:r>
              <a:rPr lang="en-GB" altLang="x-none" sz="2400" dirty="0" err="1" smtClean="0">
                <a:latin typeface="+mj-lt"/>
              </a:rPr>
              <a:t>subcriticality</a:t>
            </a:r>
            <a:r>
              <a:rPr lang="en-GB" altLang="x-none" sz="2400" dirty="0" smtClean="0">
                <a:latin typeface="+mj-lt"/>
              </a:rPr>
              <a:t> margin assessment with a fuelling error) with a limiting core condition (e.g., the worst flux distribution) and with </a:t>
            </a:r>
            <a:br>
              <a:rPr lang="en-GB" altLang="x-none" sz="2400" dirty="0" smtClean="0">
                <a:latin typeface="+mj-lt"/>
              </a:rPr>
            </a:br>
            <a:r>
              <a:rPr lang="en-GB" altLang="x-none" sz="2400" dirty="0" smtClean="0">
                <a:latin typeface="+mj-lt"/>
              </a:rPr>
              <a:t>conservative assumptions (e.g., the worst reactivity coefficients</a:t>
            </a:r>
            <a:r>
              <a:rPr lang="en-GB" altLang="x-none" sz="2400" dirty="0" smtClean="0">
                <a:latin typeface="+mj-lt"/>
              </a:rPr>
              <a:t>).</a:t>
            </a:r>
          </a:p>
          <a:p>
            <a:pPr marL="342900" indent="-342900" eaLnBrk="1" fontAlgn="auto" hangingPunct="1">
              <a:spcAft>
                <a:spcPts val="0"/>
              </a:spcAft>
              <a:buFont typeface="Arial" panose="020B0604020202020204" pitchFamily="34" charset="0"/>
              <a:buChar char="•"/>
              <a:defRPr/>
            </a:pPr>
            <a:endParaRPr lang="en-GB" altLang="x-none" sz="2400" dirty="0" smtClean="0">
              <a:latin typeface="+mj-lt"/>
            </a:endParaRPr>
          </a:p>
          <a:p>
            <a:pPr marL="285750" indent="-285750" eaLnBrk="1" fontAlgn="auto" hangingPunct="1">
              <a:spcAft>
                <a:spcPts val="0"/>
              </a:spcAft>
              <a:buFont typeface="Arial" panose="020B0604020202020204" pitchFamily="34" charset="0"/>
              <a:buChar char="•"/>
              <a:defRPr/>
            </a:pPr>
            <a:r>
              <a:rPr lang="en-GB" altLang="x-none" sz="2400" dirty="0" smtClean="0">
                <a:latin typeface="+mj-lt"/>
              </a:rPr>
              <a:t>A </a:t>
            </a:r>
            <a:r>
              <a:rPr lang="en-GB" altLang="x-none" sz="2400" dirty="0">
                <a:latin typeface="+mj-lt"/>
              </a:rPr>
              <a:t>limiting core is selected and justified for each event (an initial core, </a:t>
            </a:r>
            <a:r>
              <a:rPr lang="en-GB" altLang="x-none" sz="2400" dirty="0" smtClean="0">
                <a:latin typeface="+mj-lt"/>
              </a:rPr>
              <a:t>transition </a:t>
            </a:r>
            <a:r>
              <a:rPr lang="en-GB" altLang="x-none" sz="2400" dirty="0">
                <a:latin typeface="+mj-lt"/>
              </a:rPr>
              <a:t>cores, to an equilibrium </a:t>
            </a:r>
            <a:r>
              <a:rPr lang="en-GB" altLang="x-none" sz="2400" dirty="0" smtClean="0">
                <a:latin typeface="+mj-lt"/>
              </a:rPr>
              <a:t>core</a:t>
            </a:r>
            <a:r>
              <a:rPr lang="en-GB" altLang="x-none" sz="2400" dirty="0">
                <a:latin typeface="+mj-lt"/>
              </a:rPr>
              <a:t>, core fuelling cycle</a:t>
            </a:r>
            <a:r>
              <a:rPr lang="en-GB" altLang="x-none" sz="2400" dirty="0" smtClean="0">
                <a:latin typeface="+mj-lt"/>
              </a:rPr>
              <a:t>).</a:t>
            </a:r>
            <a:endParaRPr lang="en-US" altLang="x-none" sz="2400" dirty="0">
              <a:latin typeface="+mj-lt"/>
            </a:endParaRPr>
          </a:p>
        </p:txBody>
      </p:sp>
      <p:sp>
        <p:nvSpPr>
          <p:cNvPr id="3" name="Title 2"/>
          <p:cNvSpPr>
            <a:spLocks noGrp="1"/>
          </p:cNvSpPr>
          <p:nvPr>
            <p:ph type="title"/>
          </p:nvPr>
        </p:nvSpPr>
        <p:spPr/>
        <p:txBody>
          <a:bodyPr/>
          <a:lstStyle/>
          <a:p>
            <a:r>
              <a:rPr lang="en-CA" dirty="0"/>
              <a:t>Bounding Analysis (cont’d)</a:t>
            </a:r>
          </a:p>
        </p:txBody>
      </p:sp>
    </p:spTree>
    <p:extLst>
      <p:ext uri="{BB962C8B-B14F-4D97-AF65-F5344CB8AC3E}">
        <p14:creationId xmlns:p14="http://schemas.microsoft.com/office/powerpoint/2010/main" val="185679521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9" name="Rectangle 3"/>
          <p:cNvSpPr>
            <a:spLocks noGrp="1" noChangeArrowheads="1"/>
          </p:cNvSpPr>
          <p:nvPr>
            <p:ph type="body" sz="quarter" idx="11"/>
          </p:nvPr>
        </p:nvSpPr>
        <p:spPr>
          <a:xfrm>
            <a:off x="0" y="1428265"/>
            <a:ext cx="8748584" cy="4297031"/>
          </a:xfrm>
        </p:spPr>
        <p:txBody>
          <a:bodyPr rtlCol="0">
            <a:normAutofit fontScale="25000" lnSpcReduction="20000"/>
          </a:bodyPr>
          <a:lstStyle/>
          <a:p>
            <a:pPr eaLnBrk="1" fontAlgn="auto" hangingPunct="1">
              <a:spcAft>
                <a:spcPts val="0"/>
              </a:spcAft>
              <a:buFont typeface="Arial"/>
              <a:buChar char="•"/>
              <a:defRPr/>
            </a:pPr>
            <a:endParaRPr lang="en-US" altLang="x-none" sz="1400" dirty="0" smtClean="0">
              <a:solidFill>
                <a:srgbClr val="000000"/>
              </a:solidFill>
            </a:endParaRPr>
          </a:p>
          <a:p>
            <a:pPr lvl="1" eaLnBrk="1" fontAlgn="auto" hangingPunct="1">
              <a:spcAft>
                <a:spcPts val="0"/>
              </a:spcAft>
              <a:buFont typeface="Arial"/>
              <a:buChar char="•"/>
              <a:defRPr/>
            </a:pPr>
            <a:r>
              <a:rPr lang="en-GB" altLang="x-none" sz="9600" dirty="0" smtClean="0"/>
              <a:t>Best-estimate analysis</a:t>
            </a:r>
            <a:r>
              <a:rPr lang="en-US" altLang="x-none" sz="9600" dirty="0" smtClean="0">
                <a:solidFill>
                  <a:srgbClr val="000000"/>
                </a:solidFill>
              </a:rPr>
              <a:t> uses best-estimate codes and does not necessarily consider the most limiting facility state or configuration</a:t>
            </a:r>
          </a:p>
          <a:p>
            <a:pPr lvl="1" eaLnBrk="1" fontAlgn="auto" hangingPunct="1">
              <a:spcBef>
                <a:spcPct val="45000"/>
              </a:spcBef>
              <a:spcAft>
                <a:spcPts val="0"/>
              </a:spcAft>
              <a:buFont typeface="Arial"/>
              <a:buChar char="•"/>
              <a:defRPr/>
            </a:pPr>
            <a:r>
              <a:rPr lang="en-US" altLang="x-none" sz="9600" dirty="0" smtClean="0">
                <a:solidFill>
                  <a:srgbClr val="000000"/>
                </a:solidFill>
              </a:rPr>
              <a:t>Uncertainty </a:t>
            </a:r>
            <a:r>
              <a:rPr lang="en-US" altLang="x-none" sz="9600" dirty="0">
                <a:solidFill>
                  <a:srgbClr val="000000"/>
                </a:solidFill>
              </a:rPr>
              <a:t>analysis is </a:t>
            </a:r>
            <a:r>
              <a:rPr lang="en-US" altLang="x-none" sz="9600" dirty="0" smtClean="0">
                <a:solidFill>
                  <a:srgbClr val="000000"/>
                </a:solidFill>
              </a:rPr>
              <a:t>a necessary complement </a:t>
            </a:r>
            <a:r>
              <a:rPr lang="en-US" altLang="x-none" sz="9600" dirty="0">
                <a:solidFill>
                  <a:srgbClr val="000000"/>
                </a:solidFill>
              </a:rPr>
              <a:t>to </a:t>
            </a:r>
            <a:r>
              <a:rPr lang="en-US" altLang="x-none" sz="9600" dirty="0" smtClean="0">
                <a:solidFill>
                  <a:srgbClr val="000000"/>
                </a:solidFill>
              </a:rPr>
              <a:t>best-estimate </a:t>
            </a:r>
            <a:r>
              <a:rPr lang="en-US" altLang="x-none" sz="9600" dirty="0">
                <a:solidFill>
                  <a:srgbClr val="000000"/>
                </a:solidFill>
              </a:rPr>
              <a:t>analysis providing the sensitivity of results to modeling or operating variations</a:t>
            </a:r>
          </a:p>
          <a:p>
            <a:pPr lvl="1" eaLnBrk="1" fontAlgn="auto" hangingPunct="1">
              <a:spcBef>
                <a:spcPct val="45000"/>
              </a:spcBef>
              <a:spcAft>
                <a:spcPts val="0"/>
              </a:spcAft>
              <a:buFont typeface="Arial"/>
              <a:buChar char="•"/>
              <a:defRPr/>
            </a:pPr>
            <a:r>
              <a:rPr lang="en-GB" altLang="x-none" sz="9600" dirty="0" smtClean="0"/>
              <a:t>Uncertainty</a:t>
            </a:r>
            <a:endParaRPr lang="en-GB" altLang="x-none" sz="9600" dirty="0"/>
          </a:p>
          <a:p>
            <a:pPr lvl="2" eaLnBrk="1" fontAlgn="auto" hangingPunct="1">
              <a:spcAft>
                <a:spcPts val="0"/>
              </a:spcAft>
              <a:buFont typeface="Century" charset="0"/>
              <a:buChar char="–"/>
              <a:defRPr/>
            </a:pPr>
            <a:r>
              <a:rPr lang="en-GB" altLang="x-none" sz="8000" dirty="0" smtClean="0"/>
              <a:t>Systematic </a:t>
            </a:r>
            <a:r>
              <a:rPr lang="en-GB" altLang="x-none" sz="8000" dirty="0"/>
              <a:t>uncertainty (</a:t>
            </a:r>
            <a:r>
              <a:rPr lang="en-GB" altLang="x-none" sz="8000" dirty="0" smtClean="0"/>
              <a:t>bias)</a:t>
            </a:r>
          </a:p>
          <a:p>
            <a:pPr lvl="2" eaLnBrk="1" fontAlgn="auto" hangingPunct="1">
              <a:spcAft>
                <a:spcPts val="0"/>
              </a:spcAft>
              <a:buFont typeface="Century" charset="0"/>
              <a:buChar char="–"/>
              <a:defRPr/>
            </a:pPr>
            <a:r>
              <a:rPr lang="en-GB" altLang="x-none" sz="8000" dirty="0" smtClean="0"/>
              <a:t>Random </a:t>
            </a:r>
            <a:r>
              <a:rPr lang="en-GB" altLang="x-none" sz="8000" dirty="0"/>
              <a:t>uncertainty (error</a:t>
            </a:r>
            <a:r>
              <a:rPr lang="en-GB" altLang="x-none" sz="8000" dirty="0" smtClean="0"/>
              <a:t>)</a:t>
            </a:r>
            <a:r>
              <a:rPr lang="en-US" altLang="x-none" sz="8000" b="1" dirty="0">
                <a:solidFill>
                  <a:srgbClr val="000000"/>
                </a:solidFill>
              </a:rPr>
              <a:t> </a:t>
            </a:r>
          </a:p>
          <a:p>
            <a:pPr lvl="2" eaLnBrk="1" fontAlgn="auto" hangingPunct="1">
              <a:spcAft>
                <a:spcPts val="0"/>
              </a:spcAft>
              <a:buFont typeface="Century" charset="0"/>
              <a:buChar char="–"/>
              <a:defRPr/>
            </a:pPr>
            <a:endParaRPr lang="en-US" altLang="x-none" sz="9600" dirty="0">
              <a:latin typeface="+mj-lt"/>
            </a:endParaRPr>
          </a:p>
          <a:p>
            <a:pPr lvl="1" eaLnBrk="1" fontAlgn="auto" hangingPunct="1">
              <a:spcAft>
                <a:spcPts val="0"/>
              </a:spcAft>
              <a:buFont typeface="Arial"/>
              <a:buChar char="•"/>
              <a:defRPr/>
            </a:pPr>
            <a:endParaRPr lang="en-US" altLang="x-none" sz="9600" b="1" dirty="0" smtClean="0">
              <a:solidFill>
                <a:srgbClr val="000000"/>
              </a:solidFill>
              <a:latin typeface="+mj-lt"/>
            </a:endParaRPr>
          </a:p>
        </p:txBody>
      </p:sp>
      <p:sp>
        <p:nvSpPr>
          <p:cNvPr id="214018" name="Rectangle 2"/>
          <p:cNvSpPr>
            <a:spLocks noGrp="1" noChangeArrowheads="1"/>
          </p:cNvSpPr>
          <p:nvPr>
            <p:ph type="title"/>
          </p:nvPr>
        </p:nvSpPr>
        <p:spPr/>
        <p:txBody>
          <a:bodyPr rtlCol="0">
            <a:normAutofit/>
          </a:bodyPr>
          <a:lstStyle/>
          <a:p>
            <a:pPr>
              <a:defRPr/>
            </a:pPr>
            <a:r>
              <a:rPr lang="en-US" altLang="x-none" dirty="0">
                <a:latin typeface="+mn-lt"/>
              </a:rPr>
              <a:t>Best-Estimate and Uncertainty Analysis</a:t>
            </a:r>
            <a:endParaRPr lang="en-US" altLang="x-none" b="1" dirty="0" smtClean="0">
              <a:latin typeface="+mn-lt"/>
            </a:endParaRPr>
          </a:p>
        </p:txBody>
      </p:sp>
    </p:spTree>
    <p:extLst>
      <p:ext uri="{BB962C8B-B14F-4D97-AF65-F5344CB8AC3E}">
        <p14:creationId xmlns:p14="http://schemas.microsoft.com/office/powerpoint/2010/main" val="316100485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1" name="Rectangle 3"/>
          <p:cNvSpPr>
            <a:spLocks noGrp="1" noChangeArrowheads="1"/>
          </p:cNvSpPr>
          <p:nvPr>
            <p:ph type="body" sz="quarter" idx="11"/>
          </p:nvPr>
        </p:nvSpPr>
        <p:spPr>
          <a:xfrm>
            <a:off x="265113" y="1398446"/>
            <a:ext cx="8685740" cy="3162186"/>
          </a:xfrm>
        </p:spPr>
        <p:txBody>
          <a:bodyPr rtlCol="0">
            <a:normAutofit fontScale="25000" lnSpcReduction="20000"/>
          </a:bodyPr>
          <a:lstStyle/>
          <a:p>
            <a:pPr marL="990600" lvl="1" indent="-533400" eaLnBrk="1" fontAlgn="auto" hangingPunct="1">
              <a:spcAft>
                <a:spcPts val="0"/>
              </a:spcAft>
              <a:buSzPct val="90000"/>
              <a:buFont typeface="Wingdings" charset="2"/>
              <a:buAutoNum type="arabicPeriod"/>
              <a:defRPr/>
            </a:pPr>
            <a:r>
              <a:rPr lang="en-US" altLang="x-none" sz="9600" dirty="0" smtClean="0">
                <a:latin typeface="+mj-lt"/>
              </a:rPr>
              <a:t>Select </a:t>
            </a:r>
            <a:r>
              <a:rPr lang="en-US" altLang="x-none" sz="9600" dirty="0" smtClean="0">
                <a:latin typeface="+mj-lt"/>
              </a:rPr>
              <a:t>an initiating event.</a:t>
            </a:r>
          </a:p>
          <a:p>
            <a:pPr marL="990600" lvl="1" indent="-533400" eaLnBrk="1" fontAlgn="auto" hangingPunct="1">
              <a:spcAft>
                <a:spcPts val="0"/>
              </a:spcAft>
              <a:buSzPct val="90000"/>
              <a:buFont typeface="Wingdings" charset="2"/>
              <a:buAutoNum type="arabicPeriod"/>
              <a:defRPr/>
            </a:pPr>
            <a:r>
              <a:rPr lang="en-US" altLang="x-none" sz="9600" dirty="0" smtClean="0">
                <a:latin typeface="+mj-lt"/>
              </a:rPr>
              <a:t>Select a reference operating state.</a:t>
            </a:r>
          </a:p>
          <a:p>
            <a:pPr marL="990600" lvl="1" indent="-533400" eaLnBrk="1" fontAlgn="auto" hangingPunct="1">
              <a:spcAft>
                <a:spcPts val="0"/>
              </a:spcAft>
              <a:buSzPct val="90000"/>
              <a:buFont typeface="Wingdings" charset="2"/>
              <a:buAutoNum type="arabicPeriod"/>
              <a:defRPr/>
            </a:pPr>
            <a:r>
              <a:rPr lang="en-US" altLang="x-none" sz="9600" dirty="0" smtClean="0">
                <a:latin typeface="+mj-lt"/>
              </a:rPr>
              <a:t>Select output parameters of safety concern.</a:t>
            </a:r>
          </a:p>
          <a:p>
            <a:pPr marL="990600" lvl="1" indent="-533400" eaLnBrk="1" fontAlgn="auto" hangingPunct="1">
              <a:spcAft>
                <a:spcPts val="0"/>
              </a:spcAft>
              <a:buSzPct val="90000"/>
              <a:buFont typeface="Wingdings" charset="2"/>
              <a:buAutoNum type="arabicPeriod"/>
              <a:defRPr/>
            </a:pPr>
            <a:r>
              <a:rPr lang="en-US" altLang="x-none" sz="9600" dirty="0" smtClean="0">
                <a:latin typeface="+mj-lt"/>
              </a:rPr>
              <a:t>Rank/select phenomena and parameters of importance.</a:t>
            </a:r>
          </a:p>
          <a:p>
            <a:pPr marL="990600" lvl="1" indent="-533400" eaLnBrk="1" fontAlgn="auto" hangingPunct="1">
              <a:spcAft>
                <a:spcPts val="0"/>
              </a:spcAft>
              <a:buSzPct val="90000"/>
              <a:buFont typeface="Wingdings" charset="2"/>
              <a:buAutoNum type="arabicPeriod"/>
              <a:defRPr/>
            </a:pPr>
            <a:r>
              <a:rPr lang="en-US" altLang="x-none" sz="9600" dirty="0" smtClean="0">
                <a:latin typeface="+mj-lt"/>
              </a:rPr>
              <a:t>Range/quantify uncertainties associated with input parameters. (operating, design, modelling parameters)</a:t>
            </a:r>
          </a:p>
          <a:p>
            <a:pPr marL="990600" lvl="1" indent="-533400" eaLnBrk="1" fontAlgn="auto" hangingPunct="1">
              <a:spcAft>
                <a:spcPts val="0"/>
              </a:spcAft>
              <a:buSzPct val="90000"/>
              <a:buFont typeface="Wingdings" charset="2"/>
              <a:buAutoNum type="arabicPeriod" startAt="6"/>
              <a:defRPr/>
            </a:pPr>
            <a:r>
              <a:rPr lang="en-US" altLang="x-none" sz="9600" dirty="0">
                <a:latin typeface="+mj-lt"/>
              </a:rPr>
              <a:t>Run codes to perform importance ranking of input parameters</a:t>
            </a:r>
            <a:r>
              <a:rPr lang="en-US" altLang="x-none" sz="9600" dirty="0" smtClean="0">
                <a:latin typeface="+mj-lt"/>
              </a:rPr>
              <a:t>. (</a:t>
            </a:r>
            <a:r>
              <a:rPr lang="en-US" altLang="x-none" sz="9600" dirty="0">
                <a:latin typeface="+mj-lt"/>
              </a:rPr>
              <a:t>Some input parameters may be selected at the 95th percentile and others at design center.)</a:t>
            </a:r>
          </a:p>
          <a:p>
            <a:pPr marL="990600" lvl="1" indent="-533400" eaLnBrk="1" fontAlgn="auto" hangingPunct="1">
              <a:spcAft>
                <a:spcPts val="0"/>
              </a:spcAft>
              <a:buSzPct val="90000"/>
              <a:buFont typeface="Wingdings" charset="2"/>
              <a:buAutoNum type="arabicPeriod" startAt="6"/>
              <a:defRPr/>
            </a:pPr>
            <a:r>
              <a:rPr lang="en-US" altLang="x-none" sz="9600" dirty="0">
                <a:latin typeface="+mj-lt"/>
              </a:rPr>
              <a:t>Run codes to propagate the ranges </a:t>
            </a:r>
            <a:r>
              <a:rPr lang="en-US" altLang="x-none" sz="9600" dirty="0" smtClean="0">
                <a:latin typeface="+mj-lt"/>
              </a:rPr>
              <a:t>of uncertainties </a:t>
            </a:r>
            <a:r>
              <a:rPr lang="en-US" altLang="x-none" sz="9600" dirty="0">
                <a:latin typeface="+mj-lt"/>
              </a:rPr>
              <a:t>with input parameters.</a:t>
            </a:r>
          </a:p>
          <a:p>
            <a:pPr marL="990600" lvl="1" indent="-533400" eaLnBrk="1" fontAlgn="auto" hangingPunct="1">
              <a:spcAft>
                <a:spcPts val="0"/>
              </a:spcAft>
              <a:buSzPct val="90000"/>
              <a:buFont typeface="Wingdings" charset="2"/>
              <a:buAutoNum type="arabicPeriod" startAt="6"/>
              <a:defRPr/>
            </a:pPr>
            <a:r>
              <a:rPr lang="en-US" altLang="x-none" sz="9600" dirty="0">
                <a:latin typeface="+mj-lt"/>
              </a:rPr>
              <a:t>Use the results to derive a response </a:t>
            </a:r>
            <a:r>
              <a:rPr lang="en-US" altLang="x-none" sz="9600" dirty="0" smtClean="0">
                <a:latin typeface="+mj-lt"/>
              </a:rPr>
              <a:t>surface</a:t>
            </a:r>
            <a:r>
              <a:rPr lang="en-US" altLang="x-none" sz="9600" dirty="0">
                <a:latin typeface="+mj-lt"/>
              </a:rPr>
              <a:t>.</a:t>
            </a:r>
          </a:p>
          <a:p>
            <a:pPr marL="990600" lvl="1" indent="-533400" eaLnBrk="1" fontAlgn="auto" hangingPunct="1">
              <a:spcAft>
                <a:spcPts val="0"/>
              </a:spcAft>
              <a:buSzPct val="90000"/>
              <a:buFont typeface="Wingdings" charset="2"/>
              <a:buAutoNum type="arabicPeriod" startAt="6"/>
              <a:defRPr/>
            </a:pPr>
            <a:r>
              <a:rPr lang="en-US" altLang="x-none" sz="9600" dirty="0">
                <a:latin typeface="+mj-lt"/>
              </a:rPr>
              <a:t>Use the results to obtain the range of output parameter (e.g., within 95th percentile</a:t>
            </a:r>
            <a:r>
              <a:rPr lang="en-GB" altLang="x-none" sz="9600" dirty="0">
                <a:latin typeface="+mj-lt"/>
              </a:rPr>
              <a:t>).</a:t>
            </a:r>
            <a:endParaRPr lang="en-US" altLang="x-none" sz="9600" dirty="0" smtClean="0">
              <a:latin typeface="+mj-lt"/>
            </a:endParaRPr>
          </a:p>
        </p:txBody>
      </p:sp>
      <p:sp>
        <p:nvSpPr>
          <p:cNvPr id="3" name="Title 2"/>
          <p:cNvSpPr>
            <a:spLocks noGrp="1"/>
          </p:cNvSpPr>
          <p:nvPr>
            <p:ph type="title"/>
          </p:nvPr>
        </p:nvSpPr>
        <p:spPr/>
        <p:txBody>
          <a:bodyPr>
            <a:normAutofit fontScale="90000"/>
          </a:bodyPr>
          <a:lstStyle/>
          <a:p>
            <a:r>
              <a:rPr lang="en-CA" dirty="0"/>
              <a:t>Steps in Best-Estimate and Uncertainty Analysis</a:t>
            </a:r>
          </a:p>
        </p:txBody>
      </p:sp>
    </p:spTree>
    <p:extLst>
      <p:ext uri="{BB962C8B-B14F-4D97-AF65-F5344CB8AC3E}">
        <p14:creationId xmlns:p14="http://schemas.microsoft.com/office/powerpoint/2010/main" val="12187490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5" name="Rectangle 3"/>
          <p:cNvSpPr>
            <a:spLocks noGrp="1" noChangeArrowheads="1"/>
          </p:cNvSpPr>
          <p:nvPr>
            <p:ph type="body" sz="quarter" idx="11"/>
          </p:nvPr>
        </p:nvSpPr>
        <p:spPr>
          <a:xfrm>
            <a:off x="265113" y="1522012"/>
            <a:ext cx="8685740" cy="4252711"/>
          </a:xfrm>
        </p:spPr>
        <p:txBody>
          <a:bodyPr rtlCol="0">
            <a:normAutofit fontScale="40000" lnSpcReduction="20000"/>
          </a:bodyPr>
          <a:lstStyle/>
          <a:p>
            <a:pPr marL="0" indent="0" eaLnBrk="1" fontAlgn="auto" hangingPunct="1">
              <a:spcAft>
                <a:spcPts val="0"/>
              </a:spcAft>
              <a:buFont typeface="Arial"/>
              <a:buNone/>
              <a:defRPr/>
            </a:pPr>
            <a:r>
              <a:rPr lang="en-US" altLang="x-none" sz="1400" dirty="0" smtClean="0">
                <a:solidFill>
                  <a:srgbClr val="000000"/>
                </a:solidFill>
              </a:rPr>
              <a:t> </a:t>
            </a:r>
          </a:p>
          <a:p>
            <a:pPr marL="114300" eaLnBrk="1" fontAlgn="auto" hangingPunct="1">
              <a:spcAft>
                <a:spcPts val="0"/>
              </a:spcAft>
              <a:defRPr/>
            </a:pPr>
            <a:r>
              <a:rPr lang="en-US" altLang="x-none" sz="5100" b="1" dirty="0" smtClean="0">
                <a:solidFill>
                  <a:srgbClr val="000000"/>
                </a:solidFill>
                <a:latin typeface="+mj-lt"/>
              </a:rPr>
              <a:t>A best-estimate and uncertainty analysis can:</a:t>
            </a:r>
          </a:p>
          <a:p>
            <a:pPr marL="1257300" lvl="1" indent="-685800" eaLnBrk="1" fontAlgn="auto" hangingPunct="1">
              <a:spcAft>
                <a:spcPts val="0"/>
              </a:spcAft>
              <a:buFont typeface="Calibri" panose="020F0502020204030204" pitchFamily="34" charset="0"/>
              <a:buChar char="•"/>
              <a:defRPr/>
            </a:pPr>
            <a:r>
              <a:rPr lang="en-US" altLang="x-none" sz="5100" dirty="0" smtClean="0">
                <a:solidFill>
                  <a:srgbClr val="000000"/>
                </a:solidFill>
                <a:latin typeface="+mj-lt"/>
              </a:rPr>
              <a:t>Quantify safety margins by using a more systematic approach to operating and modeling uncertainties with best-estimate computer codes.</a:t>
            </a:r>
          </a:p>
          <a:p>
            <a:pPr marL="1257300" lvl="1" indent="-685800" eaLnBrk="1" fontAlgn="auto" hangingPunct="1">
              <a:spcBef>
                <a:spcPct val="40000"/>
              </a:spcBef>
              <a:spcAft>
                <a:spcPts val="0"/>
              </a:spcAft>
              <a:buFont typeface="Calibri" panose="020F0502020204030204" pitchFamily="34" charset="0"/>
              <a:buChar char="•"/>
              <a:defRPr/>
            </a:pPr>
            <a:r>
              <a:rPr lang="en-US" altLang="x-none" sz="5100" dirty="0" smtClean="0">
                <a:solidFill>
                  <a:srgbClr val="000000"/>
                </a:solidFill>
                <a:latin typeface="+mj-lt"/>
              </a:rPr>
              <a:t>Be supported by experiments relevant to conditions of actual accident sequences (</a:t>
            </a:r>
            <a:r>
              <a:rPr lang="en-US" altLang="x-none" sz="5100" dirty="0" err="1" smtClean="0">
                <a:solidFill>
                  <a:srgbClr val="000000"/>
                </a:solidFill>
                <a:latin typeface="+mj-lt"/>
              </a:rPr>
              <a:t>cf</a:t>
            </a:r>
            <a:r>
              <a:rPr lang="en-US" altLang="x-none" sz="5100" dirty="0" smtClean="0">
                <a:solidFill>
                  <a:srgbClr val="000000"/>
                </a:solidFill>
                <a:latin typeface="+mj-lt"/>
              </a:rPr>
              <a:t> severe consequences associated with a bounding analysis).</a:t>
            </a:r>
          </a:p>
          <a:p>
            <a:pPr marL="1257300" lvl="1" indent="-685800" eaLnBrk="1" fontAlgn="auto" hangingPunct="1">
              <a:spcBef>
                <a:spcPct val="40000"/>
              </a:spcBef>
              <a:spcAft>
                <a:spcPts val="0"/>
              </a:spcAft>
              <a:buFont typeface="Calibri" panose="020F0502020204030204" pitchFamily="34" charset="0"/>
              <a:buChar char="•"/>
              <a:defRPr/>
            </a:pPr>
            <a:r>
              <a:rPr lang="en-US" altLang="x-none" sz="5100" dirty="0" smtClean="0">
                <a:solidFill>
                  <a:srgbClr val="000000"/>
                </a:solidFill>
                <a:latin typeface="+mj-lt"/>
              </a:rPr>
              <a:t>Help </a:t>
            </a:r>
            <a:r>
              <a:rPr lang="en-US" altLang="x-none" sz="5100" dirty="0">
                <a:solidFill>
                  <a:srgbClr val="000000"/>
                </a:solidFill>
                <a:latin typeface="+mj-lt"/>
              </a:rPr>
              <a:t>avoid unnecessary economic </a:t>
            </a:r>
            <a:r>
              <a:rPr lang="en-US" altLang="x-none" sz="5100" dirty="0" smtClean="0">
                <a:solidFill>
                  <a:srgbClr val="000000"/>
                </a:solidFill>
                <a:latin typeface="+mj-lt"/>
              </a:rPr>
              <a:t>penalties</a:t>
            </a:r>
            <a:r>
              <a:rPr lang="en-US" altLang="x-none" sz="5100" dirty="0">
                <a:solidFill>
                  <a:srgbClr val="000000"/>
                </a:solidFill>
                <a:latin typeface="+mj-lt"/>
              </a:rPr>
              <a:t>. </a:t>
            </a:r>
          </a:p>
          <a:p>
            <a:pPr marL="1257300" lvl="1" indent="-685800" eaLnBrk="1" fontAlgn="auto" hangingPunct="1">
              <a:spcBef>
                <a:spcPct val="40000"/>
              </a:spcBef>
              <a:spcAft>
                <a:spcPts val="0"/>
              </a:spcAft>
              <a:buFont typeface="Calibri" panose="020F0502020204030204" pitchFamily="34" charset="0"/>
              <a:buChar char="•"/>
              <a:defRPr/>
            </a:pPr>
            <a:r>
              <a:rPr lang="en-US" altLang="x-none" sz="5100" dirty="0">
                <a:solidFill>
                  <a:srgbClr val="000000"/>
                </a:solidFill>
                <a:latin typeface="+mj-lt"/>
              </a:rPr>
              <a:t>Help improve operational flexibility.</a:t>
            </a:r>
          </a:p>
          <a:p>
            <a:pPr marL="1257300" lvl="1" indent="-685800" eaLnBrk="1" fontAlgn="auto" hangingPunct="1">
              <a:spcBef>
                <a:spcPct val="40000"/>
              </a:spcBef>
              <a:spcAft>
                <a:spcPts val="0"/>
              </a:spcAft>
              <a:buFont typeface="Calibri" panose="020F0502020204030204" pitchFamily="34" charset="0"/>
              <a:buChar char="•"/>
              <a:defRPr/>
            </a:pPr>
            <a:r>
              <a:rPr lang="en-US" altLang="x-none" sz="5100" dirty="0">
                <a:solidFill>
                  <a:srgbClr val="000000"/>
                </a:solidFill>
                <a:latin typeface="+mj-lt"/>
              </a:rPr>
              <a:t>Help resolve some </a:t>
            </a:r>
            <a:r>
              <a:rPr lang="en-US" altLang="x-none" sz="5100" dirty="0" smtClean="0">
                <a:solidFill>
                  <a:srgbClr val="000000"/>
                </a:solidFill>
                <a:latin typeface="+mj-lt"/>
              </a:rPr>
              <a:t>ageing </a:t>
            </a:r>
            <a:r>
              <a:rPr lang="en-US" altLang="x-none" sz="5100" dirty="0">
                <a:solidFill>
                  <a:srgbClr val="000000"/>
                </a:solidFill>
                <a:latin typeface="+mj-lt"/>
              </a:rPr>
              <a:t>issues.</a:t>
            </a:r>
          </a:p>
          <a:p>
            <a:pPr marL="1257300" lvl="1" indent="-685800" eaLnBrk="1" fontAlgn="auto" hangingPunct="1">
              <a:spcBef>
                <a:spcPct val="40000"/>
              </a:spcBef>
              <a:spcAft>
                <a:spcPts val="0"/>
              </a:spcAft>
              <a:buFont typeface="Calibri" panose="020F0502020204030204" pitchFamily="34" charset="0"/>
              <a:buChar char="•"/>
              <a:defRPr/>
            </a:pPr>
            <a:r>
              <a:rPr lang="en-US" altLang="x-none" sz="5100" dirty="0">
                <a:solidFill>
                  <a:srgbClr val="000000"/>
                </a:solidFill>
                <a:latin typeface="+mj-lt"/>
              </a:rPr>
              <a:t>Provide sound basis for </a:t>
            </a:r>
            <a:r>
              <a:rPr lang="en-US" altLang="x-none" sz="5100" dirty="0" smtClean="0">
                <a:solidFill>
                  <a:srgbClr val="000000"/>
                </a:solidFill>
                <a:latin typeface="+mj-lt"/>
              </a:rPr>
              <a:t>emergency operating procedures</a:t>
            </a:r>
            <a:r>
              <a:rPr lang="en-US" altLang="x-none" sz="5100" dirty="0">
                <a:solidFill>
                  <a:srgbClr val="000000"/>
                </a:solidFill>
                <a:latin typeface="+mj-lt"/>
              </a:rPr>
              <a:t>, </a:t>
            </a:r>
            <a:r>
              <a:rPr lang="en-US" altLang="x-none" sz="5100" dirty="0" smtClean="0">
                <a:solidFill>
                  <a:srgbClr val="000000"/>
                </a:solidFill>
                <a:latin typeface="+mj-lt"/>
              </a:rPr>
              <a:t>severe accident management guidance</a:t>
            </a:r>
            <a:r>
              <a:rPr lang="en-US" altLang="x-none" sz="5100" dirty="0">
                <a:solidFill>
                  <a:srgbClr val="000000"/>
                </a:solidFill>
                <a:latin typeface="+mj-lt"/>
              </a:rPr>
              <a:t>, PSA.</a:t>
            </a:r>
            <a:endParaRPr lang="en-US" altLang="x-none" sz="5100" dirty="0">
              <a:latin typeface="+mj-lt"/>
            </a:endParaRPr>
          </a:p>
          <a:p>
            <a:pPr marL="1371600" lvl="2" indent="-457200" eaLnBrk="1" fontAlgn="auto" hangingPunct="1">
              <a:spcAft>
                <a:spcPts val="0"/>
              </a:spcAft>
              <a:buFont typeface="Century" charset="0"/>
              <a:buChar char="–"/>
              <a:defRPr/>
            </a:pPr>
            <a:endParaRPr lang="en-US" altLang="x-none" sz="2800" dirty="0" smtClean="0">
              <a:solidFill>
                <a:srgbClr val="000000"/>
              </a:solidFill>
              <a:latin typeface="Century" charset="0"/>
            </a:endParaRPr>
          </a:p>
        </p:txBody>
      </p:sp>
      <p:sp>
        <p:nvSpPr>
          <p:cNvPr id="3" name="Title 2"/>
          <p:cNvSpPr>
            <a:spLocks noGrp="1"/>
          </p:cNvSpPr>
          <p:nvPr>
            <p:ph type="title"/>
          </p:nvPr>
        </p:nvSpPr>
        <p:spPr/>
        <p:txBody>
          <a:bodyPr>
            <a:normAutofit fontScale="90000"/>
          </a:bodyPr>
          <a:lstStyle/>
          <a:p>
            <a:r>
              <a:rPr lang="en-CA" dirty="0"/>
              <a:t>Benefits of Best-Estimate and Uncertainty Analysis</a:t>
            </a:r>
          </a:p>
        </p:txBody>
      </p:sp>
    </p:spTree>
    <p:extLst>
      <p:ext uri="{BB962C8B-B14F-4D97-AF65-F5344CB8AC3E}">
        <p14:creationId xmlns:p14="http://schemas.microsoft.com/office/powerpoint/2010/main" val="83051937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3" name="Rectangle 3"/>
          <p:cNvSpPr>
            <a:spLocks noGrp="1" noChangeArrowheads="1"/>
          </p:cNvSpPr>
          <p:nvPr>
            <p:ph type="body" sz="quarter" idx="11"/>
          </p:nvPr>
        </p:nvSpPr>
        <p:spPr>
          <a:xfrm>
            <a:off x="265114" y="1365495"/>
            <a:ext cx="8685740" cy="4269186"/>
          </a:xfrm>
        </p:spPr>
        <p:txBody>
          <a:bodyPr rtlCol="0">
            <a:normAutofit fontScale="92500"/>
          </a:bodyPr>
          <a:lstStyle/>
          <a:p>
            <a:pPr marL="0" indent="0" eaLnBrk="1" fontAlgn="auto" hangingPunct="1">
              <a:spcAft>
                <a:spcPts val="0"/>
              </a:spcAft>
              <a:buFont typeface="Arial"/>
              <a:buNone/>
              <a:defRPr/>
            </a:pPr>
            <a:r>
              <a:rPr lang="en-US" altLang="x-none" sz="1400" dirty="0" smtClean="0">
                <a:solidFill>
                  <a:srgbClr val="000000"/>
                </a:solidFill>
              </a:rPr>
              <a:t> </a:t>
            </a:r>
          </a:p>
          <a:p>
            <a:pPr marL="342900" indent="-342900" eaLnBrk="1" fontAlgn="auto" hangingPunct="1">
              <a:spcAft>
                <a:spcPts val="0"/>
              </a:spcAft>
              <a:buFont typeface="Arial" panose="020B0604020202020204" pitchFamily="34" charset="0"/>
              <a:buChar char="•"/>
              <a:defRPr/>
            </a:pPr>
            <a:r>
              <a:rPr lang="en-US" altLang="x-none" sz="2400" dirty="0" smtClean="0">
                <a:latin typeface="+mj-lt"/>
              </a:rPr>
              <a:t>Identifies phenomena for each </a:t>
            </a:r>
            <a:r>
              <a:rPr lang="en-US" altLang="x-none" sz="2400" dirty="0" smtClean="0">
                <a:latin typeface="+mj-lt"/>
              </a:rPr>
              <a:t>accident</a:t>
            </a:r>
          </a:p>
          <a:p>
            <a:pPr marL="342900" indent="-342900" eaLnBrk="1" fontAlgn="auto" hangingPunct="1">
              <a:spcAft>
                <a:spcPts val="0"/>
              </a:spcAft>
              <a:buFont typeface="Arial" panose="020B0604020202020204" pitchFamily="34" charset="0"/>
              <a:buChar char="•"/>
              <a:defRPr/>
            </a:pPr>
            <a:endParaRPr lang="en-US" altLang="x-none" sz="2400" dirty="0" smtClean="0">
              <a:latin typeface="+mj-lt"/>
            </a:endParaRPr>
          </a:p>
          <a:p>
            <a:pPr marL="342900" indent="-342900" eaLnBrk="1" fontAlgn="auto" hangingPunct="1">
              <a:spcAft>
                <a:spcPts val="0"/>
              </a:spcAft>
              <a:buFont typeface="Arial" panose="020B0604020202020204" pitchFamily="34" charset="0"/>
              <a:buChar char="•"/>
              <a:defRPr/>
            </a:pPr>
            <a:r>
              <a:rPr lang="en-US" altLang="x-none" sz="2400" dirty="0" smtClean="0">
                <a:latin typeface="+mj-lt"/>
              </a:rPr>
              <a:t>Description of </a:t>
            </a:r>
            <a:r>
              <a:rPr lang="en-US" altLang="x-none" sz="2400" dirty="0" smtClean="0">
                <a:latin typeface="+mj-lt"/>
              </a:rPr>
              <a:t>phenomena</a:t>
            </a:r>
          </a:p>
          <a:p>
            <a:pPr marL="342900" indent="-342900" eaLnBrk="1" fontAlgn="auto" hangingPunct="1">
              <a:spcAft>
                <a:spcPts val="0"/>
              </a:spcAft>
              <a:buFont typeface="Arial" panose="020B0604020202020204" pitchFamily="34" charset="0"/>
              <a:buChar char="•"/>
              <a:defRPr/>
            </a:pPr>
            <a:endParaRPr lang="en-US" altLang="x-none" sz="2400" dirty="0" smtClean="0">
              <a:latin typeface="+mj-lt"/>
            </a:endParaRPr>
          </a:p>
          <a:p>
            <a:pPr marL="342900" indent="-342900" eaLnBrk="1" fontAlgn="auto" hangingPunct="1">
              <a:spcAft>
                <a:spcPts val="0"/>
              </a:spcAft>
              <a:buFont typeface="Arial" panose="020B0604020202020204" pitchFamily="34" charset="0"/>
              <a:buChar char="•"/>
              <a:defRPr/>
            </a:pPr>
            <a:r>
              <a:rPr lang="en-US" altLang="x-none" sz="2400" dirty="0" smtClean="0">
                <a:latin typeface="+mj-lt"/>
              </a:rPr>
              <a:t>Ranks these phenomena in </a:t>
            </a:r>
            <a:r>
              <a:rPr lang="en-US" altLang="x-none" sz="2400" dirty="0" smtClean="0">
                <a:latin typeface="+mj-lt"/>
              </a:rPr>
              <a:t>importance</a:t>
            </a:r>
          </a:p>
          <a:p>
            <a:pPr marL="342900" indent="-342900" eaLnBrk="1" fontAlgn="auto" hangingPunct="1">
              <a:spcAft>
                <a:spcPts val="0"/>
              </a:spcAft>
              <a:buFont typeface="Arial" panose="020B0604020202020204" pitchFamily="34" charset="0"/>
              <a:buChar char="•"/>
              <a:defRPr/>
            </a:pPr>
            <a:endParaRPr lang="en-US" altLang="x-none" sz="2400" dirty="0" smtClean="0">
              <a:latin typeface="+mj-lt"/>
            </a:endParaRPr>
          </a:p>
          <a:p>
            <a:pPr marL="342900" indent="-342900" eaLnBrk="1" fontAlgn="auto" hangingPunct="1">
              <a:spcAft>
                <a:spcPts val="0"/>
              </a:spcAft>
              <a:buFont typeface="Arial" panose="020B0604020202020204" pitchFamily="34" charset="0"/>
              <a:buChar char="•"/>
              <a:defRPr/>
            </a:pPr>
            <a:r>
              <a:rPr lang="en-US" altLang="x-none" sz="2400" dirty="0" smtClean="0">
                <a:latin typeface="+mj-lt"/>
              </a:rPr>
              <a:t>Identifies relevant experimental facilities for each of the phenomena (but not specific tests</a:t>
            </a:r>
            <a:r>
              <a:rPr lang="en-US" altLang="x-none" sz="2400" dirty="0" smtClean="0">
                <a:latin typeface="+mj-lt"/>
              </a:rPr>
              <a:t>)</a:t>
            </a:r>
          </a:p>
          <a:p>
            <a:pPr marL="342900" indent="-342900" eaLnBrk="1" fontAlgn="auto" hangingPunct="1">
              <a:spcAft>
                <a:spcPts val="0"/>
              </a:spcAft>
              <a:buFont typeface="Arial" panose="020B0604020202020204" pitchFamily="34" charset="0"/>
              <a:buChar char="•"/>
              <a:defRPr/>
            </a:pPr>
            <a:endParaRPr lang="en-US" altLang="x-none" sz="2400" dirty="0" smtClean="0">
              <a:latin typeface="+mj-lt"/>
            </a:endParaRPr>
          </a:p>
          <a:p>
            <a:pPr marL="342900" indent="-342900" eaLnBrk="1" fontAlgn="auto" hangingPunct="1">
              <a:spcAft>
                <a:spcPts val="0"/>
              </a:spcAft>
              <a:buFont typeface="Arial" panose="020B0604020202020204" pitchFamily="34" charset="0"/>
              <a:buChar char="•"/>
              <a:defRPr/>
            </a:pPr>
            <a:r>
              <a:rPr lang="en-US" altLang="x-none" sz="2400" dirty="0" smtClean="0">
                <a:latin typeface="+mj-lt"/>
              </a:rPr>
              <a:t>Description of experimental facilities (geometry, operating conditions)</a:t>
            </a:r>
          </a:p>
        </p:txBody>
      </p:sp>
      <p:sp>
        <p:nvSpPr>
          <p:cNvPr id="3" name="Title 2"/>
          <p:cNvSpPr>
            <a:spLocks noGrp="1"/>
          </p:cNvSpPr>
          <p:nvPr>
            <p:ph type="title"/>
          </p:nvPr>
        </p:nvSpPr>
        <p:spPr/>
        <p:txBody>
          <a:bodyPr/>
          <a:lstStyle/>
          <a:p>
            <a:r>
              <a:rPr lang="en-CA" dirty="0"/>
              <a:t>Validation Matrix</a:t>
            </a:r>
          </a:p>
        </p:txBody>
      </p:sp>
    </p:spTree>
    <p:extLst>
      <p:ext uri="{BB962C8B-B14F-4D97-AF65-F5344CB8AC3E}">
        <p14:creationId xmlns:p14="http://schemas.microsoft.com/office/powerpoint/2010/main" val="234582688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Safety Analysis Process</a:t>
            </a:r>
            <a:endParaRPr lang="en-CA" dirty="0"/>
          </a:p>
        </p:txBody>
      </p:sp>
      <p:pic>
        <p:nvPicPr>
          <p:cNvPr id="4" name="Picture 3"/>
          <p:cNvPicPr>
            <a:picLocks noChangeAspect="1"/>
          </p:cNvPicPr>
          <p:nvPr/>
        </p:nvPicPr>
        <p:blipFill>
          <a:blip r:embed="rId3"/>
          <a:stretch>
            <a:fillRect/>
          </a:stretch>
        </p:blipFill>
        <p:spPr>
          <a:xfrm>
            <a:off x="625841" y="1119302"/>
            <a:ext cx="7477926" cy="5380585"/>
          </a:xfrm>
          <a:prstGeom prst="rect">
            <a:avLst/>
          </a:prstGeom>
        </p:spPr>
      </p:pic>
    </p:spTree>
    <p:extLst>
      <p:ext uri="{BB962C8B-B14F-4D97-AF65-F5344CB8AC3E}">
        <p14:creationId xmlns:p14="http://schemas.microsoft.com/office/powerpoint/2010/main" val="1268971228"/>
      </p:ext>
    </p:extLst>
  </p:cSld>
  <p:clrMapOvr>
    <a:masterClrMapping/>
  </p:clrMapOvr>
  <p:transition>
    <p:wipe dir="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7" name="Rectangle 3"/>
          <p:cNvSpPr>
            <a:spLocks noGrp="1" noChangeArrowheads="1"/>
          </p:cNvSpPr>
          <p:nvPr>
            <p:ph type="body" sz="quarter" idx="11"/>
          </p:nvPr>
        </p:nvSpPr>
        <p:spPr>
          <a:xfrm>
            <a:off x="265113" y="1695008"/>
            <a:ext cx="8685740" cy="3807868"/>
          </a:xfrm>
        </p:spPr>
        <p:txBody>
          <a:bodyPr rtlCol="0">
            <a:normAutofit/>
          </a:bodyPr>
          <a:lstStyle/>
          <a:p>
            <a:pPr marL="285750" indent="-285750" eaLnBrk="1" fontAlgn="auto" hangingPunct="1">
              <a:spcAft>
                <a:spcPts val="0"/>
              </a:spcAft>
              <a:buSzPct val="106000"/>
              <a:buFont typeface="Arial" panose="020B0604020202020204" pitchFamily="34" charset="0"/>
              <a:buChar char="•"/>
              <a:defRPr/>
            </a:pPr>
            <a:r>
              <a:rPr lang="en-US" altLang="x-none" sz="1400" dirty="0" smtClean="0">
                <a:solidFill>
                  <a:srgbClr val="000000"/>
                </a:solidFill>
              </a:rPr>
              <a:t> </a:t>
            </a:r>
            <a:r>
              <a:rPr lang="en-GB" altLang="x-none" sz="2400" dirty="0" smtClean="0">
                <a:latin typeface="+mj-lt"/>
              </a:rPr>
              <a:t>In </a:t>
            </a:r>
            <a:r>
              <a:rPr lang="en-GB" altLang="x-none" sz="2400" dirty="0" smtClean="0">
                <a:latin typeface="+mj-lt"/>
              </a:rPr>
              <a:t>view of </a:t>
            </a:r>
            <a:r>
              <a:rPr lang="en-GB" altLang="x-none" sz="2400" u="sng" dirty="0" smtClean="0">
                <a:latin typeface="+mj-lt"/>
              </a:rPr>
              <a:t>three Cs</a:t>
            </a:r>
            <a:r>
              <a:rPr lang="en-GB" altLang="x-none" sz="2400" dirty="0" smtClean="0">
                <a:latin typeface="+mj-lt"/>
              </a:rPr>
              <a:t>, safety analysis should demonstrate the adequacy of the design</a:t>
            </a:r>
          </a:p>
          <a:p>
            <a:pPr lvl="2" eaLnBrk="1" fontAlgn="auto" hangingPunct="1">
              <a:spcBef>
                <a:spcPct val="55000"/>
              </a:spcBef>
              <a:spcAft>
                <a:spcPts val="0"/>
              </a:spcAft>
              <a:buFont typeface="Gulim" charset="-127"/>
              <a:buChar char="-"/>
              <a:defRPr/>
            </a:pPr>
            <a:r>
              <a:rPr lang="en-GB" altLang="x-none" sz="2400" u="sng" dirty="0" smtClean="0">
                <a:latin typeface="+mj-lt"/>
              </a:rPr>
              <a:t>C</a:t>
            </a:r>
            <a:r>
              <a:rPr lang="en-GB" altLang="x-none" sz="2400" dirty="0" smtClean="0">
                <a:latin typeface="+mj-lt"/>
              </a:rPr>
              <a:t>ontrol (shutdown effective - depth </a:t>
            </a:r>
            <a:br>
              <a:rPr lang="en-GB" altLang="x-none" sz="2400" dirty="0" smtClean="0">
                <a:latin typeface="+mj-lt"/>
              </a:rPr>
            </a:br>
            <a:r>
              <a:rPr lang="en-GB" altLang="x-none" sz="2400" dirty="0" smtClean="0">
                <a:latin typeface="+mj-lt"/>
              </a:rPr>
              <a:t>and speed)</a:t>
            </a:r>
          </a:p>
          <a:p>
            <a:pPr lvl="2" eaLnBrk="1" fontAlgn="auto" hangingPunct="1">
              <a:spcBef>
                <a:spcPct val="55000"/>
              </a:spcBef>
              <a:spcAft>
                <a:spcPts val="0"/>
              </a:spcAft>
              <a:buFont typeface="Gulim" charset="-127"/>
              <a:buChar char="-"/>
              <a:defRPr/>
            </a:pPr>
            <a:r>
              <a:rPr lang="en-GB" altLang="x-none" sz="2400" u="sng" dirty="0" smtClean="0">
                <a:latin typeface="+mj-lt"/>
              </a:rPr>
              <a:t>C</a:t>
            </a:r>
            <a:r>
              <a:rPr lang="en-GB" altLang="x-none" sz="2400" dirty="0" smtClean="0">
                <a:latin typeface="+mj-lt"/>
              </a:rPr>
              <a:t>ooling (adequate cooling – no fuel </a:t>
            </a:r>
            <a:br>
              <a:rPr lang="en-GB" altLang="x-none" sz="2400" dirty="0" smtClean="0">
                <a:latin typeface="+mj-lt"/>
              </a:rPr>
            </a:br>
            <a:r>
              <a:rPr lang="en-GB" altLang="x-none" sz="2400" dirty="0" smtClean="0">
                <a:latin typeface="+mj-lt"/>
              </a:rPr>
              <a:t>failure)</a:t>
            </a:r>
          </a:p>
          <a:p>
            <a:pPr lvl="2" eaLnBrk="1" fontAlgn="auto" hangingPunct="1">
              <a:spcBef>
                <a:spcPct val="55000"/>
              </a:spcBef>
              <a:spcAft>
                <a:spcPts val="0"/>
              </a:spcAft>
              <a:buFont typeface="Gulim" charset="-127"/>
              <a:buChar char="-"/>
              <a:defRPr/>
            </a:pPr>
            <a:r>
              <a:rPr lang="en-GB" altLang="x-none" sz="2400" u="sng" dirty="0" smtClean="0">
                <a:latin typeface="+mj-lt"/>
              </a:rPr>
              <a:t>C</a:t>
            </a:r>
            <a:r>
              <a:rPr lang="en-GB" altLang="x-none" sz="2400" dirty="0" smtClean="0">
                <a:latin typeface="+mj-lt"/>
              </a:rPr>
              <a:t>ontain (public dose limits – if fuel </a:t>
            </a:r>
            <a:br>
              <a:rPr lang="en-GB" altLang="x-none" sz="2400" dirty="0" smtClean="0">
                <a:latin typeface="+mj-lt"/>
              </a:rPr>
            </a:br>
            <a:r>
              <a:rPr lang="en-GB" altLang="x-none" sz="2400" dirty="0" smtClean="0">
                <a:latin typeface="+mj-lt"/>
              </a:rPr>
              <a:t>failed)</a:t>
            </a:r>
          </a:p>
        </p:txBody>
      </p:sp>
      <p:sp>
        <p:nvSpPr>
          <p:cNvPr id="3" name="Title 2"/>
          <p:cNvSpPr>
            <a:spLocks noGrp="1"/>
          </p:cNvSpPr>
          <p:nvPr>
            <p:ph type="title"/>
          </p:nvPr>
        </p:nvSpPr>
        <p:spPr/>
        <p:txBody>
          <a:bodyPr/>
          <a:lstStyle/>
          <a:p>
            <a:r>
              <a:rPr lang="en-CA" dirty="0"/>
              <a:t>What do we look for in safety analysis?</a:t>
            </a:r>
          </a:p>
        </p:txBody>
      </p:sp>
    </p:spTree>
    <p:extLst>
      <p:ext uri="{BB962C8B-B14F-4D97-AF65-F5344CB8AC3E}">
        <p14:creationId xmlns:p14="http://schemas.microsoft.com/office/powerpoint/2010/main" val="22854743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21" name="Text Box 25"/>
          <p:cNvSpPr txBox="1">
            <a:spLocks noChangeArrowheads="1"/>
          </p:cNvSpPr>
          <p:nvPr/>
        </p:nvSpPr>
        <p:spPr bwMode="auto">
          <a:xfrm>
            <a:off x="457200" y="663575"/>
            <a:ext cx="8902700" cy="1162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lvl1pPr defTabSz="423863">
              <a:defRPr>
                <a:solidFill>
                  <a:schemeClr val="tx1"/>
                </a:solidFill>
                <a:latin typeface="Arial" charset="0"/>
              </a:defRPr>
            </a:lvl1pPr>
            <a:lvl2pPr marL="409575" defTabSz="423863">
              <a:defRPr>
                <a:solidFill>
                  <a:schemeClr val="tx1"/>
                </a:solidFill>
                <a:latin typeface="Arial" charset="0"/>
              </a:defRPr>
            </a:lvl2pPr>
            <a:lvl3pPr marL="820738" defTabSz="423863">
              <a:defRPr>
                <a:solidFill>
                  <a:schemeClr val="tx1"/>
                </a:solidFill>
                <a:latin typeface="Arial" charset="0"/>
              </a:defRPr>
            </a:lvl3pPr>
            <a:lvl4pPr marL="1230313" defTabSz="423863">
              <a:defRPr>
                <a:solidFill>
                  <a:schemeClr val="tx1"/>
                </a:solidFill>
                <a:latin typeface="Arial" charset="0"/>
              </a:defRPr>
            </a:lvl4pPr>
            <a:lvl5pPr marL="1641475" defTabSz="423863">
              <a:defRPr>
                <a:solidFill>
                  <a:schemeClr val="tx1"/>
                </a:solidFill>
                <a:latin typeface="Arial" charset="0"/>
              </a:defRPr>
            </a:lvl5pPr>
            <a:lvl6pPr marL="2098675" defTabSz="423863" fontAlgn="base">
              <a:spcBef>
                <a:spcPct val="0"/>
              </a:spcBef>
              <a:spcAft>
                <a:spcPct val="0"/>
              </a:spcAft>
              <a:defRPr>
                <a:solidFill>
                  <a:schemeClr val="tx1"/>
                </a:solidFill>
                <a:latin typeface="Arial" charset="0"/>
              </a:defRPr>
            </a:lvl6pPr>
            <a:lvl7pPr marL="2555875" defTabSz="423863" fontAlgn="base">
              <a:spcBef>
                <a:spcPct val="0"/>
              </a:spcBef>
              <a:spcAft>
                <a:spcPct val="0"/>
              </a:spcAft>
              <a:defRPr>
                <a:solidFill>
                  <a:schemeClr val="tx1"/>
                </a:solidFill>
                <a:latin typeface="Arial" charset="0"/>
              </a:defRPr>
            </a:lvl7pPr>
            <a:lvl8pPr marL="3013075" defTabSz="423863" fontAlgn="base">
              <a:spcBef>
                <a:spcPct val="0"/>
              </a:spcBef>
              <a:spcAft>
                <a:spcPct val="0"/>
              </a:spcAft>
              <a:defRPr>
                <a:solidFill>
                  <a:schemeClr val="tx1"/>
                </a:solidFill>
                <a:latin typeface="Arial" charset="0"/>
              </a:defRPr>
            </a:lvl8pPr>
            <a:lvl9pPr marL="3470275" defTabSz="423863" fontAlgn="base">
              <a:spcBef>
                <a:spcPct val="0"/>
              </a:spcBef>
              <a:spcAft>
                <a:spcPct val="0"/>
              </a:spcAft>
              <a:defRPr>
                <a:solidFill>
                  <a:schemeClr val="tx1"/>
                </a:solidFill>
                <a:latin typeface="Arial" charset="0"/>
              </a:defRPr>
            </a:lvl9pPr>
          </a:lstStyle>
          <a:p>
            <a:pPr algn="ctr" eaLnBrk="1" hangingPunct="1">
              <a:buClr>
                <a:srgbClr val="000000"/>
              </a:buClr>
              <a:buSzPct val="90000"/>
              <a:buFont typeface="Monotype Sorts" charset="2"/>
              <a:buNone/>
              <a:defRPr/>
            </a:pPr>
            <a:endParaRPr lang="en-US" altLang="x-none" sz="1600" dirty="0" smtClean="0"/>
          </a:p>
        </p:txBody>
      </p:sp>
      <p:sp>
        <p:nvSpPr>
          <p:cNvPr id="4122" name="Text Box 26"/>
          <p:cNvSpPr txBox="1">
            <a:spLocks noChangeArrowheads="1"/>
          </p:cNvSpPr>
          <p:nvPr/>
        </p:nvSpPr>
        <p:spPr bwMode="auto">
          <a:xfrm>
            <a:off x="682624" y="1462216"/>
            <a:ext cx="8183563" cy="408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lvl1pPr marL="193675" indent="-193675" defTabSz="423863">
              <a:defRPr>
                <a:solidFill>
                  <a:schemeClr val="tx1"/>
                </a:solidFill>
                <a:latin typeface="Arial" charset="0"/>
              </a:defRPr>
            </a:lvl1pPr>
            <a:lvl2pPr marL="942975" indent="-533400" defTabSz="423863">
              <a:defRPr>
                <a:solidFill>
                  <a:schemeClr val="tx1"/>
                </a:solidFill>
                <a:latin typeface="Arial" charset="0"/>
              </a:defRPr>
            </a:lvl2pPr>
            <a:lvl3pPr marL="1597025" indent="-776288" defTabSz="423863">
              <a:defRPr>
                <a:solidFill>
                  <a:schemeClr val="tx1"/>
                </a:solidFill>
                <a:latin typeface="Arial" charset="0"/>
              </a:defRPr>
            </a:lvl3pPr>
            <a:lvl4pPr marL="1230313" defTabSz="423863">
              <a:defRPr>
                <a:solidFill>
                  <a:schemeClr val="tx1"/>
                </a:solidFill>
                <a:latin typeface="Arial" charset="0"/>
              </a:defRPr>
            </a:lvl4pPr>
            <a:lvl5pPr marL="1641475" defTabSz="423863">
              <a:defRPr>
                <a:solidFill>
                  <a:schemeClr val="tx1"/>
                </a:solidFill>
                <a:latin typeface="Arial" charset="0"/>
              </a:defRPr>
            </a:lvl5pPr>
            <a:lvl6pPr marL="2098675" defTabSz="423863" fontAlgn="base">
              <a:spcBef>
                <a:spcPct val="0"/>
              </a:spcBef>
              <a:spcAft>
                <a:spcPct val="0"/>
              </a:spcAft>
              <a:defRPr>
                <a:solidFill>
                  <a:schemeClr val="tx1"/>
                </a:solidFill>
                <a:latin typeface="Arial" charset="0"/>
              </a:defRPr>
            </a:lvl6pPr>
            <a:lvl7pPr marL="2555875" defTabSz="423863" fontAlgn="base">
              <a:spcBef>
                <a:spcPct val="0"/>
              </a:spcBef>
              <a:spcAft>
                <a:spcPct val="0"/>
              </a:spcAft>
              <a:defRPr>
                <a:solidFill>
                  <a:schemeClr val="tx1"/>
                </a:solidFill>
                <a:latin typeface="Arial" charset="0"/>
              </a:defRPr>
            </a:lvl7pPr>
            <a:lvl8pPr marL="3013075" defTabSz="423863" fontAlgn="base">
              <a:spcBef>
                <a:spcPct val="0"/>
              </a:spcBef>
              <a:spcAft>
                <a:spcPct val="0"/>
              </a:spcAft>
              <a:defRPr>
                <a:solidFill>
                  <a:schemeClr val="tx1"/>
                </a:solidFill>
                <a:latin typeface="Arial" charset="0"/>
              </a:defRPr>
            </a:lvl8pPr>
            <a:lvl9pPr marL="3470275" defTabSz="423863" fontAlgn="base">
              <a:spcBef>
                <a:spcPct val="0"/>
              </a:spcBef>
              <a:spcAft>
                <a:spcPct val="0"/>
              </a:spcAft>
              <a:defRPr>
                <a:solidFill>
                  <a:schemeClr val="tx1"/>
                </a:solidFill>
                <a:latin typeface="Arial" charset="0"/>
              </a:defRPr>
            </a:lvl9pPr>
          </a:lstStyle>
          <a:p>
            <a:pPr marL="0" indent="0" eaLnBrk="1" hangingPunct="1">
              <a:buClr>
                <a:srgbClr val="000000"/>
              </a:buClr>
              <a:buSzPct val="46000"/>
              <a:defRPr/>
            </a:pPr>
            <a:r>
              <a:rPr lang="en-US" altLang="x-none" sz="2400" dirty="0" smtClean="0">
                <a:solidFill>
                  <a:srgbClr val="000000"/>
                </a:solidFill>
                <a:latin typeface="+mn-lt"/>
              </a:rPr>
              <a:t>Nuclear fuel vs fossil fuel</a:t>
            </a:r>
            <a:endParaRPr lang="en-US" altLang="x-none" sz="2400" dirty="0">
              <a:solidFill>
                <a:srgbClr val="000000"/>
              </a:solidFill>
              <a:latin typeface="+mn-lt"/>
            </a:endParaRPr>
          </a:p>
          <a:p>
            <a:pPr marL="0" indent="0" eaLnBrk="1" hangingPunct="1">
              <a:buClr>
                <a:srgbClr val="000000"/>
              </a:buClr>
              <a:buSzPct val="46000"/>
              <a:defRPr/>
            </a:pPr>
            <a:endParaRPr lang="en-US" altLang="x-none" sz="2400" dirty="0" smtClean="0">
              <a:solidFill>
                <a:srgbClr val="000000"/>
              </a:solidFill>
              <a:latin typeface="+mn-lt"/>
            </a:endParaRPr>
          </a:p>
          <a:p>
            <a:pPr marL="0" indent="0" eaLnBrk="1" hangingPunct="1">
              <a:buClr>
                <a:srgbClr val="000000"/>
              </a:buClr>
              <a:buSzPct val="46000"/>
              <a:defRPr/>
            </a:pPr>
            <a:r>
              <a:rPr lang="en-US" altLang="x-none" sz="2400" dirty="0" smtClean="0">
                <a:solidFill>
                  <a:srgbClr val="000000"/>
                </a:solidFill>
                <a:latin typeface="+mn-lt"/>
              </a:rPr>
              <a:t>- Fission products</a:t>
            </a:r>
          </a:p>
          <a:p>
            <a:pPr marL="0" indent="0" eaLnBrk="1" hangingPunct="1">
              <a:buClr>
                <a:srgbClr val="000000"/>
              </a:buClr>
              <a:buSzPct val="46000"/>
              <a:defRPr/>
            </a:pPr>
            <a:r>
              <a:rPr lang="en-US" altLang="x-none" sz="2400" dirty="0" smtClean="0">
                <a:solidFill>
                  <a:srgbClr val="000000"/>
                </a:solidFill>
                <a:latin typeface="+mn-lt"/>
              </a:rPr>
              <a:t>- </a:t>
            </a:r>
            <a:r>
              <a:rPr lang="en-US" altLang="x-none" sz="2400" dirty="0" smtClean="0">
                <a:solidFill>
                  <a:srgbClr val="000000"/>
                </a:solidFill>
                <a:latin typeface="+mn-lt"/>
              </a:rPr>
              <a:t>Radiation</a:t>
            </a:r>
            <a:br>
              <a:rPr lang="en-US" altLang="x-none" sz="2400" dirty="0" smtClean="0">
                <a:solidFill>
                  <a:srgbClr val="000000"/>
                </a:solidFill>
                <a:latin typeface="+mn-lt"/>
              </a:rPr>
            </a:br>
            <a:r>
              <a:rPr lang="en-US" altLang="x-none" sz="2400" dirty="0" smtClean="0">
                <a:solidFill>
                  <a:srgbClr val="000000"/>
                </a:solidFill>
                <a:latin typeface="+mn-lt"/>
              </a:rPr>
              <a:t>- </a:t>
            </a:r>
            <a:r>
              <a:rPr lang="en-US" altLang="x-none" sz="2400" dirty="0" smtClean="0">
                <a:solidFill>
                  <a:srgbClr val="000000"/>
                </a:solidFill>
                <a:latin typeface="+mn-lt"/>
              </a:rPr>
              <a:t>Radioactive waste (Some have long half lives)</a:t>
            </a:r>
            <a:endParaRPr lang="en-US" altLang="x-none" sz="2400" dirty="0" smtClean="0">
              <a:latin typeface="+mn-lt"/>
            </a:endParaRPr>
          </a:p>
        </p:txBody>
      </p:sp>
      <p:sp>
        <p:nvSpPr>
          <p:cNvPr id="2" name="Title 1"/>
          <p:cNvSpPr>
            <a:spLocks noGrp="1"/>
          </p:cNvSpPr>
          <p:nvPr>
            <p:ph type="title"/>
          </p:nvPr>
        </p:nvSpPr>
        <p:spPr>
          <a:xfrm>
            <a:off x="265113" y="890057"/>
            <a:ext cx="8601074" cy="642634"/>
          </a:xfrm>
        </p:spPr>
        <p:txBody>
          <a:bodyPr>
            <a:normAutofit fontScale="90000"/>
          </a:bodyPr>
          <a:lstStyle/>
          <a:p>
            <a:r>
              <a:rPr lang="en-CA" dirty="0"/>
              <a:t>What is the concern with the use of nuclear energy?</a:t>
            </a:r>
            <a:br>
              <a:rPr lang="en-CA" dirty="0"/>
            </a:br>
            <a:endParaRPr lang="en-CA" dirty="0"/>
          </a:p>
        </p:txBody>
      </p:sp>
    </p:spTree>
    <p:extLst>
      <p:ext uri="{BB962C8B-B14F-4D97-AF65-F5344CB8AC3E}">
        <p14:creationId xmlns:p14="http://schemas.microsoft.com/office/powerpoint/2010/main" val="3456460853"/>
      </p:ext>
    </p:extLst>
  </p:cSld>
  <p:clrMapOvr>
    <a:masterClrMapping/>
  </p:clrMapOvr>
  <p:transition>
    <p:wipe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type="body" sz="quarter" idx="11"/>
          </p:nvPr>
        </p:nvSpPr>
        <p:spPr>
          <a:xfrm>
            <a:off x="265114" y="1416907"/>
            <a:ext cx="8685740" cy="4333103"/>
          </a:xfrm>
        </p:spPr>
        <p:txBody>
          <a:bodyPr rtlCol="0">
            <a:normAutofit/>
          </a:bodyPr>
          <a:lstStyle/>
          <a:p>
            <a:pPr marL="0" indent="0" eaLnBrk="1" fontAlgn="auto" hangingPunct="1">
              <a:spcBef>
                <a:spcPct val="0"/>
              </a:spcBef>
              <a:spcAft>
                <a:spcPts val="0"/>
              </a:spcAft>
              <a:buFont typeface="Arial"/>
              <a:buNone/>
              <a:defRPr/>
            </a:pPr>
            <a:r>
              <a:rPr lang="en-GB" altLang="x-none" sz="2400" dirty="0" smtClean="0"/>
              <a:t>For DBEs,</a:t>
            </a:r>
          </a:p>
          <a:p>
            <a:pPr marL="285750" indent="-285750" eaLnBrk="1" fontAlgn="auto" hangingPunct="1">
              <a:spcBef>
                <a:spcPct val="0"/>
              </a:spcBef>
              <a:spcAft>
                <a:spcPts val="0"/>
              </a:spcAft>
              <a:buFont typeface="Arial" panose="020B0604020202020204" pitchFamily="34" charset="0"/>
              <a:buChar char="•"/>
              <a:defRPr/>
            </a:pPr>
            <a:r>
              <a:rPr lang="en-GB" altLang="x-none" sz="2400" dirty="0" smtClean="0"/>
              <a:t>No fuel failure</a:t>
            </a:r>
          </a:p>
          <a:p>
            <a:pPr lvl="1" eaLnBrk="1" fontAlgn="auto" hangingPunct="1">
              <a:spcBef>
                <a:spcPct val="0"/>
              </a:spcBef>
              <a:spcAft>
                <a:spcPts val="0"/>
              </a:spcAft>
              <a:buFont typeface="Calibri" panose="020F0502020204030204" pitchFamily="34" charset="0"/>
              <a:buChar char="-"/>
              <a:defRPr/>
            </a:pPr>
            <a:r>
              <a:rPr lang="en-CA" altLang="x-none" sz="2400" dirty="0"/>
              <a:t>Exception is </a:t>
            </a:r>
            <a:r>
              <a:rPr lang="en-GB" altLang="x-none" sz="2400" dirty="0"/>
              <a:t>an initiating event involving a channel with flow blockage, or defective fuel, or  a fuel test designed to fail fuel</a:t>
            </a:r>
            <a:endParaRPr lang="en-US" altLang="x-none" sz="2400" dirty="0"/>
          </a:p>
          <a:p>
            <a:pPr eaLnBrk="1" fontAlgn="auto" hangingPunct="1">
              <a:spcBef>
                <a:spcPct val="0"/>
              </a:spcBef>
              <a:spcAft>
                <a:spcPts val="0"/>
              </a:spcAft>
              <a:buFont typeface="Arial" charset="0"/>
              <a:buChar char="•"/>
              <a:defRPr/>
            </a:pPr>
            <a:endParaRPr lang="en-GB" altLang="x-none" sz="2400" dirty="0" smtClean="0"/>
          </a:p>
          <a:p>
            <a:pPr marL="285750" indent="-285750" eaLnBrk="1" fontAlgn="auto" hangingPunct="1">
              <a:spcBef>
                <a:spcPct val="0"/>
              </a:spcBef>
              <a:spcAft>
                <a:spcPts val="0"/>
              </a:spcAft>
              <a:buFont typeface="Arial" panose="020B0604020202020204" pitchFamily="34" charset="0"/>
              <a:buChar char="•"/>
              <a:defRPr/>
            </a:pPr>
            <a:r>
              <a:rPr lang="en-GB" altLang="x-none" sz="2400" dirty="0" err="1" smtClean="0"/>
              <a:t>Subcriticality</a:t>
            </a:r>
            <a:r>
              <a:rPr lang="en-GB" altLang="x-none" sz="2400" dirty="0" smtClean="0"/>
              <a:t> with reactor shutdown</a:t>
            </a:r>
          </a:p>
          <a:p>
            <a:pPr eaLnBrk="1" fontAlgn="auto" hangingPunct="1">
              <a:spcBef>
                <a:spcPct val="0"/>
              </a:spcBef>
              <a:spcAft>
                <a:spcPts val="0"/>
              </a:spcAft>
              <a:buFont typeface="Arial" charset="0"/>
              <a:buChar char="•"/>
              <a:defRPr/>
            </a:pPr>
            <a:endParaRPr lang="en-GB" altLang="x-none" sz="2400" dirty="0" smtClean="0"/>
          </a:p>
          <a:p>
            <a:pPr marL="285750" indent="-285750" eaLnBrk="1" fontAlgn="auto" hangingPunct="1">
              <a:spcBef>
                <a:spcPct val="0"/>
              </a:spcBef>
              <a:spcAft>
                <a:spcPts val="0"/>
              </a:spcAft>
              <a:buFont typeface="Arial" panose="020B0604020202020204" pitchFamily="34" charset="0"/>
              <a:buChar char="•"/>
              <a:defRPr/>
            </a:pPr>
            <a:r>
              <a:rPr lang="en-GB" altLang="x-none" sz="2400" dirty="0" smtClean="0"/>
              <a:t>Avoidance of prompt criticality</a:t>
            </a:r>
          </a:p>
          <a:p>
            <a:pPr eaLnBrk="1" fontAlgn="auto" hangingPunct="1">
              <a:spcBef>
                <a:spcPct val="0"/>
              </a:spcBef>
              <a:spcAft>
                <a:spcPts val="0"/>
              </a:spcAft>
              <a:buFont typeface="Arial" charset="0"/>
              <a:buChar char="•"/>
              <a:defRPr/>
            </a:pPr>
            <a:endParaRPr lang="en-GB" altLang="x-none" sz="2400" dirty="0"/>
          </a:p>
          <a:p>
            <a:pPr marL="0" indent="0" eaLnBrk="1" fontAlgn="auto" hangingPunct="1">
              <a:spcBef>
                <a:spcPct val="0"/>
              </a:spcBef>
              <a:spcAft>
                <a:spcPts val="0"/>
              </a:spcAft>
              <a:buFont typeface="Arial"/>
              <a:buNone/>
              <a:defRPr/>
            </a:pPr>
            <a:r>
              <a:rPr lang="en-GB" altLang="x-none" sz="2400" dirty="0" smtClean="0"/>
              <a:t>For DECs,</a:t>
            </a:r>
          </a:p>
          <a:p>
            <a:pPr marL="285750" indent="-285750" eaLnBrk="1" fontAlgn="auto" hangingPunct="1">
              <a:spcBef>
                <a:spcPct val="0"/>
              </a:spcBef>
              <a:spcAft>
                <a:spcPts val="0"/>
              </a:spcAft>
              <a:buFont typeface="Arial" panose="020B0604020202020204" pitchFamily="34" charset="0"/>
              <a:buChar char="•"/>
              <a:defRPr/>
            </a:pPr>
            <a:r>
              <a:rPr lang="en-GB" altLang="x-none" sz="2400" dirty="0" smtClean="0"/>
              <a:t>Practical elimination of early or large radiological release</a:t>
            </a:r>
            <a:endParaRPr lang="en-CA" altLang="x-none" sz="2400" dirty="0" smtClean="0"/>
          </a:p>
        </p:txBody>
      </p:sp>
      <p:sp>
        <p:nvSpPr>
          <p:cNvPr id="46081" name="Rectangle 2"/>
          <p:cNvSpPr>
            <a:spLocks noGrp="1" noChangeArrowheads="1"/>
          </p:cNvSpPr>
          <p:nvPr>
            <p:ph type="title"/>
          </p:nvPr>
        </p:nvSpPr>
        <p:spPr/>
        <p:txBody>
          <a:bodyPr/>
          <a:lstStyle/>
          <a:p>
            <a:pPr eaLnBrk="1" hangingPunct="1"/>
            <a:r>
              <a:rPr lang="en-US" altLang="en-US" smtClean="0"/>
              <a:t>Acceptance Criteria for Safety Analysis </a:t>
            </a:r>
          </a:p>
        </p:txBody>
      </p:sp>
    </p:spTree>
    <p:extLst>
      <p:ext uri="{BB962C8B-B14F-4D97-AF65-F5344CB8AC3E}">
        <p14:creationId xmlns:p14="http://schemas.microsoft.com/office/powerpoint/2010/main" val="392565004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type="body" sz="quarter" idx="11"/>
          </p:nvPr>
        </p:nvSpPr>
        <p:spPr>
          <a:xfrm>
            <a:off x="265114" y="1480824"/>
            <a:ext cx="8685740" cy="4096192"/>
          </a:xfrm>
        </p:spPr>
        <p:txBody>
          <a:bodyPr rtlCol="0">
            <a:normAutofit fontScale="92500" lnSpcReduction="10000"/>
          </a:bodyPr>
          <a:lstStyle/>
          <a:p>
            <a:pPr marL="0" indent="0" eaLnBrk="1" fontAlgn="auto" hangingPunct="1">
              <a:spcAft>
                <a:spcPts val="0"/>
              </a:spcAft>
              <a:buFontTx/>
              <a:buNone/>
              <a:defRPr/>
            </a:pPr>
            <a:r>
              <a:rPr lang="en-US" altLang="x-none" sz="2800" b="1" dirty="0" smtClean="0">
                <a:latin typeface="+mj-lt"/>
              </a:rPr>
              <a:t>We consider the following elements for our review:</a:t>
            </a:r>
          </a:p>
          <a:p>
            <a:pPr lvl="1">
              <a:buFont typeface="Arial" panose="020B0604020202020204" pitchFamily="34" charset="0"/>
              <a:buChar char="•"/>
              <a:defRPr/>
            </a:pPr>
            <a:r>
              <a:rPr lang="en-US" altLang="x-none" sz="2800" dirty="0" smtClean="0">
                <a:latin typeface="+mj-lt"/>
              </a:rPr>
              <a:t>Completeness of identifying accident sequences, operating states, phenomena</a:t>
            </a:r>
          </a:p>
          <a:p>
            <a:pPr lvl="1">
              <a:buFont typeface="Arial" panose="020B0604020202020204" pitchFamily="34" charset="0"/>
              <a:buChar char="•"/>
              <a:defRPr/>
            </a:pPr>
            <a:r>
              <a:rPr lang="en-US" altLang="x-none" sz="2800" dirty="0" smtClean="0">
                <a:latin typeface="+mj-lt"/>
              </a:rPr>
              <a:t>Technical soundness of methods, and their validation</a:t>
            </a:r>
          </a:p>
          <a:p>
            <a:pPr lvl="1">
              <a:buFont typeface="Arial" panose="020B0604020202020204" pitchFamily="34" charset="0"/>
              <a:buChar char="•"/>
              <a:defRPr/>
            </a:pPr>
            <a:r>
              <a:rPr lang="en-US" altLang="x-none" sz="2800" dirty="0" smtClean="0">
                <a:latin typeface="+mj-lt"/>
              </a:rPr>
              <a:t>Conservative assumptions</a:t>
            </a:r>
          </a:p>
          <a:p>
            <a:pPr lvl="1">
              <a:buFont typeface="Arial" panose="020B0604020202020204" pitchFamily="34" charset="0"/>
              <a:buChar char="•"/>
              <a:defRPr/>
            </a:pPr>
            <a:r>
              <a:rPr lang="en-US" altLang="x-none" sz="2800" dirty="0" smtClean="0">
                <a:latin typeface="+mj-lt"/>
              </a:rPr>
              <a:t>Safety margins to acceptance criteria</a:t>
            </a:r>
          </a:p>
          <a:p>
            <a:pPr lvl="1">
              <a:buFont typeface="Arial" panose="020B0604020202020204" pitchFamily="34" charset="0"/>
              <a:buChar char="•"/>
              <a:defRPr/>
            </a:pPr>
            <a:r>
              <a:rPr lang="en-US" altLang="x-none" sz="2800" dirty="0" smtClean="0">
                <a:latin typeface="+mj-lt"/>
              </a:rPr>
              <a:t>QA adherence to analysis process</a:t>
            </a:r>
          </a:p>
          <a:p>
            <a:pPr lvl="1">
              <a:buFont typeface="Arial" panose="020B0604020202020204" pitchFamily="34" charset="0"/>
              <a:buChar char="•"/>
              <a:defRPr/>
            </a:pPr>
            <a:r>
              <a:rPr lang="en-US" altLang="x-none" sz="2800" dirty="0" smtClean="0">
                <a:latin typeface="+mj-lt"/>
              </a:rPr>
              <a:t>Consideration of risk arguments (e.g., time at risk)</a:t>
            </a:r>
          </a:p>
          <a:p>
            <a:pPr lvl="1">
              <a:buFont typeface="Arial" panose="020B0604020202020204" pitchFamily="34" charset="0"/>
              <a:buChar char="•"/>
              <a:defRPr/>
            </a:pPr>
            <a:r>
              <a:rPr lang="en-US" altLang="x-none" sz="2800" dirty="0" smtClean="0">
                <a:latin typeface="+mj-lt"/>
              </a:rPr>
              <a:t>Cost-benefit consideration</a:t>
            </a:r>
          </a:p>
        </p:txBody>
      </p:sp>
      <p:sp>
        <p:nvSpPr>
          <p:cNvPr id="16386" name="Rectangle 2"/>
          <p:cNvSpPr>
            <a:spLocks noGrp="1" noChangeArrowheads="1"/>
          </p:cNvSpPr>
          <p:nvPr>
            <p:ph type="title"/>
          </p:nvPr>
        </p:nvSpPr>
        <p:spPr/>
        <p:txBody>
          <a:bodyPr rtlCol="0">
            <a:normAutofit/>
          </a:bodyPr>
          <a:lstStyle/>
          <a:p>
            <a:pPr eaLnBrk="1" fontAlgn="auto" hangingPunct="1">
              <a:spcAft>
                <a:spcPts val="0"/>
              </a:spcAft>
              <a:defRPr/>
            </a:pPr>
            <a:r>
              <a:rPr lang="en-US" altLang="x-none" dirty="0" smtClean="0">
                <a:latin typeface="+mn-lt"/>
              </a:rPr>
              <a:t>Expectations of Safety Analysis</a:t>
            </a:r>
          </a:p>
        </p:txBody>
      </p:sp>
    </p:spTree>
    <p:extLst>
      <p:ext uri="{BB962C8B-B14F-4D97-AF65-F5344CB8AC3E}">
        <p14:creationId xmlns:p14="http://schemas.microsoft.com/office/powerpoint/2010/main" val="17359933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type="body" sz="quarter" idx="11"/>
          </p:nvPr>
        </p:nvSpPr>
        <p:spPr>
          <a:xfrm>
            <a:off x="265114" y="1299592"/>
            <a:ext cx="8685740" cy="3162186"/>
          </a:xfrm>
        </p:spPr>
        <p:txBody>
          <a:bodyPr rtlCol="0">
            <a:noAutofit/>
          </a:bodyPr>
          <a:lstStyle/>
          <a:p>
            <a:pPr marL="0" indent="0" eaLnBrk="1" fontAlgn="auto" hangingPunct="1">
              <a:spcBef>
                <a:spcPct val="0"/>
              </a:spcBef>
              <a:spcAft>
                <a:spcPts val="0"/>
              </a:spcAft>
              <a:buFontTx/>
              <a:buNone/>
              <a:defRPr/>
            </a:pPr>
            <a:r>
              <a:rPr lang="en-US" altLang="x-none" sz="2400" b="1" dirty="0" smtClean="0">
                <a:latin typeface="+mj-lt"/>
              </a:rPr>
              <a:t>A systematic review of the site, design, operation and experience of similar facilities should be performed to determine:</a:t>
            </a:r>
          </a:p>
          <a:p>
            <a:pPr marL="571500" lvl="1" indent="-342900" eaLnBrk="1" fontAlgn="auto" hangingPunct="1">
              <a:spcBef>
                <a:spcPct val="0"/>
              </a:spcBef>
              <a:spcAft>
                <a:spcPct val="30000"/>
              </a:spcAft>
              <a:buFont typeface="Arial"/>
              <a:buChar char="•"/>
              <a:defRPr/>
            </a:pPr>
            <a:r>
              <a:rPr lang="en-US" altLang="x-none" sz="2300" dirty="0" smtClean="0">
                <a:latin typeface="+mj-lt"/>
              </a:rPr>
              <a:t>Failure sequences, common-cause events (e.g., fire, earthquake, tornado, flooding, airplane crash), design basis events and design extension conditions</a:t>
            </a:r>
          </a:p>
          <a:p>
            <a:pPr marL="571500" lvl="1" indent="-342900" eaLnBrk="1" fontAlgn="auto" hangingPunct="1">
              <a:spcBef>
                <a:spcPct val="0"/>
              </a:spcBef>
              <a:spcAft>
                <a:spcPct val="30000"/>
              </a:spcAft>
              <a:buFont typeface="Arial"/>
              <a:buChar char="•"/>
              <a:defRPr/>
            </a:pPr>
            <a:r>
              <a:rPr lang="en-US" altLang="x-none" sz="2300" dirty="0" smtClean="0">
                <a:latin typeface="+mj-lt"/>
              </a:rPr>
              <a:t>Safety systems (e.g., shutdown system, containment, emergency power, emergency cooling system)</a:t>
            </a:r>
          </a:p>
          <a:p>
            <a:pPr marL="571500" lvl="1" indent="-342900" eaLnBrk="1" fontAlgn="auto" hangingPunct="1">
              <a:spcBef>
                <a:spcPct val="0"/>
              </a:spcBef>
              <a:spcAft>
                <a:spcPct val="30000"/>
              </a:spcAft>
              <a:buFont typeface="Arial"/>
              <a:buChar char="•"/>
              <a:defRPr/>
            </a:pPr>
            <a:r>
              <a:rPr lang="en-US" altLang="x-none" sz="2300" dirty="0" smtClean="0">
                <a:latin typeface="+mj-lt"/>
              </a:rPr>
              <a:t>Failure modes of safety-related systems (e.g., cross-link effects)</a:t>
            </a:r>
          </a:p>
          <a:p>
            <a:pPr marL="571500" lvl="1" indent="-342900" eaLnBrk="1" fontAlgn="auto" hangingPunct="1">
              <a:spcBef>
                <a:spcPct val="0"/>
              </a:spcBef>
              <a:spcAft>
                <a:spcPct val="30000"/>
              </a:spcAft>
              <a:buFont typeface="Arial"/>
              <a:buChar char="•"/>
              <a:defRPr/>
            </a:pPr>
            <a:r>
              <a:rPr lang="en-US" altLang="x-none" sz="2300" dirty="0" smtClean="0">
                <a:latin typeface="+mj-lt"/>
              </a:rPr>
              <a:t>Operating states (e.g., shutdown, startup, transition, full power, core cycle), and</a:t>
            </a:r>
          </a:p>
          <a:p>
            <a:pPr marL="571500" lvl="1" indent="-342900" eaLnBrk="1" fontAlgn="auto" hangingPunct="1">
              <a:spcBef>
                <a:spcPct val="0"/>
              </a:spcBef>
              <a:spcAft>
                <a:spcPct val="30000"/>
              </a:spcAft>
              <a:buFont typeface="Arial"/>
              <a:buChar char="•"/>
              <a:defRPr/>
            </a:pPr>
            <a:r>
              <a:rPr lang="en-US" altLang="x-none" sz="2300" dirty="0" smtClean="0">
                <a:latin typeface="+mj-lt"/>
              </a:rPr>
              <a:t>Operating parameters (e.g., power, flux shape, burnup, </a:t>
            </a:r>
            <a:r>
              <a:rPr lang="en-US" altLang="x-none" sz="2300" dirty="0" smtClean="0">
                <a:latin typeface="+mj-lt"/>
              </a:rPr>
              <a:t>refueling)</a:t>
            </a:r>
            <a:endParaRPr lang="en-US" altLang="x-none" sz="2300" dirty="0" smtClean="0">
              <a:latin typeface="+mj-lt"/>
            </a:endParaRPr>
          </a:p>
        </p:txBody>
      </p:sp>
      <p:sp>
        <p:nvSpPr>
          <p:cNvPr id="48129" name="Rectangle 2"/>
          <p:cNvSpPr>
            <a:spLocks noGrp="1" noChangeArrowheads="1"/>
          </p:cNvSpPr>
          <p:nvPr>
            <p:ph type="title"/>
          </p:nvPr>
        </p:nvSpPr>
        <p:spPr/>
        <p:txBody>
          <a:bodyPr/>
          <a:lstStyle/>
          <a:p>
            <a:pPr eaLnBrk="1" hangingPunct="1"/>
            <a:r>
              <a:rPr lang="en-US" altLang="en-US" smtClean="0"/>
              <a:t>Systematic Review of a Facility</a:t>
            </a:r>
          </a:p>
        </p:txBody>
      </p:sp>
    </p:spTree>
    <p:extLst>
      <p:ext uri="{BB962C8B-B14F-4D97-AF65-F5344CB8AC3E}">
        <p14:creationId xmlns:p14="http://schemas.microsoft.com/office/powerpoint/2010/main" val="48717968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type="body" sz="quarter" idx="11"/>
          </p:nvPr>
        </p:nvSpPr>
        <p:spPr>
          <a:xfrm>
            <a:off x="265113" y="1499286"/>
            <a:ext cx="8685740" cy="4011827"/>
          </a:xfrm>
        </p:spPr>
        <p:txBody>
          <a:bodyPr rtlCol="0">
            <a:normAutofit fontScale="92500" lnSpcReduction="10000"/>
          </a:bodyPr>
          <a:lstStyle/>
          <a:p>
            <a:pPr marL="0" indent="0" eaLnBrk="1" fontAlgn="auto" hangingPunct="1">
              <a:spcBef>
                <a:spcPct val="0"/>
              </a:spcBef>
              <a:spcAft>
                <a:spcPts val="0"/>
              </a:spcAft>
              <a:buFontTx/>
              <a:buNone/>
              <a:defRPr/>
            </a:pPr>
            <a:r>
              <a:rPr lang="en-US" altLang="x-none" sz="2400" b="1" dirty="0" smtClean="0">
                <a:latin typeface="+mj-lt"/>
              </a:rPr>
              <a:t>Initiating events usually selected for design basis for research reactors may include the following:</a:t>
            </a:r>
          </a:p>
          <a:p>
            <a:pPr marL="0" indent="0" eaLnBrk="1" fontAlgn="auto" hangingPunct="1">
              <a:spcBef>
                <a:spcPct val="0"/>
              </a:spcBef>
              <a:spcAft>
                <a:spcPts val="0"/>
              </a:spcAft>
              <a:buFont typeface="Arial"/>
              <a:buChar char="•"/>
              <a:defRPr/>
            </a:pPr>
            <a:endParaRPr lang="en-US" altLang="x-none" sz="2400" b="1" dirty="0" smtClean="0">
              <a:latin typeface="+mj-lt"/>
            </a:endParaRPr>
          </a:p>
          <a:p>
            <a:pPr marL="571500" lvl="1" indent="-342900" eaLnBrk="1" fontAlgn="auto" hangingPunct="1">
              <a:spcBef>
                <a:spcPct val="0"/>
              </a:spcBef>
              <a:spcAft>
                <a:spcPct val="20000"/>
              </a:spcAft>
              <a:buFont typeface="Arial"/>
              <a:buChar char="•"/>
              <a:defRPr/>
            </a:pPr>
            <a:r>
              <a:rPr lang="en-US" altLang="x-none" sz="2400" dirty="0" smtClean="0">
                <a:latin typeface="+mj-lt"/>
              </a:rPr>
              <a:t>Loss of reactivity control (e.g., failure of control rods, erroneous handling of fuel or irradiation targets)</a:t>
            </a:r>
          </a:p>
          <a:p>
            <a:pPr marL="571500" lvl="1" indent="-342900" eaLnBrk="1" fontAlgn="auto" hangingPunct="1">
              <a:spcAft>
                <a:spcPct val="20000"/>
              </a:spcAft>
              <a:buFont typeface="Arial"/>
              <a:buChar char="•"/>
              <a:defRPr/>
            </a:pPr>
            <a:r>
              <a:rPr lang="en-US" altLang="x-none" sz="2400" dirty="0" smtClean="0">
                <a:latin typeface="+mj-lt"/>
              </a:rPr>
              <a:t>Loss of coolant (e.g., pipe break)</a:t>
            </a:r>
          </a:p>
          <a:p>
            <a:pPr marL="571500" lvl="1" indent="-342900" eaLnBrk="1" fontAlgn="auto" hangingPunct="1">
              <a:spcAft>
                <a:spcPct val="20000"/>
              </a:spcAft>
              <a:buFont typeface="Arial"/>
              <a:buChar char="•"/>
              <a:defRPr/>
            </a:pPr>
            <a:r>
              <a:rPr lang="en-US" altLang="x-none" sz="2400" dirty="0" smtClean="0">
                <a:latin typeface="+mj-lt"/>
              </a:rPr>
              <a:t>Loss of electrical power</a:t>
            </a:r>
          </a:p>
          <a:p>
            <a:pPr marL="571500" lvl="1" indent="-342900" eaLnBrk="1" fontAlgn="auto" hangingPunct="1">
              <a:spcAft>
                <a:spcPct val="20000"/>
              </a:spcAft>
              <a:buFont typeface="Arial"/>
              <a:buChar char="•"/>
              <a:defRPr/>
            </a:pPr>
            <a:r>
              <a:rPr lang="en-US" altLang="x-none" sz="2400" dirty="0" smtClean="0">
                <a:latin typeface="+mj-lt"/>
              </a:rPr>
              <a:t>Loss of flow (e.g., pump failure)</a:t>
            </a:r>
          </a:p>
          <a:p>
            <a:pPr marL="571500" lvl="1" indent="-342900" eaLnBrk="1" fontAlgn="auto" hangingPunct="1">
              <a:spcAft>
                <a:spcPct val="20000"/>
              </a:spcAft>
              <a:buFont typeface="Arial"/>
              <a:buChar char="•"/>
              <a:defRPr/>
            </a:pPr>
            <a:r>
              <a:rPr lang="en-US" altLang="x-none" sz="2400" dirty="0" smtClean="0">
                <a:latin typeface="+mj-lt"/>
              </a:rPr>
              <a:t>Loss of heat sink</a:t>
            </a:r>
          </a:p>
          <a:p>
            <a:pPr marL="571500" lvl="1" indent="-342900" eaLnBrk="1" fontAlgn="auto" hangingPunct="1">
              <a:spcAft>
                <a:spcPct val="20000"/>
              </a:spcAft>
              <a:buFont typeface="Arial"/>
              <a:buChar char="•"/>
              <a:defRPr/>
            </a:pPr>
            <a:r>
              <a:rPr lang="en-US" altLang="x-none" sz="2400" dirty="0" smtClean="0">
                <a:latin typeface="+mj-lt"/>
              </a:rPr>
              <a:t>Channel blockage</a:t>
            </a:r>
          </a:p>
        </p:txBody>
      </p:sp>
      <p:sp>
        <p:nvSpPr>
          <p:cNvPr id="49153" name="Rectangle 2"/>
          <p:cNvSpPr>
            <a:spLocks noGrp="1" noChangeArrowheads="1"/>
          </p:cNvSpPr>
          <p:nvPr>
            <p:ph type="title"/>
          </p:nvPr>
        </p:nvSpPr>
        <p:spPr/>
        <p:txBody>
          <a:bodyPr/>
          <a:lstStyle/>
          <a:p>
            <a:pPr eaLnBrk="1" hangingPunct="1"/>
            <a:r>
              <a:rPr lang="en-US" altLang="en-US" smtClean="0"/>
              <a:t>Design Basis Events</a:t>
            </a:r>
          </a:p>
        </p:txBody>
      </p:sp>
    </p:spTree>
    <p:extLst>
      <p:ext uri="{BB962C8B-B14F-4D97-AF65-F5344CB8AC3E}">
        <p14:creationId xmlns:p14="http://schemas.microsoft.com/office/powerpoint/2010/main" val="237506188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p:cNvSpPr>
            <a:spLocks noGrp="1" noChangeArrowheads="1"/>
          </p:cNvSpPr>
          <p:nvPr>
            <p:ph type="body" sz="quarter" idx="11"/>
          </p:nvPr>
        </p:nvSpPr>
        <p:spPr>
          <a:xfrm>
            <a:off x="222780" y="1142028"/>
            <a:ext cx="8685740" cy="4458657"/>
          </a:xfrm>
        </p:spPr>
        <p:txBody>
          <a:bodyPr rtlCol="0">
            <a:noAutofit/>
          </a:bodyPr>
          <a:lstStyle/>
          <a:p>
            <a:pPr marL="342900" indent="-342900" eaLnBrk="1" fontAlgn="auto" hangingPunct="1">
              <a:spcBef>
                <a:spcPct val="0"/>
              </a:spcBef>
              <a:spcAft>
                <a:spcPts val="0"/>
              </a:spcAft>
              <a:buFont typeface="Arial" panose="020B0604020202020204" pitchFamily="34" charset="0"/>
              <a:buChar char="•"/>
              <a:defRPr/>
            </a:pPr>
            <a:r>
              <a:rPr lang="en-US" altLang="x-none" sz="2400" dirty="0" smtClean="0">
                <a:latin typeface="+mj-lt"/>
              </a:rPr>
              <a:t>Combined events of a process failure with a safety system failure (e.g., shutdown system failure) should be considered</a:t>
            </a:r>
          </a:p>
          <a:p>
            <a:pPr marL="342900" indent="-342900" eaLnBrk="1" fontAlgn="auto" hangingPunct="1">
              <a:spcBef>
                <a:spcPct val="0"/>
              </a:spcBef>
              <a:spcAft>
                <a:spcPts val="0"/>
              </a:spcAft>
              <a:buFont typeface="Arial" panose="020B0604020202020204" pitchFamily="34" charset="0"/>
              <a:buChar char="•"/>
              <a:defRPr/>
            </a:pPr>
            <a:r>
              <a:rPr lang="en-US" altLang="x-none" sz="2400" dirty="0" smtClean="0">
                <a:latin typeface="+mj-lt"/>
              </a:rPr>
              <a:t>Impact of initiating events in loops and irradiation sites on the core should be considered (e.g., reactivity effects due to installation or removal of an assembly, or coolant voiding in in-core loops, or their effects on flux perturbation and flux detectors)</a:t>
            </a:r>
          </a:p>
          <a:p>
            <a:pPr marL="342900" indent="-342900" eaLnBrk="1" fontAlgn="auto" hangingPunct="1">
              <a:spcBef>
                <a:spcPct val="0"/>
              </a:spcBef>
              <a:spcAft>
                <a:spcPts val="0"/>
              </a:spcAft>
              <a:buFont typeface="Arial" panose="020B0604020202020204" pitchFamily="34" charset="0"/>
              <a:buChar char="•"/>
              <a:defRPr/>
            </a:pPr>
            <a:r>
              <a:rPr lang="en-US" altLang="x-none" sz="2400" dirty="0" smtClean="0">
                <a:latin typeface="+mj-lt"/>
              </a:rPr>
              <a:t>All events are considered for all permitted operating states</a:t>
            </a:r>
          </a:p>
          <a:p>
            <a:pPr marL="342900" indent="-342900" eaLnBrk="1" fontAlgn="auto" hangingPunct="1">
              <a:spcBef>
                <a:spcPct val="0"/>
              </a:spcBef>
              <a:spcAft>
                <a:spcPts val="0"/>
              </a:spcAft>
              <a:buFont typeface="Arial" panose="020B0604020202020204" pitchFamily="34" charset="0"/>
              <a:buChar char="•"/>
              <a:defRPr/>
            </a:pPr>
            <a:r>
              <a:rPr lang="en-US" altLang="x-none" sz="2400" dirty="0" smtClean="0">
                <a:latin typeface="+mj-lt"/>
              </a:rPr>
              <a:t>Different situations should be considered:</a:t>
            </a:r>
          </a:p>
          <a:p>
            <a:pPr lvl="1" eaLnBrk="1" fontAlgn="auto" hangingPunct="1">
              <a:spcBef>
                <a:spcPct val="0"/>
              </a:spcBef>
              <a:spcAft>
                <a:spcPts val="0"/>
              </a:spcAft>
              <a:buFont typeface="Calibri" panose="020F0502020204030204" pitchFamily="34" charset="0"/>
              <a:buChar char="-"/>
              <a:defRPr/>
            </a:pPr>
            <a:r>
              <a:rPr lang="en-US" altLang="x-none" sz="2400" dirty="0" smtClean="0">
                <a:latin typeface="+mj-lt"/>
              </a:rPr>
              <a:t>Break size and location for a loss-of-coolant case,</a:t>
            </a:r>
          </a:p>
          <a:p>
            <a:pPr lvl="1" eaLnBrk="1" fontAlgn="auto" hangingPunct="1">
              <a:spcBef>
                <a:spcPct val="0"/>
              </a:spcBef>
              <a:spcAft>
                <a:spcPts val="0"/>
              </a:spcAft>
              <a:buFont typeface="Calibri" panose="020F0502020204030204" pitchFamily="34" charset="0"/>
              <a:buChar char="-"/>
              <a:defRPr/>
            </a:pPr>
            <a:r>
              <a:rPr lang="en-US" altLang="x-none" sz="2400" dirty="0" smtClean="0">
                <a:latin typeface="+mj-lt"/>
              </a:rPr>
              <a:t>Control rod withdrawal speed, non-uniform withdrawal, rod position, initial power, and initial </a:t>
            </a:r>
            <a:r>
              <a:rPr lang="en-US" altLang="x-none" sz="2400" dirty="0" err="1" smtClean="0">
                <a:latin typeface="+mj-lt"/>
              </a:rPr>
              <a:t>Xe</a:t>
            </a:r>
            <a:r>
              <a:rPr lang="en-US" altLang="x-none" sz="2400" dirty="0" smtClean="0">
                <a:latin typeface="+mj-lt"/>
              </a:rPr>
              <a:t> level for a loss of regulation event.</a:t>
            </a:r>
          </a:p>
        </p:txBody>
      </p:sp>
      <p:sp>
        <p:nvSpPr>
          <p:cNvPr id="19458" name="Rectangle 2"/>
          <p:cNvSpPr>
            <a:spLocks noGrp="1" noChangeArrowheads="1"/>
          </p:cNvSpPr>
          <p:nvPr>
            <p:ph type="title"/>
          </p:nvPr>
        </p:nvSpPr>
        <p:spPr/>
        <p:txBody>
          <a:bodyPr rtlCol="0">
            <a:normAutofit/>
          </a:bodyPr>
          <a:lstStyle/>
          <a:p>
            <a:pPr eaLnBrk="1" fontAlgn="auto" hangingPunct="1">
              <a:spcAft>
                <a:spcPts val="0"/>
              </a:spcAft>
              <a:defRPr/>
            </a:pPr>
            <a:r>
              <a:rPr lang="en-US" altLang="x-none" dirty="0" smtClean="0">
                <a:latin typeface="+mn-lt"/>
              </a:rPr>
              <a:t>Design Basis Events (Cont’d)</a:t>
            </a:r>
          </a:p>
        </p:txBody>
      </p:sp>
    </p:spTree>
    <p:extLst>
      <p:ext uri="{BB962C8B-B14F-4D97-AF65-F5344CB8AC3E}">
        <p14:creationId xmlns:p14="http://schemas.microsoft.com/office/powerpoint/2010/main" val="150288942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noGrp="1" noChangeArrowheads="1"/>
          </p:cNvSpPr>
          <p:nvPr>
            <p:ph type="body" sz="quarter" idx="11"/>
          </p:nvPr>
        </p:nvSpPr>
        <p:spPr>
          <a:xfrm>
            <a:off x="322779" y="1119302"/>
            <a:ext cx="8685740" cy="4795466"/>
          </a:xfrm>
        </p:spPr>
        <p:txBody>
          <a:bodyPr rtlCol="0">
            <a:noAutofit/>
          </a:bodyPr>
          <a:lstStyle/>
          <a:p>
            <a:pPr eaLnBrk="1" fontAlgn="auto" hangingPunct="1">
              <a:lnSpc>
                <a:spcPct val="80000"/>
              </a:lnSpc>
              <a:spcAft>
                <a:spcPts val="0"/>
              </a:spcAft>
              <a:buFontTx/>
              <a:buNone/>
              <a:defRPr/>
            </a:pPr>
            <a:r>
              <a:rPr lang="en-US" altLang="x-none" sz="2400" b="1" dirty="0" smtClean="0">
                <a:latin typeface="+mj-lt"/>
              </a:rPr>
              <a:t>Licensee proposes the rules, the principles and practices</a:t>
            </a:r>
          </a:p>
          <a:p>
            <a:pPr eaLnBrk="1" fontAlgn="auto" hangingPunct="1">
              <a:lnSpc>
                <a:spcPct val="80000"/>
              </a:lnSpc>
              <a:spcAft>
                <a:spcPts val="0"/>
              </a:spcAft>
              <a:buFont typeface="Arial"/>
              <a:buChar char="•"/>
              <a:defRPr/>
            </a:pPr>
            <a:endParaRPr lang="en-US" altLang="x-none" sz="2400" b="1" dirty="0" smtClean="0">
              <a:latin typeface="+mj-lt"/>
            </a:endParaRPr>
          </a:p>
          <a:p>
            <a:pPr eaLnBrk="1" fontAlgn="auto" hangingPunct="1">
              <a:lnSpc>
                <a:spcPct val="80000"/>
              </a:lnSpc>
              <a:spcAft>
                <a:spcPts val="0"/>
              </a:spcAft>
              <a:buFontTx/>
              <a:buNone/>
              <a:defRPr/>
            </a:pPr>
            <a:r>
              <a:rPr lang="en-US" altLang="x-none" sz="2400" b="1" dirty="0" smtClean="0">
                <a:latin typeface="+mj-lt"/>
              </a:rPr>
              <a:t>Some of the rules used for research reactor licensing are:</a:t>
            </a:r>
          </a:p>
          <a:p>
            <a:pPr eaLnBrk="1" fontAlgn="auto" hangingPunct="1">
              <a:lnSpc>
                <a:spcPct val="80000"/>
              </a:lnSpc>
              <a:spcAft>
                <a:spcPts val="0"/>
              </a:spcAft>
              <a:buFont typeface="Arial"/>
              <a:buChar char="•"/>
              <a:defRPr/>
            </a:pPr>
            <a:endParaRPr lang="en-US" altLang="x-none" sz="2400" b="1" dirty="0" smtClean="0">
              <a:latin typeface="+mj-lt"/>
            </a:endParaRPr>
          </a:p>
          <a:p>
            <a:pPr marL="285750" indent="-285750" eaLnBrk="1" fontAlgn="auto" hangingPunct="1">
              <a:lnSpc>
                <a:spcPct val="80000"/>
              </a:lnSpc>
              <a:spcAft>
                <a:spcPts val="0"/>
              </a:spcAft>
              <a:buFont typeface="Arial" panose="020B0604020202020204" pitchFamily="34" charset="0"/>
              <a:buChar char="•"/>
              <a:defRPr/>
            </a:pPr>
            <a:r>
              <a:rPr lang="en-US" altLang="x-none" sz="2400" dirty="0" smtClean="0">
                <a:latin typeface="+mj-lt"/>
              </a:rPr>
              <a:t>When a reactor has more than one shutdown system, each event is analyzed crediting each shutdown system in turn, and using the least effective trip parameter</a:t>
            </a:r>
          </a:p>
          <a:p>
            <a:pPr marL="285750" indent="-285750" eaLnBrk="1" fontAlgn="auto" hangingPunct="1">
              <a:lnSpc>
                <a:spcPct val="80000"/>
              </a:lnSpc>
              <a:spcAft>
                <a:spcPts val="0"/>
              </a:spcAft>
              <a:buFont typeface="Arial" panose="020B0604020202020204" pitchFamily="34" charset="0"/>
              <a:buChar char="•"/>
              <a:defRPr/>
            </a:pPr>
            <a:r>
              <a:rPr lang="en-US" altLang="x-none" sz="2400" dirty="0" smtClean="0">
                <a:latin typeface="+mj-lt"/>
              </a:rPr>
              <a:t>Minimum </a:t>
            </a:r>
            <a:r>
              <a:rPr lang="en-US" altLang="x-none" sz="2400" dirty="0" smtClean="0">
                <a:latin typeface="+mj-lt"/>
              </a:rPr>
              <a:t>performance values of safety systems should be used</a:t>
            </a:r>
          </a:p>
          <a:p>
            <a:pPr marL="285750" indent="-285750" eaLnBrk="1" fontAlgn="auto" hangingPunct="1">
              <a:lnSpc>
                <a:spcPct val="80000"/>
              </a:lnSpc>
              <a:spcAft>
                <a:spcPts val="0"/>
              </a:spcAft>
              <a:buFont typeface="Arial" panose="020B0604020202020204" pitchFamily="34" charset="0"/>
              <a:buChar char="•"/>
              <a:defRPr/>
            </a:pPr>
            <a:r>
              <a:rPr lang="en-US" altLang="x-none" sz="2400" dirty="0" smtClean="0">
                <a:latin typeface="+mj-lt"/>
              </a:rPr>
              <a:t>Deterministic </a:t>
            </a:r>
            <a:r>
              <a:rPr lang="en-US" altLang="x-none" sz="2400" dirty="0" smtClean="0">
                <a:latin typeface="+mj-lt"/>
              </a:rPr>
              <a:t>assumptions (e.g., 2 of 3 shutoff rods available) are usually used for </a:t>
            </a:r>
            <a:r>
              <a:rPr lang="en-US" altLang="x-none" sz="2400" dirty="0" err="1" smtClean="0">
                <a:latin typeface="+mj-lt"/>
              </a:rPr>
              <a:t>defence</a:t>
            </a:r>
            <a:r>
              <a:rPr lang="en-US" altLang="x-none" sz="2400" dirty="0" smtClean="0">
                <a:latin typeface="+mj-lt"/>
              </a:rPr>
              <a:t> in depth</a:t>
            </a:r>
          </a:p>
          <a:p>
            <a:pPr marL="285750" indent="-285750" eaLnBrk="1" fontAlgn="auto" hangingPunct="1">
              <a:lnSpc>
                <a:spcPct val="80000"/>
              </a:lnSpc>
              <a:spcAft>
                <a:spcPts val="0"/>
              </a:spcAft>
              <a:buFont typeface="Arial" panose="020B0604020202020204" pitchFamily="34" charset="0"/>
              <a:buChar char="•"/>
              <a:defRPr/>
            </a:pPr>
            <a:r>
              <a:rPr lang="en-US" altLang="x-none" sz="2400" dirty="0" smtClean="0">
                <a:latin typeface="+mj-lt"/>
              </a:rPr>
              <a:t>Each </a:t>
            </a:r>
            <a:r>
              <a:rPr lang="en-US" altLang="x-none" sz="2400" dirty="0" smtClean="0">
                <a:latin typeface="+mj-lt"/>
              </a:rPr>
              <a:t>event should be analyzed with or without crediting actions of process systems</a:t>
            </a:r>
          </a:p>
          <a:p>
            <a:pPr marL="285750" indent="-285750" eaLnBrk="1" fontAlgn="auto" hangingPunct="1">
              <a:lnSpc>
                <a:spcPct val="80000"/>
              </a:lnSpc>
              <a:spcAft>
                <a:spcPts val="0"/>
              </a:spcAft>
              <a:buFont typeface="Arial" panose="020B0604020202020204" pitchFamily="34" charset="0"/>
              <a:buChar char="•"/>
              <a:defRPr/>
            </a:pPr>
            <a:r>
              <a:rPr lang="en-US" altLang="x-none" sz="2400" dirty="0" smtClean="0">
                <a:latin typeface="+mj-lt"/>
              </a:rPr>
              <a:t>Operator </a:t>
            </a:r>
            <a:r>
              <a:rPr lang="en-US" altLang="x-none" sz="2400" dirty="0" smtClean="0">
                <a:latin typeface="+mj-lt"/>
              </a:rPr>
              <a:t>actions may be credited when clear link exists between operator actions and operating procedures</a:t>
            </a:r>
          </a:p>
        </p:txBody>
      </p:sp>
      <p:sp>
        <p:nvSpPr>
          <p:cNvPr id="20482" name="Rectangle 2"/>
          <p:cNvSpPr>
            <a:spLocks noGrp="1" noChangeArrowheads="1"/>
          </p:cNvSpPr>
          <p:nvPr>
            <p:ph type="title"/>
          </p:nvPr>
        </p:nvSpPr>
        <p:spPr/>
        <p:txBody>
          <a:bodyPr rtlCol="0">
            <a:normAutofit/>
          </a:bodyPr>
          <a:lstStyle/>
          <a:p>
            <a:pPr eaLnBrk="1" fontAlgn="auto" hangingPunct="1">
              <a:spcAft>
                <a:spcPts val="0"/>
              </a:spcAft>
              <a:defRPr/>
            </a:pPr>
            <a:r>
              <a:rPr lang="en-US" altLang="x-none" dirty="0" smtClean="0">
                <a:latin typeface="+mn-lt"/>
              </a:rPr>
              <a:t>Safety Analysis Rules</a:t>
            </a:r>
          </a:p>
        </p:txBody>
      </p:sp>
    </p:spTree>
    <p:extLst>
      <p:ext uri="{BB962C8B-B14F-4D97-AF65-F5344CB8AC3E}">
        <p14:creationId xmlns:p14="http://schemas.microsoft.com/office/powerpoint/2010/main" val="323962079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3"/>
          <p:cNvSpPr>
            <a:spLocks noGrp="1" noChangeArrowheads="1"/>
          </p:cNvSpPr>
          <p:nvPr>
            <p:ph type="body" sz="quarter" idx="11"/>
          </p:nvPr>
        </p:nvSpPr>
        <p:spPr>
          <a:xfrm>
            <a:off x="265114" y="1390207"/>
            <a:ext cx="8685740" cy="4442181"/>
          </a:xfrm>
        </p:spPr>
        <p:txBody>
          <a:bodyPr rtlCol="0">
            <a:normAutofit/>
          </a:bodyPr>
          <a:lstStyle/>
          <a:p>
            <a:pPr eaLnBrk="1" fontAlgn="auto" hangingPunct="1">
              <a:spcAft>
                <a:spcPts val="0"/>
              </a:spcAft>
              <a:buFontTx/>
              <a:buNone/>
              <a:defRPr/>
            </a:pPr>
            <a:r>
              <a:rPr lang="en-US" altLang="x-none" sz="2000" b="1" dirty="0" smtClean="0">
                <a:latin typeface="+mj-lt"/>
              </a:rPr>
              <a:t>Analysis methods and models used should:</a:t>
            </a:r>
          </a:p>
          <a:p>
            <a:pPr marL="342900" indent="-342900" eaLnBrk="1" fontAlgn="auto" hangingPunct="1">
              <a:spcAft>
                <a:spcPts val="0"/>
              </a:spcAft>
              <a:buFont typeface="Arial" panose="020B0604020202020204" pitchFamily="34" charset="0"/>
              <a:buChar char="•"/>
              <a:defRPr/>
            </a:pPr>
            <a:r>
              <a:rPr lang="en-US" altLang="x-none" sz="2000" dirty="0" smtClean="0">
                <a:latin typeface="+mj-lt"/>
              </a:rPr>
              <a:t>Represent underlying physics and capture all important physical phenomena</a:t>
            </a:r>
          </a:p>
          <a:p>
            <a:pPr marL="342900" indent="-342900" eaLnBrk="1" fontAlgn="auto" hangingPunct="1">
              <a:spcAft>
                <a:spcPts val="0"/>
              </a:spcAft>
              <a:buFont typeface="Arial" panose="020B0604020202020204" pitchFamily="34" charset="0"/>
              <a:buChar char="•"/>
              <a:defRPr/>
            </a:pPr>
            <a:r>
              <a:rPr lang="en-US" altLang="x-none" sz="2000" dirty="0" smtClean="0">
                <a:latin typeface="+mj-lt"/>
              </a:rPr>
              <a:t>Be validated for their applicability and accuracy against relevant data</a:t>
            </a:r>
          </a:p>
          <a:p>
            <a:pPr marL="342900" indent="-342900" eaLnBrk="1" fontAlgn="auto" hangingPunct="1">
              <a:spcAft>
                <a:spcPts val="0"/>
              </a:spcAft>
              <a:buFont typeface="Arial" panose="020B0604020202020204" pitchFamily="34" charset="0"/>
              <a:buChar char="•"/>
              <a:defRPr/>
            </a:pPr>
            <a:r>
              <a:rPr lang="en-US" altLang="x-none" sz="2000" dirty="0" smtClean="0">
                <a:latin typeface="+mj-lt"/>
              </a:rPr>
              <a:t>Input parameters should  give conservative predictions of consequences of each event</a:t>
            </a:r>
          </a:p>
          <a:p>
            <a:pPr marL="342900" indent="-342900" eaLnBrk="1" fontAlgn="auto" hangingPunct="1">
              <a:spcAft>
                <a:spcPts val="0"/>
              </a:spcAft>
              <a:buFont typeface="Arial" panose="020B0604020202020204" pitchFamily="34" charset="0"/>
              <a:buChar char="•"/>
              <a:defRPr/>
            </a:pPr>
            <a:r>
              <a:rPr lang="en-US" altLang="x-none" sz="2000" dirty="0" smtClean="0">
                <a:latin typeface="+mj-lt"/>
              </a:rPr>
              <a:t>Take into account uncertainties associated with each parameter</a:t>
            </a:r>
          </a:p>
          <a:p>
            <a:pPr marL="342900" indent="-342900" eaLnBrk="1" fontAlgn="auto" hangingPunct="1">
              <a:spcAft>
                <a:spcPts val="0"/>
              </a:spcAft>
              <a:buFont typeface="Arial" panose="020B0604020202020204" pitchFamily="34" charset="0"/>
              <a:buChar char="•"/>
              <a:defRPr/>
            </a:pPr>
            <a:r>
              <a:rPr lang="en-US" altLang="x-none" sz="2000" dirty="0" smtClean="0">
                <a:latin typeface="+mj-lt"/>
              </a:rPr>
              <a:t>Choose empirical correlations that are conservative</a:t>
            </a:r>
          </a:p>
          <a:p>
            <a:pPr marL="342900" indent="-342900" eaLnBrk="1" fontAlgn="auto" hangingPunct="1">
              <a:spcAft>
                <a:spcPts val="0"/>
              </a:spcAft>
              <a:buFont typeface="Arial" panose="020B0604020202020204" pitchFamily="34" charset="0"/>
              <a:buChar char="•"/>
              <a:defRPr/>
            </a:pPr>
            <a:r>
              <a:rPr lang="en-US" altLang="x-none" sz="2000" dirty="0" smtClean="0">
                <a:latin typeface="+mj-lt"/>
              </a:rPr>
              <a:t>Justify scaling of results beyond the range of experimental data</a:t>
            </a:r>
          </a:p>
          <a:p>
            <a:pPr eaLnBrk="1" fontAlgn="auto" hangingPunct="1">
              <a:spcAft>
                <a:spcPts val="0"/>
              </a:spcAft>
              <a:buFont typeface="Arial"/>
              <a:buChar char="•"/>
              <a:defRPr/>
            </a:pPr>
            <a:endParaRPr lang="en-US" altLang="x-none" sz="2000" dirty="0" smtClean="0">
              <a:latin typeface="+mj-lt"/>
            </a:endParaRPr>
          </a:p>
          <a:p>
            <a:pPr eaLnBrk="1" fontAlgn="auto" hangingPunct="1">
              <a:spcAft>
                <a:spcPts val="0"/>
              </a:spcAft>
              <a:buFontTx/>
              <a:buNone/>
              <a:defRPr/>
            </a:pPr>
            <a:r>
              <a:rPr lang="en-US" altLang="x-none" sz="2000" b="1" dirty="0" smtClean="0">
                <a:latin typeface="+mj-lt"/>
              </a:rPr>
              <a:t>Each event should be analyzed for most severe operating state</a:t>
            </a:r>
          </a:p>
          <a:p>
            <a:pPr marL="342900" indent="-342900" eaLnBrk="1" fontAlgn="auto" hangingPunct="1">
              <a:spcAft>
                <a:spcPts val="0"/>
              </a:spcAft>
              <a:buFont typeface="Arial" panose="020B0604020202020204" pitchFamily="34" charset="0"/>
              <a:buChar char="•"/>
              <a:defRPr/>
            </a:pPr>
            <a:r>
              <a:rPr lang="en-US" altLang="x-none" sz="2000" dirty="0" smtClean="0">
                <a:latin typeface="+mj-lt"/>
              </a:rPr>
              <a:t>Consequences of an event (e.g., flooding) for the performance of safety-related systems (e.g., electrical power) should be considered</a:t>
            </a:r>
          </a:p>
        </p:txBody>
      </p:sp>
      <p:sp>
        <p:nvSpPr>
          <p:cNvPr id="21506" name="Rectangle 2"/>
          <p:cNvSpPr>
            <a:spLocks noGrp="1" noChangeArrowheads="1"/>
          </p:cNvSpPr>
          <p:nvPr>
            <p:ph type="title"/>
          </p:nvPr>
        </p:nvSpPr>
        <p:spPr/>
        <p:txBody>
          <a:bodyPr rtlCol="0">
            <a:normAutofit/>
          </a:bodyPr>
          <a:lstStyle/>
          <a:p>
            <a:pPr eaLnBrk="1" fontAlgn="auto" hangingPunct="1">
              <a:spcAft>
                <a:spcPts val="0"/>
              </a:spcAft>
              <a:defRPr/>
            </a:pPr>
            <a:r>
              <a:rPr lang="en-US" altLang="x-none" dirty="0" smtClean="0">
                <a:latin typeface="+mn-lt"/>
              </a:rPr>
              <a:t>Safety Analysis Rules </a:t>
            </a:r>
            <a:r>
              <a:rPr lang="en-US" altLang="x-none" dirty="0" smtClean="0">
                <a:latin typeface="+mn-lt"/>
              </a:rPr>
              <a:t>(cont’d</a:t>
            </a:r>
            <a:r>
              <a:rPr lang="en-US" altLang="x-none" dirty="0" smtClean="0">
                <a:latin typeface="+mn-lt"/>
              </a:rPr>
              <a:t>)</a:t>
            </a:r>
          </a:p>
        </p:txBody>
      </p:sp>
    </p:spTree>
    <p:extLst>
      <p:ext uri="{BB962C8B-B14F-4D97-AF65-F5344CB8AC3E}">
        <p14:creationId xmlns:p14="http://schemas.microsoft.com/office/powerpoint/2010/main" val="144806350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3"/>
          <p:cNvSpPr>
            <a:spLocks noGrp="1" noChangeArrowheads="1"/>
          </p:cNvSpPr>
          <p:nvPr>
            <p:ph type="body" sz="quarter" idx="11"/>
          </p:nvPr>
        </p:nvSpPr>
        <p:spPr>
          <a:xfrm>
            <a:off x="222780" y="1227438"/>
            <a:ext cx="8685740" cy="4547286"/>
          </a:xfrm>
        </p:spPr>
        <p:txBody>
          <a:bodyPr rtlCol="0">
            <a:noAutofit/>
          </a:bodyPr>
          <a:lstStyle/>
          <a:p>
            <a:pPr marL="285750" indent="-285750" eaLnBrk="1" fontAlgn="auto" hangingPunct="1">
              <a:spcAft>
                <a:spcPts val="0"/>
              </a:spcAft>
              <a:buFont typeface="Arial" panose="020B0604020202020204" pitchFamily="34" charset="0"/>
              <a:buChar char="•"/>
              <a:defRPr/>
            </a:pPr>
            <a:r>
              <a:rPr lang="en-US" altLang="x-none" sz="2400" dirty="0" smtClean="0">
                <a:latin typeface="+mj-lt"/>
              </a:rPr>
              <a:t>Licensees are free to choose methods and computer codes, i.e., CNSC does not approve analysis methods or computer codes</a:t>
            </a:r>
          </a:p>
          <a:p>
            <a:pPr marL="285750" indent="-285750" eaLnBrk="1" fontAlgn="auto" hangingPunct="1">
              <a:spcAft>
                <a:spcPts val="0"/>
              </a:spcAft>
              <a:buFont typeface="Arial" panose="020B0604020202020204" pitchFamily="34" charset="0"/>
              <a:buChar char="•"/>
              <a:defRPr/>
            </a:pPr>
            <a:r>
              <a:rPr lang="en-US" altLang="x-none" sz="2400" dirty="0" smtClean="0">
                <a:latin typeface="+mj-lt"/>
              </a:rPr>
              <a:t>Review </a:t>
            </a:r>
            <a:r>
              <a:rPr lang="en-US" altLang="x-none" sz="2400" dirty="0" smtClean="0">
                <a:latin typeface="+mj-lt"/>
              </a:rPr>
              <a:t>of the safety analysis is performed by </a:t>
            </a:r>
            <a:r>
              <a:rPr lang="en-US" altLang="x-none" sz="2400" dirty="0" smtClean="0">
                <a:latin typeface="+mj-lt"/>
              </a:rPr>
              <a:t>CNSC specialists </a:t>
            </a:r>
          </a:p>
          <a:p>
            <a:pPr marL="285750" indent="-285750" eaLnBrk="1" fontAlgn="auto" hangingPunct="1">
              <a:spcAft>
                <a:spcPts val="0"/>
              </a:spcAft>
              <a:buFont typeface="Arial" panose="020B0604020202020204" pitchFamily="34" charset="0"/>
              <a:buChar char="•"/>
              <a:defRPr/>
            </a:pPr>
            <a:r>
              <a:rPr lang="en-US" altLang="x-none" sz="2400" dirty="0" smtClean="0">
                <a:latin typeface="+mj-lt"/>
              </a:rPr>
              <a:t>Licensees </a:t>
            </a:r>
            <a:r>
              <a:rPr lang="en-US" altLang="x-none" sz="2400" dirty="0" smtClean="0">
                <a:latin typeface="+mj-lt"/>
              </a:rPr>
              <a:t>are responsible to make a case for a given application</a:t>
            </a:r>
          </a:p>
          <a:p>
            <a:pPr marL="285750" indent="-285750" eaLnBrk="1" fontAlgn="auto" hangingPunct="1">
              <a:spcAft>
                <a:spcPts val="0"/>
              </a:spcAft>
              <a:buFont typeface="Arial" panose="020B0604020202020204" pitchFamily="34" charset="0"/>
              <a:buChar char="•"/>
              <a:defRPr/>
            </a:pPr>
            <a:r>
              <a:rPr lang="en-US" altLang="x-none" sz="2400" dirty="0" smtClean="0">
                <a:latin typeface="+mj-lt"/>
              </a:rPr>
              <a:t>Usual </a:t>
            </a:r>
            <a:r>
              <a:rPr lang="en-US" altLang="x-none" sz="2400" dirty="0" smtClean="0">
                <a:latin typeface="+mj-lt"/>
              </a:rPr>
              <a:t>practice: simulate a bounding event for each derived acceptance criterion (e.g., </a:t>
            </a:r>
            <a:r>
              <a:rPr lang="en-US" altLang="x-none" sz="2400" dirty="0" err="1" smtClean="0">
                <a:latin typeface="+mj-lt"/>
              </a:rPr>
              <a:t>subcriticality</a:t>
            </a:r>
            <a:r>
              <a:rPr lang="en-US" altLang="x-none" sz="2400" dirty="0" smtClean="0">
                <a:latin typeface="+mj-lt"/>
              </a:rPr>
              <a:t> margin assessment with a </a:t>
            </a:r>
            <a:r>
              <a:rPr lang="en-US" altLang="x-none" sz="2400" dirty="0" smtClean="0">
                <a:latin typeface="+mj-lt"/>
              </a:rPr>
              <a:t>fueling </a:t>
            </a:r>
            <a:r>
              <a:rPr lang="en-US" altLang="x-none" sz="2400" dirty="0" smtClean="0">
                <a:latin typeface="+mj-lt"/>
              </a:rPr>
              <a:t>error) for a limiting core condition (e.g., the worst flux distribution) and for conservative assumptions (e.g., the worst reactivity coefficients) </a:t>
            </a:r>
          </a:p>
          <a:p>
            <a:pPr marL="285750" indent="-285750" eaLnBrk="1" fontAlgn="auto" hangingPunct="1">
              <a:spcAft>
                <a:spcPts val="0"/>
              </a:spcAft>
              <a:buFont typeface="Arial" panose="020B0604020202020204" pitchFamily="34" charset="0"/>
              <a:buChar char="•"/>
              <a:defRPr/>
            </a:pPr>
            <a:r>
              <a:rPr lang="en-US" altLang="x-none" sz="2400" dirty="0" smtClean="0">
                <a:latin typeface="+mj-lt"/>
              </a:rPr>
              <a:t>A </a:t>
            </a:r>
            <a:r>
              <a:rPr lang="en-US" altLang="x-none" sz="2400" dirty="0" smtClean="0">
                <a:latin typeface="+mj-lt"/>
              </a:rPr>
              <a:t>limiting core should be selected and justified for each event (an initial core, transition cores, to an equilibrium core, core </a:t>
            </a:r>
            <a:r>
              <a:rPr lang="en-US" altLang="x-none" sz="2400" dirty="0" smtClean="0">
                <a:latin typeface="+mj-lt"/>
              </a:rPr>
              <a:t>fueling </a:t>
            </a:r>
            <a:r>
              <a:rPr lang="en-US" altLang="x-none" sz="2400" dirty="0" smtClean="0">
                <a:latin typeface="+mj-lt"/>
              </a:rPr>
              <a:t>cycle)</a:t>
            </a:r>
          </a:p>
        </p:txBody>
      </p:sp>
      <p:sp>
        <p:nvSpPr>
          <p:cNvPr id="22530" name="Rectangle 2"/>
          <p:cNvSpPr>
            <a:spLocks noGrp="1" noChangeArrowheads="1"/>
          </p:cNvSpPr>
          <p:nvPr>
            <p:ph type="title"/>
          </p:nvPr>
        </p:nvSpPr>
        <p:spPr/>
        <p:txBody>
          <a:bodyPr rtlCol="0">
            <a:normAutofit/>
          </a:bodyPr>
          <a:lstStyle/>
          <a:p>
            <a:pPr eaLnBrk="1" fontAlgn="auto" hangingPunct="1">
              <a:spcAft>
                <a:spcPts val="0"/>
              </a:spcAft>
              <a:defRPr/>
            </a:pPr>
            <a:r>
              <a:rPr lang="en-US" altLang="x-none" dirty="0" smtClean="0">
                <a:latin typeface="+mn-lt"/>
              </a:rPr>
              <a:t>Analysis Methods</a:t>
            </a:r>
          </a:p>
        </p:txBody>
      </p:sp>
    </p:spTree>
    <p:extLst>
      <p:ext uri="{BB962C8B-B14F-4D97-AF65-F5344CB8AC3E}">
        <p14:creationId xmlns:p14="http://schemas.microsoft.com/office/powerpoint/2010/main" val="39678297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3"/>
          <p:cNvSpPr>
            <a:spLocks noGrp="1" noChangeArrowheads="1"/>
          </p:cNvSpPr>
          <p:nvPr>
            <p:ph type="body" sz="quarter" idx="11"/>
          </p:nvPr>
        </p:nvSpPr>
        <p:spPr>
          <a:xfrm>
            <a:off x="265114" y="1466335"/>
            <a:ext cx="8685740" cy="4481384"/>
          </a:xfrm>
        </p:spPr>
        <p:txBody>
          <a:bodyPr rtlCol="0">
            <a:noAutofit/>
          </a:bodyPr>
          <a:lstStyle/>
          <a:p>
            <a:pPr marL="342900" indent="-342900" eaLnBrk="1" fontAlgn="auto" hangingPunct="1">
              <a:spcBef>
                <a:spcPct val="0"/>
              </a:spcBef>
              <a:spcAft>
                <a:spcPts val="0"/>
              </a:spcAft>
              <a:buFont typeface="Arial" panose="020B0604020202020204" pitchFamily="34" charset="0"/>
              <a:buChar char="•"/>
              <a:defRPr/>
            </a:pPr>
            <a:r>
              <a:rPr lang="en-US" altLang="x-none" sz="2200" dirty="0" smtClean="0">
                <a:latin typeface="+mj-lt"/>
              </a:rPr>
              <a:t>Applicability and accuracy of chosen codes should be clearly demonstrated. In particular, this concerns analysis methods and computer codes adapted from power reactors</a:t>
            </a:r>
          </a:p>
          <a:p>
            <a:pPr eaLnBrk="1" fontAlgn="auto" hangingPunct="1">
              <a:spcBef>
                <a:spcPct val="0"/>
              </a:spcBef>
              <a:spcAft>
                <a:spcPts val="0"/>
              </a:spcAft>
              <a:buFont typeface="Arial"/>
              <a:buChar char="•"/>
              <a:defRPr/>
            </a:pPr>
            <a:endParaRPr lang="en-US" altLang="x-none" sz="2200" dirty="0" smtClean="0">
              <a:latin typeface="+mj-lt"/>
            </a:endParaRPr>
          </a:p>
          <a:p>
            <a:pPr eaLnBrk="1" fontAlgn="auto" hangingPunct="1">
              <a:spcBef>
                <a:spcPct val="0"/>
              </a:spcBef>
              <a:spcAft>
                <a:spcPts val="0"/>
              </a:spcAft>
              <a:buFontTx/>
              <a:buNone/>
              <a:defRPr/>
            </a:pPr>
            <a:r>
              <a:rPr lang="en-US" altLang="x-none" sz="2200" dirty="0" smtClean="0">
                <a:latin typeface="+mj-lt"/>
              </a:rPr>
              <a:t>For example:</a:t>
            </a:r>
          </a:p>
          <a:p>
            <a:pPr eaLnBrk="1" fontAlgn="auto" hangingPunct="1">
              <a:spcBef>
                <a:spcPct val="0"/>
              </a:spcBef>
              <a:spcAft>
                <a:spcPts val="0"/>
              </a:spcAft>
              <a:buFont typeface="Arial"/>
              <a:buChar char="•"/>
              <a:defRPr/>
            </a:pPr>
            <a:endParaRPr lang="en-US" altLang="x-none" sz="2200" dirty="0" smtClean="0">
              <a:latin typeface="+mj-lt"/>
            </a:endParaRPr>
          </a:p>
          <a:p>
            <a:pPr lvl="1" eaLnBrk="1" fontAlgn="auto" hangingPunct="1">
              <a:spcBef>
                <a:spcPct val="0"/>
              </a:spcBef>
              <a:spcAft>
                <a:spcPts val="0"/>
              </a:spcAft>
              <a:buFont typeface="Arial"/>
              <a:buChar char="•"/>
              <a:defRPr/>
            </a:pPr>
            <a:r>
              <a:rPr lang="en-US" altLang="x-none" sz="2200" dirty="0" smtClean="0">
                <a:latin typeface="+mj-lt"/>
              </a:rPr>
              <a:t>Applicability of a point-kinetics model for a core with non-uniform deployment of reactivity devices</a:t>
            </a:r>
          </a:p>
          <a:p>
            <a:pPr lvl="1" eaLnBrk="1" fontAlgn="auto" hangingPunct="1">
              <a:spcBef>
                <a:spcPct val="0"/>
              </a:spcBef>
              <a:spcAft>
                <a:spcPts val="0"/>
              </a:spcAft>
              <a:buFont typeface="Arial"/>
              <a:buChar char="•"/>
              <a:defRPr/>
            </a:pPr>
            <a:endParaRPr lang="en-US" altLang="x-none" sz="2200" dirty="0" smtClean="0">
              <a:latin typeface="+mj-lt"/>
            </a:endParaRPr>
          </a:p>
          <a:p>
            <a:pPr lvl="1" eaLnBrk="1" fontAlgn="auto" hangingPunct="1">
              <a:spcBef>
                <a:spcPct val="0"/>
              </a:spcBef>
              <a:spcAft>
                <a:spcPts val="0"/>
              </a:spcAft>
              <a:buFont typeface="Arial"/>
              <a:buChar char="•"/>
              <a:defRPr/>
            </a:pPr>
            <a:r>
              <a:rPr lang="en-US" altLang="x-none" sz="2200" dirty="0" smtClean="0">
                <a:latin typeface="+mj-lt"/>
              </a:rPr>
              <a:t>Applicability of empirical models (e.g., boiling curve, pressure drop) to different geometries for irradiation samples and targets </a:t>
            </a:r>
          </a:p>
          <a:p>
            <a:pPr lvl="1" eaLnBrk="1" fontAlgn="auto" hangingPunct="1">
              <a:spcBef>
                <a:spcPct val="0"/>
              </a:spcBef>
              <a:spcAft>
                <a:spcPts val="0"/>
              </a:spcAft>
              <a:buFont typeface="Arial"/>
              <a:buChar char="•"/>
              <a:defRPr/>
            </a:pPr>
            <a:endParaRPr lang="en-US" altLang="x-none" sz="2200" dirty="0" smtClean="0">
              <a:latin typeface="+mj-lt"/>
            </a:endParaRPr>
          </a:p>
          <a:p>
            <a:pPr lvl="1" eaLnBrk="1" fontAlgn="auto" hangingPunct="1">
              <a:spcBef>
                <a:spcPct val="0"/>
              </a:spcBef>
              <a:spcAft>
                <a:spcPts val="0"/>
              </a:spcAft>
              <a:buFont typeface="Arial"/>
              <a:buChar char="•"/>
              <a:defRPr/>
            </a:pPr>
            <a:r>
              <a:rPr lang="en-US" altLang="x-none" sz="2200" dirty="0" smtClean="0">
                <a:latin typeface="+mj-lt"/>
              </a:rPr>
              <a:t>Component and system models</a:t>
            </a:r>
          </a:p>
        </p:txBody>
      </p:sp>
      <p:sp>
        <p:nvSpPr>
          <p:cNvPr id="23554" name="Rectangle 2"/>
          <p:cNvSpPr>
            <a:spLocks noGrp="1" noChangeArrowheads="1"/>
          </p:cNvSpPr>
          <p:nvPr>
            <p:ph type="title"/>
          </p:nvPr>
        </p:nvSpPr>
        <p:spPr/>
        <p:txBody>
          <a:bodyPr rtlCol="0">
            <a:normAutofit/>
          </a:bodyPr>
          <a:lstStyle/>
          <a:p>
            <a:pPr eaLnBrk="1" fontAlgn="auto" hangingPunct="1">
              <a:spcAft>
                <a:spcPts val="0"/>
              </a:spcAft>
              <a:defRPr/>
            </a:pPr>
            <a:r>
              <a:rPr lang="en-US" altLang="x-none" dirty="0" smtClean="0">
                <a:latin typeface="+mn-lt"/>
              </a:rPr>
              <a:t>Analysis Methods </a:t>
            </a:r>
            <a:r>
              <a:rPr lang="en-US" altLang="x-none" dirty="0" smtClean="0">
                <a:latin typeface="+mn-lt"/>
              </a:rPr>
              <a:t>(cont’d</a:t>
            </a:r>
            <a:r>
              <a:rPr lang="en-US" altLang="x-none" dirty="0" smtClean="0">
                <a:latin typeface="+mn-lt"/>
              </a:rPr>
              <a:t>)</a:t>
            </a:r>
          </a:p>
        </p:txBody>
      </p:sp>
    </p:spTree>
    <p:extLst>
      <p:ext uri="{BB962C8B-B14F-4D97-AF65-F5344CB8AC3E}">
        <p14:creationId xmlns:p14="http://schemas.microsoft.com/office/powerpoint/2010/main" val="260191304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Grp="1" noChangeArrowheads="1"/>
          </p:cNvSpPr>
          <p:nvPr>
            <p:ph type="body" sz="quarter" idx="11"/>
          </p:nvPr>
        </p:nvSpPr>
        <p:spPr>
          <a:xfrm>
            <a:off x="265113" y="1365492"/>
            <a:ext cx="8685740" cy="4565751"/>
          </a:xfrm>
        </p:spPr>
        <p:txBody>
          <a:bodyPr rtlCol="0">
            <a:noAutofit/>
          </a:bodyPr>
          <a:lstStyle/>
          <a:p>
            <a:pPr marL="342900" indent="-342900" eaLnBrk="1" fontAlgn="auto" hangingPunct="1">
              <a:spcBef>
                <a:spcPct val="0"/>
              </a:spcBef>
              <a:spcAft>
                <a:spcPts val="0"/>
              </a:spcAft>
              <a:buFont typeface="Arial" panose="020B0604020202020204" pitchFamily="34" charset="0"/>
              <a:buChar char="•"/>
              <a:defRPr/>
            </a:pPr>
            <a:r>
              <a:rPr lang="en-US" altLang="x-none" sz="2000" dirty="0" smtClean="0">
                <a:latin typeface="+mj-lt"/>
              </a:rPr>
              <a:t>CNSC expectations given in G-149</a:t>
            </a:r>
          </a:p>
          <a:p>
            <a:pPr marL="342900" indent="-342900" eaLnBrk="1" fontAlgn="auto" hangingPunct="1">
              <a:spcBef>
                <a:spcPct val="0"/>
              </a:spcBef>
              <a:spcAft>
                <a:spcPts val="0"/>
              </a:spcAft>
              <a:buFont typeface="Arial" panose="020B0604020202020204" pitchFamily="34" charset="0"/>
              <a:buChar char="•"/>
              <a:defRPr/>
            </a:pPr>
            <a:endParaRPr lang="en-US" altLang="x-none" sz="2000" dirty="0" smtClean="0">
              <a:latin typeface="+mj-lt"/>
            </a:endParaRPr>
          </a:p>
          <a:p>
            <a:pPr marL="342900" indent="-342900" eaLnBrk="1" fontAlgn="auto" hangingPunct="1">
              <a:spcBef>
                <a:spcPct val="0"/>
              </a:spcBef>
              <a:spcAft>
                <a:spcPts val="0"/>
              </a:spcAft>
              <a:buFont typeface="Arial" panose="020B0604020202020204" pitchFamily="34" charset="0"/>
              <a:buChar char="•"/>
              <a:defRPr/>
            </a:pPr>
            <a:r>
              <a:rPr lang="en-US" altLang="x-none" sz="2000" dirty="0" smtClean="0">
                <a:latin typeface="+mj-lt"/>
              </a:rPr>
              <a:t>Include safety analysis and operational support codes</a:t>
            </a:r>
          </a:p>
          <a:p>
            <a:pPr marL="342900" indent="-342900" eaLnBrk="1" fontAlgn="auto" hangingPunct="1">
              <a:spcBef>
                <a:spcPct val="0"/>
              </a:spcBef>
              <a:spcAft>
                <a:spcPts val="0"/>
              </a:spcAft>
              <a:buFont typeface="Arial" panose="020B0604020202020204" pitchFamily="34" charset="0"/>
              <a:buChar char="•"/>
              <a:defRPr/>
            </a:pPr>
            <a:endParaRPr lang="en-US" altLang="x-none" sz="2000" dirty="0" smtClean="0">
              <a:latin typeface="+mj-lt"/>
            </a:endParaRPr>
          </a:p>
          <a:p>
            <a:pPr marL="342900" indent="-342900" eaLnBrk="1" fontAlgn="auto" hangingPunct="1">
              <a:spcBef>
                <a:spcPct val="0"/>
              </a:spcBef>
              <a:spcAft>
                <a:spcPts val="0"/>
              </a:spcAft>
              <a:buFont typeface="Arial" panose="020B0604020202020204" pitchFamily="34" charset="0"/>
              <a:buChar char="•"/>
              <a:defRPr/>
            </a:pPr>
            <a:r>
              <a:rPr lang="en-US" altLang="x-none" sz="2000" dirty="0" smtClean="0">
                <a:latin typeface="+mj-lt"/>
              </a:rPr>
              <a:t>Demonstrate applicability and accuracy of each code for phenomena in a particular event</a:t>
            </a:r>
          </a:p>
          <a:p>
            <a:pPr marL="342900" indent="-342900" eaLnBrk="1" fontAlgn="auto" hangingPunct="1">
              <a:spcBef>
                <a:spcPct val="0"/>
              </a:spcBef>
              <a:spcAft>
                <a:spcPts val="0"/>
              </a:spcAft>
              <a:buFont typeface="Arial" panose="020B0604020202020204" pitchFamily="34" charset="0"/>
              <a:buChar char="•"/>
              <a:defRPr/>
            </a:pPr>
            <a:endParaRPr lang="en-US" altLang="x-none" sz="2000" dirty="0" smtClean="0">
              <a:latin typeface="+mj-lt"/>
            </a:endParaRPr>
          </a:p>
          <a:p>
            <a:pPr marL="342900" indent="-342900" eaLnBrk="1" fontAlgn="auto" hangingPunct="1">
              <a:spcBef>
                <a:spcPct val="0"/>
              </a:spcBef>
              <a:spcAft>
                <a:spcPts val="0"/>
              </a:spcAft>
              <a:buFont typeface="Arial" panose="020B0604020202020204" pitchFamily="34" charset="0"/>
              <a:buChar char="•"/>
              <a:defRPr/>
            </a:pPr>
            <a:r>
              <a:rPr lang="en-US" altLang="x-none" sz="2000" dirty="0" smtClean="0">
                <a:latin typeface="+mj-lt"/>
              </a:rPr>
              <a:t>Consider computer code sensitivities, limitations and uncertainties for each selected application</a:t>
            </a:r>
          </a:p>
          <a:p>
            <a:pPr marL="342900" indent="-342900" eaLnBrk="1" fontAlgn="auto" hangingPunct="1">
              <a:spcBef>
                <a:spcPct val="0"/>
              </a:spcBef>
              <a:spcAft>
                <a:spcPts val="0"/>
              </a:spcAft>
              <a:buFont typeface="Arial" panose="020B0604020202020204" pitchFamily="34" charset="0"/>
              <a:buChar char="•"/>
              <a:defRPr/>
            </a:pPr>
            <a:endParaRPr lang="en-US" altLang="x-none" sz="2000" dirty="0" smtClean="0">
              <a:latin typeface="+mj-lt"/>
            </a:endParaRPr>
          </a:p>
          <a:p>
            <a:pPr marL="342900" indent="-342900" eaLnBrk="1" fontAlgn="auto" hangingPunct="1">
              <a:spcBef>
                <a:spcPct val="0"/>
              </a:spcBef>
              <a:spcAft>
                <a:spcPts val="0"/>
              </a:spcAft>
              <a:buFont typeface="Arial" panose="020B0604020202020204" pitchFamily="34" charset="0"/>
              <a:buChar char="•"/>
              <a:defRPr/>
            </a:pPr>
            <a:r>
              <a:rPr lang="en-US" altLang="x-none" sz="2000" dirty="0" smtClean="0">
                <a:latin typeface="+mj-lt"/>
              </a:rPr>
              <a:t>Data from: out-of-reactor tests as well as commissioning tests, in-reactor tests or operational data</a:t>
            </a:r>
          </a:p>
          <a:p>
            <a:pPr marL="342900" indent="-342900" eaLnBrk="1" fontAlgn="auto" hangingPunct="1">
              <a:spcBef>
                <a:spcPct val="0"/>
              </a:spcBef>
              <a:spcAft>
                <a:spcPts val="0"/>
              </a:spcAft>
              <a:buFont typeface="Arial" panose="020B0604020202020204" pitchFamily="34" charset="0"/>
              <a:buChar char="•"/>
              <a:defRPr/>
            </a:pPr>
            <a:endParaRPr lang="en-US" altLang="x-none" sz="2000" dirty="0" smtClean="0">
              <a:latin typeface="+mj-lt"/>
            </a:endParaRPr>
          </a:p>
          <a:p>
            <a:pPr marL="342900" indent="-342900" eaLnBrk="1" fontAlgn="auto" hangingPunct="1">
              <a:spcBef>
                <a:spcPct val="0"/>
              </a:spcBef>
              <a:spcAft>
                <a:spcPts val="0"/>
              </a:spcAft>
              <a:buFont typeface="Arial" panose="020B0604020202020204" pitchFamily="34" charset="0"/>
              <a:buChar char="•"/>
              <a:defRPr/>
            </a:pPr>
            <a:r>
              <a:rPr lang="en-US" altLang="x-none" sz="2000" dirty="0" smtClean="0">
                <a:latin typeface="+mj-lt"/>
              </a:rPr>
              <a:t>Quantify uncertainties to show adequate safety margins to derived acceptance criteria for all design basis events</a:t>
            </a:r>
          </a:p>
        </p:txBody>
      </p:sp>
      <p:sp>
        <p:nvSpPr>
          <p:cNvPr id="24578" name="Rectangle 2"/>
          <p:cNvSpPr>
            <a:spLocks noGrp="1" noChangeArrowheads="1"/>
          </p:cNvSpPr>
          <p:nvPr>
            <p:ph type="title"/>
          </p:nvPr>
        </p:nvSpPr>
        <p:spPr/>
        <p:txBody>
          <a:bodyPr rtlCol="0">
            <a:normAutofit/>
          </a:bodyPr>
          <a:lstStyle/>
          <a:p>
            <a:pPr eaLnBrk="1" fontAlgn="auto" hangingPunct="1">
              <a:spcAft>
                <a:spcPts val="0"/>
              </a:spcAft>
              <a:defRPr/>
            </a:pPr>
            <a:r>
              <a:rPr lang="en-US" altLang="x-none" dirty="0" smtClean="0">
                <a:latin typeface="+mn-lt"/>
              </a:rPr>
              <a:t>Computer Code Validation</a:t>
            </a:r>
          </a:p>
        </p:txBody>
      </p:sp>
    </p:spTree>
    <p:extLst>
      <p:ext uri="{BB962C8B-B14F-4D97-AF65-F5344CB8AC3E}">
        <p14:creationId xmlns:p14="http://schemas.microsoft.com/office/powerpoint/2010/main" val="31548581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45" name="Text Box 25"/>
          <p:cNvSpPr txBox="1">
            <a:spLocks noChangeArrowheads="1"/>
          </p:cNvSpPr>
          <p:nvPr/>
        </p:nvSpPr>
        <p:spPr bwMode="auto">
          <a:xfrm>
            <a:off x="241300" y="762000"/>
            <a:ext cx="8902700"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lvl1pPr defTabSz="423863">
              <a:defRPr>
                <a:solidFill>
                  <a:schemeClr val="tx1"/>
                </a:solidFill>
                <a:latin typeface="Arial" charset="0"/>
              </a:defRPr>
            </a:lvl1pPr>
            <a:lvl2pPr marL="409575" defTabSz="423863">
              <a:defRPr>
                <a:solidFill>
                  <a:schemeClr val="tx1"/>
                </a:solidFill>
                <a:latin typeface="Arial" charset="0"/>
              </a:defRPr>
            </a:lvl2pPr>
            <a:lvl3pPr marL="820738" defTabSz="423863">
              <a:defRPr>
                <a:solidFill>
                  <a:schemeClr val="tx1"/>
                </a:solidFill>
                <a:latin typeface="Arial" charset="0"/>
              </a:defRPr>
            </a:lvl3pPr>
            <a:lvl4pPr marL="1230313" defTabSz="423863">
              <a:defRPr>
                <a:solidFill>
                  <a:schemeClr val="tx1"/>
                </a:solidFill>
                <a:latin typeface="Arial" charset="0"/>
              </a:defRPr>
            </a:lvl4pPr>
            <a:lvl5pPr marL="1641475" defTabSz="423863">
              <a:defRPr>
                <a:solidFill>
                  <a:schemeClr val="tx1"/>
                </a:solidFill>
                <a:latin typeface="Arial" charset="0"/>
              </a:defRPr>
            </a:lvl5pPr>
            <a:lvl6pPr marL="2098675" defTabSz="423863" fontAlgn="base">
              <a:spcBef>
                <a:spcPct val="0"/>
              </a:spcBef>
              <a:spcAft>
                <a:spcPct val="0"/>
              </a:spcAft>
              <a:defRPr>
                <a:solidFill>
                  <a:schemeClr val="tx1"/>
                </a:solidFill>
                <a:latin typeface="Arial" charset="0"/>
              </a:defRPr>
            </a:lvl6pPr>
            <a:lvl7pPr marL="2555875" defTabSz="423863" fontAlgn="base">
              <a:spcBef>
                <a:spcPct val="0"/>
              </a:spcBef>
              <a:spcAft>
                <a:spcPct val="0"/>
              </a:spcAft>
              <a:defRPr>
                <a:solidFill>
                  <a:schemeClr val="tx1"/>
                </a:solidFill>
                <a:latin typeface="Arial" charset="0"/>
              </a:defRPr>
            </a:lvl7pPr>
            <a:lvl8pPr marL="3013075" defTabSz="423863" fontAlgn="base">
              <a:spcBef>
                <a:spcPct val="0"/>
              </a:spcBef>
              <a:spcAft>
                <a:spcPct val="0"/>
              </a:spcAft>
              <a:defRPr>
                <a:solidFill>
                  <a:schemeClr val="tx1"/>
                </a:solidFill>
                <a:latin typeface="Arial" charset="0"/>
              </a:defRPr>
            </a:lvl8pPr>
            <a:lvl9pPr marL="3470275" defTabSz="423863" fontAlgn="base">
              <a:spcBef>
                <a:spcPct val="0"/>
              </a:spcBef>
              <a:spcAft>
                <a:spcPct val="0"/>
              </a:spcAft>
              <a:defRPr>
                <a:solidFill>
                  <a:schemeClr val="tx1"/>
                </a:solidFill>
                <a:latin typeface="Arial" charset="0"/>
              </a:defRPr>
            </a:lvl9pPr>
          </a:lstStyle>
          <a:p>
            <a:pPr algn="ctr" eaLnBrk="1" hangingPunct="1">
              <a:buClr>
                <a:srgbClr val="000000"/>
              </a:buClr>
              <a:buSzPct val="90000"/>
              <a:buFont typeface="Monotype Sorts" charset="2"/>
              <a:buNone/>
              <a:defRPr/>
            </a:pPr>
            <a:endParaRPr lang="en-US" altLang="x-none" sz="1600" dirty="0" smtClean="0"/>
          </a:p>
        </p:txBody>
      </p:sp>
      <p:sp>
        <p:nvSpPr>
          <p:cNvPr id="5146" name="Text Box 26"/>
          <p:cNvSpPr txBox="1">
            <a:spLocks noChangeArrowheads="1"/>
          </p:cNvSpPr>
          <p:nvPr/>
        </p:nvSpPr>
        <p:spPr bwMode="auto">
          <a:xfrm>
            <a:off x="653256" y="1341437"/>
            <a:ext cx="8078788" cy="4083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lvl1pPr marL="193675" indent="-193675" defTabSz="423863">
              <a:defRPr>
                <a:solidFill>
                  <a:schemeClr val="tx1"/>
                </a:solidFill>
                <a:latin typeface="Arial" charset="0"/>
              </a:defRPr>
            </a:lvl1pPr>
            <a:lvl2pPr marL="942975" indent="-533400" defTabSz="423863">
              <a:defRPr>
                <a:solidFill>
                  <a:schemeClr val="tx1"/>
                </a:solidFill>
                <a:latin typeface="Arial" charset="0"/>
              </a:defRPr>
            </a:lvl2pPr>
            <a:lvl3pPr marL="1597025" indent="-776288" defTabSz="423863">
              <a:defRPr>
                <a:solidFill>
                  <a:schemeClr val="tx1"/>
                </a:solidFill>
                <a:latin typeface="Arial" charset="0"/>
              </a:defRPr>
            </a:lvl3pPr>
            <a:lvl4pPr marL="1230313" defTabSz="423863">
              <a:defRPr>
                <a:solidFill>
                  <a:schemeClr val="tx1"/>
                </a:solidFill>
                <a:latin typeface="Arial" charset="0"/>
              </a:defRPr>
            </a:lvl4pPr>
            <a:lvl5pPr marL="1641475" defTabSz="423863">
              <a:defRPr>
                <a:solidFill>
                  <a:schemeClr val="tx1"/>
                </a:solidFill>
                <a:latin typeface="Arial" charset="0"/>
              </a:defRPr>
            </a:lvl5pPr>
            <a:lvl6pPr marL="2098675" defTabSz="423863" fontAlgn="base">
              <a:spcBef>
                <a:spcPct val="0"/>
              </a:spcBef>
              <a:spcAft>
                <a:spcPct val="0"/>
              </a:spcAft>
              <a:defRPr>
                <a:solidFill>
                  <a:schemeClr val="tx1"/>
                </a:solidFill>
                <a:latin typeface="Arial" charset="0"/>
              </a:defRPr>
            </a:lvl6pPr>
            <a:lvl7pPr marL="2555875" defTabSz="423863" fontAlgn="base">
              <a:spcBef>
                <a:spcPct val="0"/>
              </a:spcBef>
              <a:spcAft>
                <a:spcPct val="0"/>
              </a:spcAft>
              <a:defRPr>
                <a:solidFill>
                  <a:schemeClr val="tx1"/>
                </a:solidFill>
                <a:latin typeface="Arial" charset="0"/>
              </a:defRPr>
            </a:lvl7pPr>
            <a:lvl8pPr marL="3013075" defTabSz="423863" fontAlgn="base">
              <a:spcBef>
                <a:spcPct val="0"/>
              </a:spcBef>
              <a:spcAft>
                <a:spcPct val="0"/>
              </a:spcAft>
              <a:defRPr>
                <a:solidFill>
                  <a:schemeClr val="tx1"/>
                </a:solidFill>
                <a:latin typeface="Arial" charset="0"/>
              </a:defRPr>
            </a:lvl8pPr>
            <a:lvl9pPr marL="3470275" defTabSz="423863" fontAlgn="base">
              <a:spcBef>
                <a:spcPct val="0"/>
              </a:spcBef>
              <a:spcAft>
                <a:spcPct val="0"/>
              </a:spcAft>
              <a:defRPr>
                <a:solidFill>
                  <a:schemeClr val="tx1"/>
                </a:solidFill>
                <a:latin typeface="Arial" charset="0"/>
              </a:defRPr>
            </a:lvl9pPr>
          </a:lstStyle>
          <a:p>
            <a:pPr marL="342900" indent="-342900" eaLnBrk="1" hangingPunct="1">
              <a:buClr>
                <a:srgbClr val="000000"/>
              </a:buClr>
              <a:buSzPct val="100000"/>
              <a:buFont typeface="Arial" panose="020B0604020202020204" pitchFamily="34" charset="0"/>
              <a:buChar char="•"/>
              <a:defRPr/>
            </a:pPr>
            <a:r>
              <a:rPr lang="en-US" altLang="x-none" sz="2400" dirty="0">
                <a:solidFill>
                  <a:schemeClr val="tx1">
                    <a:lumMod val="85000"/>
                    <a:lumOff val="15000"/>
                  </a:schemeClr>
                </a:solidFill>
                <a:latin typeface="+mn-lt"/>
              </a:rPr>
              <a:t>Expose or inhale</a:t>
            </a:r>
            <a:br>
              <a:rPr lang="en-US" altLang="x-none" sz="2400" dirty="0">
                <a:solidFill>
                  <a:schemeClr val="tx1">
                    <a:lumMod val="85000"/>
                    <a:lumOff val="15000"/>
                  </a:schemeClr>
                </a:solidFill>
                <a:latin typeface="+mn-lt"/>
              </a:rPr>
            </a:br>
            <a:endParaRPr lang="en-US" altLang="x-none" sz="2400" dirty="0">
              <a:solidFill>
                <a:schemeClr val="tx1">
                  <a:lumMod val="85000"/>
                  <a:lumOff val="15000"/>
                </a:schemeClr>
              </a:solidFill>
              <a:latin typeface="+mn-lt"/>
            </a:endParaRPr>
          </a:p>
          <a:p>
            <a:pPr marL="342900" indent="-342900" eaLnBrk="1" hangingPunct="1">
              <a:buClr>
                <a:srgbClr val="000000"/>
              </a:buClr>
              <a:buSzPct val="100000"/>
              <a:buFont typeface="Arial" panose="020B0604020202020204" pitchFamily="34" charset="0"/>
              <a:buChar char="•"/>
              <a:defRPr/>
            </a:pPr>
            <a:r>
              <a:rPr lang="en-US" altLang="x-none" sz="2400" dirty="0">
                <a:solidFill>
                  <a:schemeClr val="tx1">
                    <a:lumMod val="85000"/>
                    <a:lumOff val="15000"/>
                  </a:schemeClr>
                </a:solidFill>
                <a:latin typeface="+mn-lt"/>
              </a:rPr>
              <a:t>Release </a:t>
            </a:r>
            <a:br>
              <a:rPr lang="en-US" altLang="x-none" sz="2400" dirty="0">
                <a:solidFill>
                  <a:schemeClr val="tx1">
                    <a:lumMod val="85000"/>
                    <a:lumOff val="15000"/>
                  </a:schemeClr>
                </a:solidFill>
                <a:latin typeface="+mn-lt"/>
              </a:rPr>
            </a:br>
            <a:endParaRPr lang="en-US" altLang="x-none" sz="2400" dirty="0">
              <a:solidFill>
                <a:schemeClr val="tx1">
                  <a:lumMod val="85000"/>
                  <a:lumOff val="15000"/>
                </a:schemeClr>
              </a:solidFill>
              <a:latin typeface="+mn-lt"/>
            </a:endParaRPr>
          </a:p>
          <a:p>
            <a:pPr marL="342900" indent="-342900" eaLnBrk="1" hangingPunct="1">
              <a:buClr>
                <a:srgbClr val="000000"/>
              </a:buClr>
              <a:buSzPct val="100000"/>
              <a:buFont typeface="Arial" panose="020B0604020202020204" pitchFamily="34" charset="0"/>
              <a:buChar char="•"/>
              <a:defRPr/>
            </a:pPr>
            <a:r>
              <a:rPr lang="en-US" altLang="x-none" sz="2400" dirty="0">
                <a:solidFill>
                  <a:schemeClr val="tx1">
                    <a:lumMod val="85000"/>
                    <a:lumOff val="15000"/>
                  </a:schemeClr>
                </a:solidFill>
                <a:latin typeface="+mn-lt"/>
              </a:rPr>
              <a:t>Contaminate</a:t>
            </a:r>
          </a:p>
        </p:txBody>
      </p:sp>
      <p:sp>
        <p:nvSpPr>
          <p:cNvPr id="2" name="Title 1"/>
          <p:cNvSpPr>
            <a:spLocks noGrp="1"/>
          </p:cNvSpPr>
          <p:nvPr>
            <p:ph type="title"/>
          </p:nvPr>
        </p:nvSpPr>
        <p:spPr>
          <a:xfrm>
            <a:off x="265113" y="714235"/>
            <a:ext cx="8601074" cy="642634"/>
          </a:xfrm>
        </p:spPr>
        <p:txBody>
          <a:bodyPr>
            <a:normAutofit fontScale="90000"/>
          </a:bodyPr>
          <a:lstStyle/>
          <a:p>
            <a:r>
              <a:rPr lang="en-CA" dirty="0"/>
              <a:t>What do we worry about in safety?</a:t>
            </a:r>
            <a:br>
              <a:rPr lang="en-CA" dirty="0"/>
            </a:br>
            <a:endParaRPr lang="en-CA" dirty="0"/>
          </a:p>
        </p:txBody>
      </p:sp>
    </p:spTree>
    <p:extLst>
      <p:ext uri="{BB962C8B-B14F-4D97-AF65-F5344CB8AC3E}">
        <p14:creationId xmlns:p14="http://schemas.microsoft.com/office/powerpoint/2010/main" val="4063636092"/>
      </p:ext>
    </p:extLst>
  </p:cSld>
  <p:clrMapOvr>
    <a:masterClrMapping/>
  </p:clrMapOvr>
  <p:transition>
    <p:wipe dir="d"/>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noGrp="1" noChangeArrowheads="1"/>
          </p:cNvSpPr>
          <p:nvPr>
            <p:ph type="body" sz="quarter" idx="11"/>
          </p:nvPr>
        </p:nvSpPr>
        <p:spPr>
          <a:xfrm>
            <a:off x="265114" y="1565189"/>
            <a:ext cx="8685740" cy="4431957"/>
          </a:xfrm>
        </p:spPr>
        <p:txBody>
          <a:bodyPr rtlCol="0">
            <a:noAutofit/>
          </a:bodyPr>
          <a:lstStyle/>
          <a:p>
            <a:pPr eaLnBrk="1" fontAlgn="auto" hangingPunct="1">
              <a:spcBef>
                <a:spcPct val="0"/>
              </a:spcBef>
              <a:spcAft>
                <a:spcPts val="0"/>
              </a:spcAft>
              <a:buFontTx/>
              <a:buNone/>
              <a:defRPr/>
            </a:pPr>
            <a:r>
              <a:rPr lang="en-US" altLang="x-none" sz="2400" dirty="0" smtClean="0">
                <a:latin typeface="+mj-lt"/>
              </a:rPr>
              <a:t>Our licensing is based on both deterministic safety analysis and PSA required for research reactors</a:t>
            </a:r>
          </a:p>
          <a:p>
            <a:pPr eaLnBrk="1" fontAlgn="auto" hangingPunct="1">
              <a:spcBef>
                <a:spcPct val="0"/>
              </a:spcBef>
              <a:spcAft>
                <a:spcPts val="0"/>
              </a:spcAft>
              <a:buFont typeface="Arial"/>
              <a:buChar char="•"/>
              <a:defRPr/>
            </a:pPr>
            <a:endParaRPr lang="en-US" altLang="x-none" sz="2400" dirty="0" smtClean="0">
              <a:latin typeface="+mj-lt"/>
            </a:endParaRPr>
          </a:p>
          <a:p>
            <a:pPr eaLnBrk="1" fontAlgn="auto" hangingPunct="1">
              <a:spcBef>
                <a:spcPct val="0"/>
              </a:spcBef>
              <a:spcAft>
                <a:spcPts val="0"/>
              </a:spcAft>
              <a:buFontTx/>
              <a:buNone/>
              <a:defRPr/>
            </a:pPr>
            <a:r>
              <a:rPr lang="en-US" altLang="x-none" sz="2400" dirty="0" smtClean="0">
                <a:latin typeface="+mj-lt"/>
              </a:rPr>
              <a:t>Benefits of performing PSA:</a:t>
            </a:r>
          </a:p>
          <a:p>
            <a:pPr marL="342900" indent="-342900" eaLnBrk="1" fontAlgn="auto" hangingPunct="1">
              <a:spcBef>
                <a:spcPct val="0"/>
              </a:spcBef>
              <a:spcAft>
                <a:spcPts val="0"/>
              </a:spcAft>
              <a:buFont typeface="Arial" panose="020B0604020202020204" pitchFamily="34" charset="0"/>
              <a:buChar char="•"/>
              <a:defRPr/>
            </a:pPr>
            <a:r>
              <a:rPr lang="en-US" altLang="x-none" sz="2400" dirty="0" smtClean="0">
                <a:latin typeface="+mj-lt"/>
              </a:rPr>
              <a:t>Provide a logical basis for deciding on most efficient risk reduction</a:t>
            </a:r>
          </a:p>
          <a:p>
            <a:pPr marL="342900" indent="-342900" eaLnBrk="1" fontAlgn="auto" hangingPunct="1">
              <a:spcBef>
                <a:spcPct val="0"/>
              </a:spcBef>
              <a:spcAft>
                <a:spcPts val="0"/>
              </a:spcAft>
              <a:buFont typeface="Arial" panose="020B0604020202020204" pitchFamily="34" charset="0"/>
              <a:buChar char="•"/>
              <a:defRPr/>
            </a:pPr>
            <a:r>
              <a:rPr lang="en-US" altLang="x-none" sz="2400" dirty="0" smtClean="0">
                <a:latin typeface="+mj-lt"/>
              </a:rPr>
              <a:t>Confirm failure sequences identified by systematic review of a facility</a:t>
            </a:r>
          </a:p>
          <a:p>
            <a:pPr marL="342900" indent="-342900" eaLnBrk="1" fontAlgn="auto" hangingPunct="1">
              <a:spcBef>
                <a:spcPct val="0"/>
              </a:spcBef>
              <a:spcAft>
                <a:spcPts val="0"/>
              </a:spcAft>
              <a:buFont typeface="Arial" panose="020B0604020202020204" pitchFamily="34" charset="0"/>
              <a:buChar char="•"/>
              <a:defRPr/>
            </a:pPr>
            <a:r>
              <a:rPr lang="en-US" altLang="x-none" sz="2400" dirty="0" smtClean="0">
                <a:latin typeface="+mj-lt"/>
              </a:rPr>
              <a:t>Identify failure sequences dominating cumulative frequency of serious process failures</a:t>
            </a:r>
          </a:p>
          <a:p>
            <a:pPr marL="342900" indent="-342900" eaLnBrk="1" fontAlgn="auto" hangingPunct="1">
              <a:spcBef>
                <a:spcPct val="0"/>
              </a:spcBef>
              <a:spcAft>
                <a:spcPts val="0"/>
              </a:spcAft>
              <a:buFont typeface="Arial" panose="020B0604020202020204" pitchFamily="34" charset="0"/>
              <a:buChar char="•"/>
              <a:defRPr/>
            </a:pPr>
            <a:r>
              <a:rPr lang="en-US" altLang="x-none" sz="2400" dirty="0" smtClean="0">
                <a:latin typeface="+mj-lt"/>
              </a:rPr>
              <a:t>Identify design weaknesses of a facility</a:t>
            </a:r>
          </a:p>
          <a:p>
            <a:pPr marL="342900" indent="-342900" eaLnBrk="1" fontAlgn="auto" hangingPunct="1">
              <a:spcBef>
                <a:spcPct val="0"/>
              </a:spcBef>
              <a:spcAft>
                <a:spcPts val="0"/>
              </a:spcAft>
              <a:buFont typeface="Arial" panose="020B0604020202020204" pitchFamily="34" charset="0"/>
              <a:buChar char="•"/>
              <a:defRPr/>
            </a:pPr>
            <a:r>
              <a:rPr lang="en-US" altLang="x-none" sz="2400" dirty="0" smtClean="0">
                <a:latin typeface="+mj-lt"/>
              </a:rPr>
              <a:t>Identify failures dominating unavailability of each safety-related system</a:t>
            </a:r>
          </a:p>
        </p:txBody>
      </p:sp>
      <p:sp>
        <p:nvSpPr>
          <p:cNvPr id="29698" name="Rectangle 2"/>
          <p:cNvSpPr>
            <a:spLocks noGrp="1" noChangeArrowheads="1"/>
          </p:cNvSpPr>
          <p:nvPr>
            <p:ph type="title"/>
          </p:nvPr>
        </p:nvSpPr>
        <p:spPr/>
        <p:txBody>
          <a:bodyPr rtlCol="0">
            <a:normAutofit/>
          </a:bodyPr>
          <a:lstStyle/>
          <a:p>
            <a:pPr eaLnBrk="1" fontAlgn="auto" hangingPunct="1">
              <a:spcAft>
                <a:spcPts val="0"/>
              </a:spcAft>
              <a:defRPr/>
            </a:pPr>
            <a:r>
              <a:rPr lang="en-US" altLang="x-none" dirty="0" smtClean="0">
                <a:latin typeface="+mn-lt"/>
              </a:rPr>
              <a:t>Probabilistic Safety Assessment (PSA)</a:t>
            </a:r>
          </a:p>
        </p:txBody>
      </p:sp>
    </p:spTree>
    <p:extLst>
      <p:ext uri="{BB962C8B-B14F-4D97-AF65-F5344CB8AC3E}">
        <p14:creationId xmlns:p14="http://schemas.microsoft.com/office/powerpoint/2010/main" val="83415425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type="body" sz="quarter" idx="11"/>
          </p:nvPr>
        </p:nvSpPr>
        <p:spPr>
          <a:xfrm>
            <a:off x="265114" y="1598141"/>
            <a:ext cx="8685740" cy="4506097"/>
          </a:xfrm>
        </p:spPr>
        <p:txBody>
          <a:bodyPr rtlCol="0">
            <a:noAutofit/>
          </a:bodyPr>
          <a:lstStyle/>
          <a:p>
            <a:pPr marL="0" indent="0" eaLnBrk="1" fontAlgn="auto" hangingPunct="1">
              <a:spcBef>
                <a:spcPct val="0"/>
              </a:spcBef>
              <a:spcAft>
                <a:spcPts val="0"/>
              </a:spcAft>
              <a:buFontTx/>
              <a:buNone/>
              <a:defRPr/>
            </a:pPr>
            <a:r>
              <a:rPr lang="en-US" altLang="x-none" sz="2200" dirty="0" smtClean="0">
                <a:latin typeface="+mj-lt"/>
              </a:rPr>
              <a:t>Safety report update: ensure that the safety analysis remains valid during </a:t>
            </a:r>
            <a:r>
              <a:rPr lang="en-US" altLang="x-none" sz="2200" dirty="0" err="1" smtClean="0">
                <a:latin typeface="+mj-lt"/>
              </a:rPr>
              <a:t>licence</a:t>
            </a:r>
            <a:r>
              <a:rPr lang="en-US" altLang="x-none" sz="2200" dirty="0" smtClean="0">
                <a:latin typeface="+mj-lt"/>
              </a:rPr>
              <a:t> term and that facility is operating within operating limits and conditions</a:t>
            </a:r>
          </a:p>
          <a:p>
            <a:pPr marL="0" indent="0" eaLnBrk="1" fontAlgn="auto" hangingPunct="1">
              <a:spcBef>
                <a:spcPct val="0"/>
              </a:spcBef>
              <a:spcAft>
                <a:spcPts val="0"/>
              </a:spcAft>
              <a:buFont typeface="Arial"/>
              <a:buChar char="•"/>
              <a:defRPr/>
            </a:pPr>
            <a:endParaRPr lang="en-US" altLang="x-none" sz="2200" dirty="0" smtClean="0">
              <a:latin typeface="+mj-lt"/>
            </a:endParaRPr>
          </a:p>
          <a:p>
            <a:pPr marL="0" indent="0" eaLnBrk="1" fontAlgn="auto" hangingPunct="1">
              <a:spcBef>
                <a:spcPct val="0"/>
              </a:spcBef>
              <a:spcAft>
                <a:spcPts val="0"/>
              </a:spcAft>
              <a:buFontTx/>
              <a:buNone/>
              <a:defRPr/>
            </a:pPr>
            <a:r>
              <a:rPr lang="en-US" altLang="x-none" sz="2200" dirty="0" smtClean="0">
                <a:latin typeface="+mj-lt"/>
              </a:rPr>
              <a:t>The safety report update is one of the requirements for </a:t>
            </a:r>
            <a:r>
              <a:rPr lang="en-US" altLang="x-none" sz="2200" dirty="0" err="1" smtClean="0">
                <a:latin typeface="+mj-lt"/>
              </a:rPr>
              <a:t>licence</a:t>
            </a:r>
            <a:r>
              <a:rPr lang="en-US" altLang="x-none" sz="2200" dirty="0" smtClean="0">
                <a:latin typeface="+mj-lt"/>
              </a:rPr>
              <a:t> renewal</a:t>
            </a:r>
          </a:p>
          <a:p>
            <a:pPr marL="0" indent="0" eaLnBrk="1" fontAlgn="auto" hangingPunct="1">
              <a:spcBef>
                <a:spcPct val="0"/>
              </a:spcBef>
              <a:spcAft>
                <a:spcPts val="0"/>
              </a:spcAft>
              <a:buFont typeface="Arial"/>
              <a:buChar char="•"/>
              <a:defRPr/>
            </a:pPr>
            <a:endParaRPr lang="en-US" altLang="x-none" sz="2200" dirty="0" smtClean="0">
              <a:latin typeface="+mj-lt"/>
            </a:endParaRPr>
          </a:p>
          <a:p>
            <a:pPr marL="0" indent="0" eaLnBrk="1" fontAlgn="auto" hangingPunct="1">
              <a:spcBef>
                <a:spcPct val="0"/>
              </a:spcBef>
              <a:spcAft>
                <a:spcPts val="0"/>
              </a:spcAft>
              <a:buFontTx/>
              <a:buNone/>
              <a:defRPr/>
            </a:pPr>
            <a:r>
              <a:rPr lang="en-US" altLang="x-none" sz="2200" dirty="0" smtClean="0">
                <a:latin typeface="+mj-lt"/>
              </a:rPr>
              <a:t>Reasons for updating safety analysis periodically:</a:t>
            </a:r>
          </a:p>
          <a:p>
            <a:pPr marL="639763" lvl="1" indent="-411163" eaLnBrk="1" fontAlgn="auto" hangingPunct="1">
              <a:spcBef>
                <a:spcPct val="0"/>
              </a:spcBef>
              <a:spcAft>
                <a:spcPts val="0"/>
              </a:spcAft>
              <a:buFont typeface="Arial"/>
              <a:buChar char="•"/>
              <a:defRPr/>
            </a:pPr>
            <a:r>
              <a:rPr lang="en-US" altLang="x-none" sz="2200" dirty="0" smtClean="0">
                <a:latin typeface="+mj-lt"/>
              </a:rPr>
              <a:t>New R&amp;D findings</a:t>
            </a:r>
          </a:p>
          <a:p>
            <a:pPr marL="639763" lvl="1" indent="-411163" eaLnBrk="1" fontAlgn="auto" hangingPunct="1">
              <a:spcBef>
                <a:spcPct val="0"/>
              </a:spcBef>
              <a:spcAft>
                <a:spcPts val="0"/>
              </a:spcAft>
              <a:buFont typeface="Arial"/>
              <a:buChar char="•"/>
              <a:defRPr/>
            </a:pPr>
            <a:r>
              <a:rPr lang="en-US" altLang="x-none" sz="2200" dirty="0" smtClean="0">
                <a:latin typeface="+mj-lt"/>
              </a:rPr>
              <a:t>Tests proposed for a nuclear facility</a:t>
            </a:r>
          </a:p>
          <a:p>
            <a:pPr marL="639763" lvl="1" indent="-411163" eaLnBrk="1" fontAlgn="auto" hangingPunct="1">
              <a:spcBef>
                <a:spcPct val="0"/>
              </a:spcBef>
              <a:spcAft>
                <a:spcPts val="0"/>
              </a:spcAft>
              <a:buFont typeface="Arial"/>
              <a:buChar char="•"/>
              <a:defRPr/>
            </a:pPr>
            <a:r>
              <a:rPr lang="en-US" altLang="x-none" sz="2200" dirty="0" smtClean="0">
                <a:latin typeface="+mj-lt"/>
              </a:rPr>
              <a:t>Changes in design, operating envelope and operating procedures</a:t>
            </a:r>
          </a:p>
          <a:p>
            <a:pPr marL="639763" lvl="1" indent="-411163" eaLnBrk="1" fontAlgn="auto" hangingPunct="1">
              <a:spcBef>
                <a:spcPct val="0"/>
              </a:spcBef>
              <a:spcAft>
                <a:spcPts val="0"/>
              </a:spcAft>
              <a:buFont typeface="Arial"/>
              <a:buChar char="•"/>
              <a:defRPr/>
            </a:pPr>
            <a:r>
              <a:rPr lang="en-US" altLang="x-none" sz="2200" dirty="0" smtClean="0">
                <a:latin typeface="+mj-lt"/>
              </a:rPr>
              <a:t>New information from commissioning and operating data from similar facilities</a:t>
            </a:r>
          </a:p>
          <a:p>
            <a:pPr marL="639763" lvl="1" indent="-411163" eaLnBrk="1" fontAlgn="auto" hangingPunct="1">
              <a:spcBef>
                <a:spcPct val="0"/>
              </a:spcBef>
              <a:spcAft>
                <a:spcPts val="0"/>
              </a:spcAft>
              <a:buFont typeface="Arial"/>
              <a:buChar char="•"/>
              <a:defRPr/>
            </a:pPr>
            <a:r>
              <a:rPr lang="en-US" altLang="x-none" sz="2200" dirty="0" smtClean="0">
                <a:latin typeface="+mj-lt"/>
              </a:rPr>
              <a:t>New safety standards and analytical methods</a:t>
            </a:r>
          </a:p>
        </p:txBody>
      </p:sp>
      <p:sp>
        <p:nvSpPr>
          <p:cNvPr id="30722" name="Rectangle 2"/>
          <p:cNvSpPr>
            <a:spLocks noGrp="1" noChangeArrowheads="1"/>
          </p:cNvSpPr>
          <p:nvPr>
            <p:ph type="title"/>
          </p:nvPr>
        </p:nvSpPr>
        <p:spPr/>
        <p:txBody>
          <a:bodyPr rtlCol="0">
            <a:normAutofit/>
          </a:bodyPr>
          <a:lstStyle/>
          <a:p>
            <a:pPr eaLnBrk="1" fontAlgn="auto" hangingPunct="1">
              <a:spcAft>
                <a:spcPts val="0"/>
              </a:spcAft>
              <a:defRPr/>
            </a:pPr>
            <a:r>
              <a:rPr lang="en-US" altLang="x-none" dirty="0" smtClean="0">
                <a:latin typeface="+mn-lt"/>
              </a:rPr>
              <a:t>Update of Safety Analysis</a:t>
            </a:r>
          </a:p>
        </p:txBody>
      </p:sp>
    </p:spTree>
    <p:extLst>
      <p:ext uri="{BB962C8B-B14F-4D97-AF65-F5344CB8AC3E}">
        <p14:creationId xmlns:p14="http://schemas.microsoft.com/office/powerpoint/2010/main" val="335768156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type="body" sz="quarter" idx="11"/>
          </p:nvPr>
        </p:nvSpPr>
        <p:spPr>
          <a:xfrm>
            <a:off x="265114" y="1596152"/>
            <a:ext cx="8685740" cy="3651349"/>
          </a:xfrm>
        </p:spPr>
        <p:txBody>
          <a:bodyPr rtlCol="0">
            <a:noAutofit/>
          </a:bodyPr>
          <a:lstStyle/>
          <a:p>
            <a:pPr marL="285750" indent="-285750" eaLnBrk="1" fontAlgn="auto" hangingPunct="1">
              <a:spcBef>
                <a:spcPct val="0"/>
              </a:spcBef>
              <a:spcAft>
                <a:spcPts val="0"/>
              </a:spcAft>
              <a:buFont typeface="Arial" panose="020B0604020202020204" pitchFamily="34" charset="0"/>
              <a:buChar char="•"/>
              <a:defRPr/>
            </a:pPr>
            <a:r>
              <a:rPr lang="en-US" altLang="x-none" sz="2400" dirty="0" smtClean="0">
                <a:latin typeface="+mj-lt"/>
              </a:rPr>
              <a:t>Canadian practice is given on safety analysis of research reactors.</a:t>
            </a:r>
          </a:p>
          <a:p>
            <a:pPr marL="285750" indent="-285750" eaLnBrk="1" fontAlgn="auto" hangingPunct="1">
              <a:spcBef>
                <a:spcPct val="0"/>
              </a:spcBef>
              <a:spcAft>
                <a:spcPts val="0"/>
              </a:spcAft>
              <a:buFont typeface="Arial" panose="020B0604020202020204" pitchFamily="34" charset="0"/>
              <a:buChar char="•"/>
              <a:defRPr/>
            </a:pPr>
            <a:endParaRPr lang="en-US" altLang="x-none" sz="2400" dirty="0" smtClean="0">
              <a:latin typeface="+mj-lt"/>
            </a:endParaRPr>
          </a:p>
          <a:p>
            <a:pPr marL="285750" indent="-285750" eaLnBrk="1" fontAlgn="auto" hangingPunct="1">
              <a:spcBef>
                <a:spcPct val="0"/>
              </a:spcBef>
              <a:spcAft>
                <a:spcPts val="0"/>
              </a:spcAft>
              <a:buFont typeface="Arial" panose="020B0604020202020204" pitchFamily="34" charset="0"/>
              <a:buChar char="•"/>
              <a:defRPr/>
            </a:pPr>
            <a:r>
              <a:rPr lang="en-US" altLang="x-none" sz="2400" dirty="0" smtClean="0">
                <a:latin typeface="+mj-lt"/>
              </a:rPr>
              <a:t>This practice reflects Canadian experience and knowledge on the safety analysis, computer codes and acceptance criteria and is comprehensive.</a:t>
            </a:r>
          </a:p>
          <a:p>
            <a:pPr marL="285750" indent="-285750" eaLnBrk="1" fontAlgn="auto" hangingPunct="1">
              <a:spcBef>
                <a:spcPct val="0"/>
              </a:spcBef>
              <a:spcAft>
                <a:spcPts val="0"/>
              </a:spcAft>
              <a:buFont typeface="Arial" panose="020B0604020202020204" pitchFamily="34" charset="0"/>
              <a:buChar char="•"/>
              <a:defRPr/>
            </a:pPr>
            <a:endParaRPr lang="en-US" altLang="x-none" sz="2400" dirty="0" smtClean="0">
              <a:latin typeface="+mj-lt"/>
            </a:endParaRPr>
          </a:p>
          <a:p>
            <a:pPr marL="285750" indent="-285750" eaLnBrk="1" fontAlgn="auto" hangingPunct="1">
              <a:spcBef>
                <a:spcPct val="0"/>
              </a:spcBef>
              <a:spcAft>
                <a:spcPts val="0"/>
              </a:spcAft>
              <a:buFont typeface="Arial" panose="020B0604020202020204" pitchFamily="34" charset="0"/>
              <a:buChar char="•"/>
              <a:defRPr/>
            </a:pPr>
            <a:r>
              <a:rPr lang="en-US" altLang="x-none" sz="2400" dirty="0" smtClean="0">
                <a:latin typeface="+mj-lt"/>
              </a:rPr>
              <a:t>Canadian regulator, CNSC considers each research reactor application individually to determine the scope and details of the safety analysis. </a:t>
            </a:r>
            <a:r>
              <a:rPr lang="en-US" altLang="x-none" sz="2400" dirty="0" smtClean="0">
                <a:latin typeface="+mj-lt"/>
              </a:rPr>
              <a:t>The reasoning is that each research reactor is unique and has is own specific issues that must be addressed.</a:t>
            </a:r>
          </a:p>
        </p:txBody>
      </p:sp>
      <p:sp>
        <p:nvSpPr>
          <p:cNvPr id="31746" name="Rectangle 2"/>
          <p:cNvSpPr>
            <a:spLocks noGrp="1" noChangeArrowheads="1"/>
          </p:cNvSpPr>
          <p:nvPr>
            <p:ph type="title"/>
          </p:nvPr>
        </p:nvSpPr>
        <p:spPr/>
        <p:txBody>
          <a:bodyPr rtlCol="0">
            <a:normAutofit/>
          </a:bodyPr>
          <a:lstStyle/>
          <a:p>
            <a:pPr eaLnBrk="1" fontAlgn="auto" hangingPunct="1">
              <a:spcAft>
                <a:spcPts val="0"/>
              </a:spcAft>
              <a:defRPr/>
            </a:pPr>
            <a:r>
              <a:rPr lang="en-US" altLang="x-none" dirty="0" smtClean="0">
                <a:latin typeface="+mn-lt"/>
              </a:rPr>
              <a:t>Conclusions</a:t>
            </a:r>
          </a:p>
        </p:txBody>
      </p:sp>
    </p:spTree>
    <p:extLst>
      <p:ext uri="{BB962C8B-B14F-4D97-AF65-F5344CB8AC3E}">
        <p14:creationId xmlns:p14="http://schemas.microsoft.com/office/powerpoint/2010/main" val="24262459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70" name="Text Box 26"/>
          <p:cNvSpPr txBox="1">
            <a:spLocks noChangeArrowheads="1"/>
          </p:cNvSpPr>
          <p:nvPr/>
        </p:nvSpPr>
        <p:spPr bwMode="auto">
          <a:xfrm>
            <a:off x="526257" y="1369469"/>
            <a:ext cx="8078788" cy="4083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lvl1pPr marL="193675" indent="-193675" defTabSz="423863">
              <a:defRPr>
                <a:solidFill>
                  <a:schemeClr val="tx1"/>
                </a:solidFill>
                <a:latin typeface="Arial" charset="0"/>
              </a:defRPr>
            </a:lvl1pPr>
            <a:lvl2pPr marL="942975" indent="-533400" defTabSz="423863">
              <a:defRPr>
                <a:solidFill>
                  <a:schemeClr val="tx1"/>
                </a:solidFill>
                <a:latin typeface="Arial" charset="0"/>
              </a:defRPr>
            </a:lvl2pPr>
            <a:lvl3pPr marL="1597025" indent="-776288" defTabSz="423863">
              <a:defRPr>
                <a:solidFill>
                  <a:schemeClr val="tx1"/>
                </a:solidFill>
                <a:latin typeface="Arial" charset="0"/>
              </a:defRPr>
            </a:lvl3pPr>
            <a:lvl4pPr marL="1230313" defTabSz="423863">
              <a:defRPr>
                <a:solidFill>
                  <a:schemeClr val="tx1"/>
                </a:solidFill>
                <a:latin typeface="Arial" charset="0"/>
              </a:defRPr>
            </a:lvl4pPr>
            <a:lvl5pPr marL="1641475" defTabSz="423863">
              <a:defRPr>
                <a:solidFill>
                  <a:schemeClr val="tx1"/>
                </a:solidFill>
                <a:latin typeface="Arial" charset="0"/>
              </a:defRPr>
            </a:lvl5pPr>
            <a:lvl6pPr marL="2098675" defTabSz="423863" fontAlgn="base">
              <a:spcBef>
                <a:spcPct val="0"/>
              </a:spcBef>
              <a:spcAft>
                <a:spcPct val="0"/>
              </a:spcAft>
              <a:defRPr>
                <a:solidFill>
                  <a:schemeClr val="tx1"/>
                </a:solidFill>
                <a:latin typeface="Arial" charset="0"/>
              </a:defRPr>
            </a:lvl6pPr>
            <a:lvl7pPr marL="2555875" defTabSz="423863" fontAlgn="base">
              <a:spcBef>
                <a:spcPct val="0"/>
              </a:spcBef>
              <a:spcAft>
                <a:spcPct val="0"/>
              </a:spcAft>
              <a:defRPr>
                <a:solidFill>
                  <a:schemeClr val="tx1"/>
                </a:solidFill>
                <a:latin typeface="Arial" charset="0"/>
              </a:defRPr>
            </a:lvl7pPr>
            <a:lvl8pPr marL="3013075" defTabSz="423863" fontAlgn="base">
              <a:spcBef>
                <a:spcPct val="0"/>
              </a:spcBef>
              <a:spcAft>
                <a:spcPct val="0"/>
              </a:spcAft>
              <a:defRPr>
                <a:solidFill>
                  <a:schemeClr val="tx1"/>
                </a:solidFill>
                <a:latin typeface="Arial" charset="0"/>
              </a:defRPr>
            </a:lvl8pPr>
            <a:lvl9pPr marL="3470275" defTabSz="423863" fontAlgn="base">
              <a:spcBef>
                <a:spcPct val="0"/>
              </a:spcBef>
              <a:spcAft>
                <a:spcPct val="0"/>
              </a:spcAft>
              <a:defRPr>
                <a:solidFill>
                  <a:schemeClr val="tx1"/>
                </a:solidFill>
                <a:latin typeface="Arial" charset="0"/>
              </a:defRPr>
            </a:lvl9pPr>
          </a:lstStyle>
          <a:p>
            <a:pPr marL="342900" indent="-342900" eaLnBrk="1" hangingPunct="1">
              <a:buClr>
                <a:srgbClr val="000000"/>
              </a:buClr>
              <a:buSzPct val="100000"/>
              <a:buFont typeface="Arial" panose="020B0604020202020204" pitchFamily="34" charset="0"/>
              <a:buChar char="•"/>
              <a:defRPr/>
            </a:pPr>
            <a:r>
              <a:rPr lang="en-US" altLang="x-none" sz="2400" dirty="0" smtClean="0">
                <a:solidFill>
                  <a:srgbClr val="000000"/>
                </a:solidFill>
                <a:latin typeface="+mj-lt"/>
              </a:rPr>
              <a:t>Prevent (initiating events, siting consideration, high quality design, manufacturing, operation, redundancy, diversity, separation)</a:t>
            </a:r>
            <a:br>
              <a:rPr lang="en-US" altLang="x-none" sz="2400" dirty="0" smtClean="0">
                <a:solidFill>
                  <a:srgbClr val="000000"/>
                </a:solidFill>
                <a:latin typeface="+mj-lt"/>
              </a:rPr>
            </a:br>
            <a:endParaRPr lang="en-US" altLang="x-none" sz="2400" dirty="0" smtClean="0">
              <a:solidFill>
                <a:srgbClr val="000000"/>
              </a:solidFill>
              <a:latin typeface="+mj-lt"/>
            </a:endParaRPr>
          </a:p>
          <a:p>
            <a:pPr marL="342900" indent="-342900" eaLnBrk="1" hangingPunct="1">
              <a:buClr>
                <a:srgbClr val="000000"/>
              </a:buClr>
              <a:buSzPct val="100000"/>
              <a:buFont typeface="Arial" panose="020B0604020202020204" pitchFamily="34" charset="0"/>
              <a:buChar char="•"/>
              <a:defRPr/>
            </a:pPr>
            <a:r>
              <a:rPr lang="en-US" altLang="x-none" sz="2400" dirty="0" smtClean="0">
                <a:solidFill>
                  <a:srgbClr val="000000"/>
                </a:solidFill>
                <a:latin typeface="+mj-lt"/>
              </a:rPr>
              <a:t>Mitigate (Shutdown systems, ECI, diesel generators, emergency power, emergency water, auxiliary </a:t>
            </a:r>
            <a:r>
              <a:rPr lang="en-US" altLang="x-none" sz="2400" dirty="0" err="1" smtClean="0">
                <a:solidFill>
                  <a:srgbClr val="000000"/>
                </a:solidFill>
                <a:latin typeface="+mj-lt"/>
              </a:rPr>
              <a:t>feedwater</a:t>
            </a:r>
            <a:r>
              <a:rPr lang="en-US" altLang="x-none" sz="2400" dirty="0" smtClean="0">
                <a:solidFill>
                  <a:srgbClr val="000000"/>
                </a:solidFill>
                <a:latin typeface="+mj-lt"/>
              </a:rPr>
              <a:t>, other heat sink)</a:t>
            </a:r>
            <a:br>
              <a:rPr lang="en-US" altLang="x-none" sz="2400" dirty="0" smtClean="0">
                <a:solidFill>
                  <a:srgbClr val="000000"/>
                </a:solidFill>
                <a:latin typeface="+mj-lt"/>
              </a:rPr>
            </a:br>
            <a:endParaRPr lang="en-US" altLang="x-none" sz="2400" dirty="0" smtClean="0">
              <a:solidFill>
                <a:srgbClr val="000000"/>
              </a:solidFill>
              <a:latin typeface="+mj-lt"/>
            </a:endParaRPr>
          </a:p>
          <a:p>
            <a:pPr marL="342900" indent="-342900" eaLnBrk="1" hangingPunct="1">
              <a:buClr>
                <a:srgbClr val="000000"/>
              </a:buClr>
              <a:buSzPct val="100000"/>
              <a:buFont typeface="Arial" panose="020B0604020202020204" pitchFamily="34" charset="0"/>
              <a:buChar char="•"/>
              <a:defRPr/>
            </a:pPr>
            <a:r>
              <a:rPr lang="en-US" altLang="x-none" sz="2400" dirty="0" smtClean="0">
                <a:solidFill>
                  <a:srgbClr val="000000"/>
                </a:solidFill>
                <a:latin typeface="+mj-lt"/>
              </a:rPr>
              <a:t>Accommodation (Containment, Emergency Preparedness)</a:t>
            </a:r>
            <a:endParaRPr lang="en-US" altLang="x-none" sz="2400" dirty="0" smtClean="0">
              <a:latin typeface="+mj-lt"/>
            </a:endParaRPr>
          </a:p>
        </p:txBody>
      </p:sp>
      <p:sp>
        <p:nvSpPr>
          <p:cNvPr id="2" name="Title 1"/>
          <p:cNvSpPr>
            <a:spLocks noGrp="1"/>
          </p:cNvSpPr>
          <p:nvPr>
            <p:ph type="title"/>
          </p:nvPr>
        </p:nvSpPr>
        <p:spPr>
          <a:xfrm>
            <a:off x="265114" y="726835"/>
            <a:ext cx="8601074" cy="642634"/>
          </a:xfrm>
        </p:spPr>
        <p:txBody>
          <a:bodyPr>
            <a:normAutofit fontScale="90000"/>
          </a:bodyPr>
          <a:lstStyle/>
          <a:p>
            <a:r>
              <a:rPr lang="en-CA" dirty="0"/>
              <a:t>How do we ensure safety?</a:t>
            </a:r>
            <a:br>
              <a:rPr lang="en-CA" dirty="0"/>
            </a:br>
            <a:endParaRPr lang="en-CA" dirty="0"/>
          </a:p>
        </p:txBody>
      </p:sp>
    </p:spTree>
    <p:extLst>
      <p:ext uri="{BB962C8B-B14F-4D97-AF65-F5344CB8AC3E}">
        <p14:creationId xmlns:p14="http://schemas.microsoft.com/office/powerpoint/2010/main" val="378536535"/>
      </p:ext>
    </p:extLst>
  </p:cSld>
  <p:clrMapOvr>
    <a:masterClrMapping/>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94" name="Text Box 26"/>
          <p:cNvSpPr txBox="1">
            <a:spLocks noChangeArrowheads="1"/>
          </p:cNvSpPr>
          <p:nvPr/>
        </p:nvSpPr>
        <p:spPr bwMode="auto">
          <a:xfrm>
            <a:off x="774699" y="1243914"/>
            <a:ext cx="8091488" cy="4349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lvl1pPr marL="193675" indent="-193675" defTabSz="423863">
              <a:defRPr>
                <a:solidFill>
                  <a:schemeClr val="tx1"/>
                </a:solidFill>
                <a:latin typeface="Arial" charset="0"/>
              </a:defRPr>
            </a:lvl1pPr>
            <a:lvl2pPr marL="942975" indent="-533400" defTabSz="423863">
              <a:defRPr>
                <a:solidFill>
                  <a:schemeClr val="tx1"/>
                </a:solidFill>
                <a:latin typeface="Arial" charset="0"/>
              </a:defRPr>
            </a:lvl2pPr>
            <a:lvl3pPr marL="1597025" indent="-776288" defTabSz="423863">
              <a:defRPr>
                <a:solidFill>
                  <a:schemeClr val="tx1"/>
                </a:solidFill>
                <a:latin typeface="Arial" charset="0"/>
              </a:defRPr>
            </a:lvl3pPr>
            <a:lvl4pPr marL="1230313" defTabSz="423863">
              <a:defRPr>
                <a:solidFill>
                  <a:schemeClr val="tx1"/>
                </a:solidFill>
                <a:latin typeface="Arial" charset="0"/>
              </a:defRPr>
            </a:lvl4pPr>
            <a:lvl5pPr marL="1641475" defTabSz="423863">
              <a:defRPr>
                <a:solidFill>
                  <a:schemeClr val="tx1"/>
                </a:solidFill>
                <a:latin typeface="Arial" charset="0"/>
              </a:defRPr>
            </a:lvl5pPr>
            <a:lvl6pPr marL="2098675" defTabSz="423863" fontAlgn="base">
              <a:spcBef>
                <a:spcPct val="0"/>
              </a:spcBef>
              <a:spcAft>
                <a:spcPct val="0"/>
              </a:spcAft>
              <a:defRPr>
                <a:solidFill>
                  <a:schemeClr val="tx1"/>
                </a:solidFill>
                <a:latin typeface="Arial" charset="0"/>
              </a:defRPr>
            </a:lvl6pPr>
            <a:lvl7pPr marL="2555875" defTabSz="423863" fontAlgn="base">
              <a:spcBef>
                <a:spcPct val="0"/>
              </a:spcBef>
              <a:spcAft>
                <a:spcPct val="0"/>
              </a:spcAft>
              <a:defRPr>
                <a:solidFill>
                  <a:schemeClr val="tx1"/>
                </a:solidFill>
                <a:latin typeface="Arial" charset="0"/>
              </a:defRPr>
            </a:lvl7pPr>
            <a:lvl8pPr marL="3013075" defTabSz="423863" fontAlgn="base">
              <a:spcBef>
                <a:spcPct val="0"/>
              </a:spcBef>
              <a:spcAft>
                <a:spcPct val="0"/>
              </a:spcAft>
              <a:defRPr>
                <a:solidFill>
                  <a:schemeClr val="tx1"/>
                </a:solidFill>
                <a:latin typeface="Arial" charset="0"/>
              </a:defRPr>
            </a:lvl8pPr>
            <a:lvl9pPr marL="3470275" defTabSz="423863" fontAlgn="base">
              <a:spcBef>
                <a:spcPct val="0"/>
              </a:spcBef>
              <a:spcAft>
                <a:spcPct val="0"/>
              </a:spcAft>
              <a:defRPr>
                <a:solidFill>
                  <a:schemeClr val="tx1"/>
                </a:solidFill>
                <a:latin typeface="Arial" charset="0"/>
              </a:defRPr>
            </a:lvl9pPr>
          </a:lstStyle>
          <a:p>
            <a:pPr eaLnBrk="1" hangingPunct="1">
              <a:buClr>
                <a:srgbClr val="000000"/>
              </a:buClr>
              <a:buSzPct val="46000"/>
              <a:buFont typeface="Monotype Sorts" charset="2"/>
              <a:buChar char="l"/>
              <a:defRPr/>
            </a:pPr>
            <a:r>
              <a:rPr lang="en-US" altLang="x-none" sz="2200" dirty="0" smtClean="0">
                <a:solidFill>
                  <a:srgbClr val="000000"/>
                </a:solidFill>
                <a:latin typeface="+mj-lt"/>
              </a:rPr>
              <a:t>Siting</a:t>
            </a:r>
            <a:br>
              <a:rPr lang="en-US" altLang="x-none" sz="2200" dirty="0" smtClean="0">
                <a:solidFill>
                  <a:srgbClr val="000000"/>
                </a:solidFill>
                <a:latin typeface="+mj-lt"/>
              </a:rPr>
            </a:br>
            <a:endParaRPr lang="en-US" altLang="x-none" sz="2200" dirty="0" smtClean="0">
              <a:solidFill>
                <a:srgbClr val="000000"/>
              </a:solidFill>
              <a:latin typeface="+mj-lt"/>
            </a:endParaRPr>
          </a:p>
          <a:p>
            <a:pPr eaLnBrk="1" hangingPunct="1">
              <a:buClr>
                <a:srgbClr val="000000"/>
              </a:buClr>
              <a:buSzPct val="46000"/>
              <a:buFont typeface="Monotype Sorts" charset="2"/>
              <a:buChar char="l"/>
              <a:defRPr/>
            </a:pPr>
            <a:r>
              <a:rPr lang="en-US" altLang="x-none" sz="2200" dirty="0" smtClean="0">
                <a:solidFill>
                  <a:srgbClr val="000000"/>
                </a:solidFill>
                <a:latin typeface="+mj-lt"/>
              </a:rPr>
              <a:t>Design</a:t>
            </a:r>
            <a:br>
              <a:rPr lang="en-US" altLang="x-none" sz="2200" dirty="0" smtClean="0">
                <a:solidFill>
                  <a:srgbClr val="000000"/>
                </a:solidFill>
                <a:latin typeface="+mj-lt"/>
              </a:rPr>
            </a:br>
            <a:endParaRPr lang="en-US" altLang="x-none" sz="2200" dirty="0" smtClean="0">
              <a:solidFill>
                <a:srgbClr val="000000"/>
              </a:solidFill>
              <a:latin typeface="+mj-lt"/>
            </a:endParaRPr>
          </a:p>
          <a:p>
            <a:pPr eaLnBrk="1" hangingPunct="1">
              <a:buClr>
                <a:srgbClr val="000000"/>
              </a:buClr>
              <a:buSzPct val="46000"/>
              <a:buFont typeface="Monotype Sorts" charset="2"/>
              <a:buChar char="l"/>
              <a:defRPr/>
            </a:pPr>
            <a:r>
              <a:rPr lang="en-US" altLang="x-none" sz="2200" dirty="0" smtClean="0">
                <a:solidFill>
                  <a:srgbClr val="000000"/>
                </a:solidFill>
                <a:latin typeface="+mj-lt"/>
              </a:rPr>
              <a:t>Construction</a:t>
            </a:r>
            <a:br>
              <a:rPr lang="en-US" altLang="x-none" sz="2200" dirty="0" smtClean="0">
                <a:solidFill>
                  <a:srgbClr val="000000"/>
                </a:solidFill>
                <a:latin typeface="+mj-lt"/>
              </a:rPr>
            </a:br>
            <a:endParaRPr lang="en-US" altLang="x-none" sz="2200" dirty="0" smtClean="0">
              <a:solidFill>
                <a:srgbClr val="000000"/>
              </a:solidFill>
              <a:latin typeface="+mj-lt"/>
            </a:endParaRPr>
          </a:p>
          <a:p>
            <a:pPr eaLnBrk="1" hangingPunct="1">
              <a:buClr>
                <a:srgbClr val="000000"/>
              </a:buClr>
              <a:buSzPct val="46000"/>
              <a:buFont typeface="Monotype Sorts" charset="2"/>
              <a:buChar char="l"/>
              <a:defRPr/>
            </a:pPr>
            <a:r>
              <a:rPr lang="en-US" altLang="x-none" sz="2200" dirty="0" smtClean="0">
                <a:solidFill>
                  <a:srgbClr val="000000"/>
                </a:solidFill>
                <a:latin typeface="+mj-lt"/>
              </a:rPr>
              <a:t>Commissioning</a:t>
            </a:r>
            <a:br>
              <a:rPr lang="en-US" altLang="x-none" sz="2200" dirty="0" smtClean="0">
                <a:solidFill>
                  <a:srgbClr val="000000"/>
                </a:solidFill>
                <a:latin typeface="+mj-lt"/>
              </a:rPr>
            </a:br>
            <a:endParaRPr lang="en-US" altLang="x-none" sz="2200" dirty="0" smtClean="0">
              <a:solidFill>
                <a:srgbClr val="000000"/>
              </a:solidFill>
              <a:latin typeface="+mj-lt"/>
            </a:endParaRPr>
          </a:p>
          <a:p>
            <a:pPr eaLnBrk="1" hangingPunct="1">
              <a:buClr>
                <a:srgbClr val="000000"/>
              </a:buClr>
              <a:buSzPct val="46000"/>
              <a:buFont typeface="Monotype Sorts" charset="2"/>
              <a:buChar char="l"/>
              <a:defRPr/>
            </a:pPr>
            <a:r>
              <a:rPr lang="en-US" altLang="x-none" sz="2200" dirty="0" smtClean="0">
                <a:solidFill>
                  <a:srgbClr val="000000"/>
                </a:solidFill>
                <a:latin typeface="+mj-lt"/>
              </a:rPr>
              <a:t>Operation</a:t>
            </a:r>
            <a:br>
              <a:rPr lang="en-US" altLang="x-none" sz="2200" dirty="0" smtClean="0">
                <a:solidFill>
                  <a:srgbClr val="000000"/>
                </a:solidFill>
                <a:latin typeface="+mj-lt"/>
              </a:rPr>
            </a:br>
            <a:endParaRPr lang="en-US" altLang="x-none" sz="2200" dirty="0" smtClean="0">
              <a:solidFill>
                <a:srgbClr val="000000"/>
              </a:solidFill>
              <a:latin typeface="+mj-lt"/>
            </a:endParaRPr>
          </a:p>
          <a:p>
            <a:pPr eaLnBrk="1" hangingPunct="1">
              <a:buClr>
                <a:srgbClr val="000000"/>
              </a:buClr>
              <a:buSzPct val="46000"/>
              <a:buFont typeface="Monotype Sorts" charset="2"/>
              <a:buChar char="l"/>
              <a:defRPr/>
            </a:pPr>
            <a:r>
              <a:rPr lang="en-US" altLang="x-none" sz="2200" dirty="0" smtClean="0">
                <a:solidFill>
                  <a:srgbClr val="000000"/>
                </a:solidFill>
                <a:latin typeface="+mj-lt"/>
              </a:rPr>
              <a:t>Maintenance</a:t>
            </a:r>
            <a:br>
              <a:rPr lang="en-US" altLang="x-none" sz="2200" dirty="0" smtClean="0">
                <a:solidFill>
                  <a:srgbClr val="000000"/>
                </a:solidFill>
                <a:latin typeface="+mj-lt"/>
              </a:rPr>
            </a:br>
            <a:endParaRPr lang="en-US" altLang="x-none" sz="2200" dirty="0" smtClean="0">
              <a:solidFill>
                <a:srgbClr val="000000"/>
              </a:solidFill>
              <a:latin typeface="+mj-lt"/>
            </a:endParaRPr>
          </a:p>
          <a:p>
            <a:pPr eaLnBrk="1" hangingPunct="1">
              <a:buClr>
                <a:srgbClr val="000000"/>
              </a:buClr>
              <a:buSzPct val="46000"/>
              <a:buFont typeface="Monotype Sorts" charset="2"/>
              <a:buChar char="l"/>
              <a:defRPr/>
            </a:pPr>
            <a:r>
              <a:rPr lang="en-US" altLang="x-none" sz="2200" dirty="0" smtClean="0">
                <a:solidFill>
                  <a:srgbClr val="000000"/>
                </a:solidFill>
                <a:latin typeface="+mj-lt"/>
              </a:rPr>
              <a:t>Decommissioning</a:t>
            </a:r>
            <a:endParaRPr lang="en-US" altLang="x-none" sz="1600" dirty="0" smtClean="0">
              <a:latin typeface="+mj-lt"/>
            </a:endParaRPr>
          </a:p>
        </p:txBody>
      </p:sp>
      <p:sp>
        <p:nvSpPr>
          <p:cNvPr id="2" name="Title 1"/>
          <p:cNvSpPr>
            <a:spLocks noGrp="1"/>
          </p:cNvSpPr>
          <p:nvPr>
            <p:ph type="title"/>
          </p:nvPr>
        </p:nvSpPr>
        <p:spPr>
          <a:xfrm>
            <a:off x="265113" y="696914"/>
            <a:ext cx="8601074" cy="642634"/>
          </a:xfrm>
        </p:spPr>
        <p:txBody>
          <a:bodyPr>
            <a:normAutofit fontScale="90000"/>
          </a:bodyPr>
          <a:lstStyle/>
          <a:p>
            <a:r>
              <a:rPr lang="en-CA" dirty="0"/>
              <a:t>When is safety important?</a:t>
            </a:r>
            <a:br>
              <a:rPr lang="en-CA" dirty="0"/>
            </a:br>
            <a:endParaRPr lang="en-CA" dirty="0"/>
          </a:p>
        </p:txBody>
      </p:sp>
    </p:spTree>
    <p:extLst>
      <p:ext uri="{BB962C8B-B14F-4D97-AF65-F5344CB8AC3E}">
        <p14:creationId xmlns:p14="http://schemas.microsoft.com/office/powerpoint/2010/main" val="3129430626"/>
      </p:ext>
    </p:extLst>
  </p:cSld>
  <p:clrMapOvr>
    <a:masterClrMapping/>
  </p:clrMapOvr>
  <p:transition>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body" sz="quarter" idx="11"/>
          </p:nvPr>
        </p:nvSpPr>
        <p:spPr>
          <a:xfrm>
            <a:off x="265114" y="1431397"/>
            <a:ext cx="8685740" cy="3162186"/>
          </a:xfrm>
        </p:spPr>
        <p:txBody>
          <a:bodyPr rtlCol="0">
            <a:noAutofit/>
          </a:bodyPr>
          <a:lstStyle/>
          <a:p>
            <a:pPr>
              <a:defRPr/>
            </a:pPr>
            <a:r>
              <a:rPr lang="en-US" altLang="en-US" sz="2400" dirty="0" err="1"/>
              <a:t>Defence</a:t>
            </a:r>
            <a:r>
              <a:rPr lang="en-US" altLang="en-US" sz="2400" dirty="0"/>
              <a:t> in Depth</a:t>
            </a:r>
          </a:p>
          <a:p>
            <a:pPr marL="342900" indent="-342900" eaLnBrk="1" fontAlgn="auto" hangingPunct="1">
              <a:spcAft>
                <a:spcPts val="0"/>
              </a:spcAft>
              <a:buFont typeface="Arial" panose="020B0604020202020204" pitchFamily="34" charset="0"/>
              <a:buChar char="•"/>
              <a:defRPr/>
            </a:pPr>
            <a:r>
              <a:rPr lang="en-US" altLang="x-none" sz="2400" dirty="0" smtClean="0"/>
              <a:t>Prevention </a:t>
            </a:r>
            <a:r>
              <a:rPr lang="en-US" altLang="x-none" sz="2400" dirty="0" smtClean="0"/>
              <a:t>(initiating events, siting consideration, high quality design, manufacturing, operation, redundancy, diversity, separation, safety culture) - Level 1</a:t>
            </a:r>
            <a:br>
              <a:rPr lang="en-US" altLang="x-none" sz="2400" dirty="0" smtClean="0"/>
            </a:br>
            <a:endParaRPr lang="en-US" altLang="x-none" sz="2400" dirty="0" smtClean="0"/>
          </a:p>
          <a:p>
            <a:pPr marL="342900" indent="-342900" eaLnBrk="1" fontAlgn="auto" hangingPunct="1">
              <a:spcAft>
                <a:spcPts val="0"/>
              </a:spcAft>
              <a:buFont typeface="Arial" panose="020B0604020202020204" pitchFamily="34" charset="0"/>
              <a:buChar char="•"/>
              <a:defRPr/>
            </a:pPr>
            <a:r>
              <a:rPr lang="en-US" altLang="x-none" sz="2400" dirty="0" smtClean="0"/>
              <a:t>Mitigation (Shutdown systems, ECI, diesel generators, emergency power, emergency water, redundant heat sink) </a:t>
            </a:r>
            <a:r>
              <a:rPr lang="mr-IN" altLang="x-none" sz="2400" dirty="0" smtClean="0"/>
              <a:t>–</a:t>
            </a:r>
            <a:r>
              <a:rPr lang="en-US" altLang="x-none" sz="2400" dirty="0" smtClean="0"/>
              <a:t> Levels 2 and 3</a:t>
            </a:r>
            <a:br>
              <a:rPr lang="en-US" altLang="x-none" sz="2400" dirty="0" smtClean="0"/>
            </a:br>
            <a:endParaRPr lang="en-US" altLang="x-none" sz="2400" dirty="0" smtClean="0"/>
          </a:p>
          <a:p>
            <a:pPr marL="342900" indent="-342900" eaLnBrk="1" fontAlgn="auto" hangingPunct="1">
              <a:spcAft>
                <a:spcPts val="0"/>
              </a:spcAft>
              <a:buFont typeface="Arial" panose="020B0604020202020204" pitchFamily="34" charset="0"/>
              <a:buChar char="•"/>
              <a:defRPr/>
            </a:pPr>
            <a:r>
              <a:rPr lang="en-US" altLang="x-none" sz="2400" dirty="0" smtClean="0"/>
              <a:t>Accommodation (Containment, Emergency Preparedness) </a:t>
            </a:r>
            <a:r>
              <a:rPr lang="mr-IN" altLang="x-none" sz="2400" dirty="0" smtClean="0"/>
              <a:t>–</a:t>
            </a:r>
            <a:r>
              <a:rPr lang="en-CA" altLang="x-none" sz="2400" dirty="0" smtClean="0"/>
              <a:t> </a:t>
            </a:r>
            <a:r>
              <a:rPr lang="en-US" altLang="x-none" sz="2400" dirty="0" smtClean="0"/>
              <a:t>Levels 4 and 5</a:t>
            </a:r>
          </a:p>
        </p:txBody>
      </p:sp>
      <p:sp>
        <p:nvSpPr>
          <p:cNvPr id="21505" name="Rectangle 2"/>
          <p:cNvSpPr>
            <a:spLocks noGrp="1" noChangeArrowheads="1"/>
          </p:cNvSpPr>
          <p:nvPr>
            <p:ph type="title"/>
          </p:nvPr>
        </p:nvSpPr>
        <p:spPr/>
        <p:txBody>
          <a:bodyPr/>
          <a:lstStyle/>
          <a:p>
            <a:pPr eaLnBrk="1" hangingPunct="1"/>
            <a:r>
              <a:rPr lang="en-US" altLang="en-US" smtClean="0"/>
              <a:t>How do we ensure safety?</a:t>
            </a:r>
          </a:p>
        </p:txBody>
      </p:sp>
    </p:spTree>
    <p:extLst>
      <p:ext uri="{BB962C8B-B14F-4D97-AF65-F5344CB8AC3E}">
        <p14:creationId xmlns:p14="http://schemas.microsoft.com/office/powerpoint/2010/main" val="21009585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body" sz="quarter" idx="11"/>
          </p:nvPr>
        </p:nvSpPr>
        <p:spPr/>
        <p:txBody>
          <a:bodyPr rtlCol="0">
            <a:normAutofit fontScale="85000" lnSpcReduction="20000"/>
          </a:bodyPr>
          <a:lstStyle/>
          <a:p>
            <a:pPr marL="457200" indent="-457200" eaLnBrk="1" fontAlgn="auto" hangingPunct="1">
              <a:spcAft>
                <a:spcPts val="0"/>
              </a:spcAft>
              <a:buFont typeface="Arial" panose="020B0604020202020204" pitchFamily="34" charset="0"/>
              <a:buChar char="•"/>
              <a:defRPr/>
            </a:pPr>
            <a:r>
              <a:rPr lang="en-US" altLang="x-none" sz="2600" dirty="0" err="1" smtClean="0">
                <a:latin typeface="+mj-lt"/>
              </a:rPr>
              <a:t>Defence</a:t>
            </a:r>
            <a:r>
              <a:rPr lang="en-US" altLang="x-none" sz="2600" dirty="0" smtClean="0">
                <a:latin typeface="+mj-lt"/>
              </a:rPr>
              <a:t>-in-depth</a:t>
            </a:r>
          </a:p>
          <a:p>
            <a:pPr marL="457200" indent="-457200" eaLnBrk="1" fontAlgn="auto" hangingPunct="1">
              <a:spcAft>
                <a:spcPts val="0"/>
              </a:spcAft>
              <a:buFont typeface="Arial" panose="020B0604020202020204" pitchFamily="34" charset="0"/>
              <a:buChar char="•"/>
              <a:defRPr/>
            </a:pPr>
            <a:endParaRPr lang="en-US" altLang="x-none" sz="2600" dirty="0" smtClean="0">
              <a:latin typeface="+mj-lt"/>
            </a:endParaRPr>
          </a:p>
          <a:p>
            <a:pPr marL="457200" indent="-457200" eaLnBrk="1" fontAlgn="auto" hangingPunct="1">
              <a:spcAft>
                <a:spcPts val="0"/>
              </a:spcAft>
              <a:buFont typeface="Arial" panose="020B0604020202020204" pitchFamily="34" charset="0"/>
              <a:buChar char="•"/>
              <a:defRPr/>
            </a:pPr>
            <a:r>
              <a:rPr lang="en-US" altLang="x-none" sz="2600" dirty="0" smtClean="0">
                <a:latin typeface="+mj-lt"/>
              </a:rPr>
              <a:t>Radiation exposure as low as reasonably achievable (</a:t>
            </a:r>
            <a:r>
              <a:rPr lang="en-US" altLang="x-none" sz="2600" dirty="0" err="1" smtClean="0">
                <a:latin typeface="+mj-lt"/>
              </a:rPr>
              <a:t>ALARA</a:t>
            </a:r>
            <a:r>
              <a:rPr lang="en-US" altLang="x-none" sz="2600" dirty="0" smtClean="0">
                <a:latin typeface="+mj-lt"/>
              </a:rPr>
              <a:t>)</a:t>
            </a:r>
          </a:p>
          <a:p>
            <a:pPr marL="457200" indent="-457200" eaLnBrk="1" fontAlgn="auto" hangingPunct="1">
              <a:spcAft>
                <a:spcPts val="0"/>
              </a:spcAft>
              <a:buFont typeface="Arial" panose="020B0604020202020204" pitchFamily="34" charset="0"/>
              <a:buChar char="•"/>
              <a:defRPr/>
            </a:pPr>
            <a:endParaRPr lang="en-US" altLang="x-none" sz="2600" dirty="0" smtClean="0">
              <a:latin typeface="+mj-lt"/>
            </a:endParaRPr>
          </a:p>
          <a:p>
            <a:pPr marL="457200" indent="-457200" eaLnBrk="1" fontAlgn="auto" hangingPunct="1">
              <a:spcAft>
                <a:spcPts val="0"/>
              </a:spcAft>
              <a:buFont typeface="Arial" panose="020B0604020202020204" pitchFamily="34" charset="0"/>
              <a:buChar char="•"/>
              <a:defRPr/>
            </a:pPr>
            <a:r>
              <a:rPr lang="en-US" altLang="x-none" sz="2600" dirty="0" smtClean="0">
                <a:latin typeface="+mj-lt"/>
              </a:rPr>
              <a:t>Operation within safety envelope (OLCs</a:t>
            </a:r>
            <a:r>
              <a:rPr lang="en-US" altLang="x-none" sz="2600" dirty="0" smtClean="0">
                <a:latin typeface="+mj-lt"/>
              </a:rPr>
              <a:t>) based on safety </a:t>
            </a:r>
            <a:r>
              <a:rPr lang="en-US" altLang="x-none" sz="2600" dirty="0" smtClean="0">
                <a:latin typeface="+mj-lt"/>
              </a:rPr>
              <a:t>analysis</a:t>
            </a:r>
          </a:p>
          <a:p>
            <a:pPr marL="457200" indent="-457200" eaLnBrk="1" fontAlgn="auto" hangingPunct="1">
              <a:spcAft>
                <a:spcPts val="0"/>
              </a:spcAft>
              <a:buFont typeface="Arial" panose="020B0604020202020204" pitchFamily="34" charset="0"/>
              <a:buChar char="•"/>
              <a:defRPr/>
            </a:pPr>
            <a:endParaRPr lang="en-US" altLang="x-none" sz="2600" dirty="0" smtClean="0">
              <a:latin typeface="+mj-lt"/>
            </a:endParaRPr>
          </a:p>
          <a:p>
            <a:pPr marL="457200" indent="-457200" eaLnBrk="1" fontAlgn="auto" hangingPunct="1">
              <a:spcAft>
                <a:spcPts val="0"/>
              </a:spcAft>
              <a:buFont typeface="Arial" panose="020B0604020202020204" pitchFamily="34" charset="0"/>
              <a:buChar char="•"/>
              <a:defRPr/>
            </a:pPr>
            <a:r>
              <a:rPr lang="en-US" altLang="x-none" sz="2600" dirty="0" smtClean="0">
                <a:latin typeface="+mj-lt"/>
              </a:rPr>
              <a:t>Periodic safety assessment, </a:t>
            </a:r>
            <a:r>
              <a:rPr lang="en-US" altLang="x-none" sz="2600" dirty="0" smtClean="0">
                <a:latin typeface="+mj-lt"/>
              </a:rPr>
              <a:t>and</a:t>
            </a:r>
          </a:p>
          <a:p>
            <a:pPr marL="457200" indent="-457200" eaLnBrk="1" fontAlgn="auto" hangingPunct="1">
              <a:spcAft>
                <a:spcPts val="0"/>
              </a:spcAft>
              <a:buFont typeface="Arial" panose="020B0604020202020204" pitchFamily="34" charset="0"/>
              <a:buChar char="•"/>
              <a:defRPr/>
            </a:pPr>
            <a:endParaRPr lang="en-US" altLang="x-none" sz="2600" dirty="0" smtClean="0">
              <a:latin typeface="+mj-lt"/>
            </a:endParaRPr>
          </a:p>
          <a:p>
            <a:pPr marL="457200" indent="-457200" eaLnBrk="1" fontAlgn="auto" hangingPunct="1">
              <a:spcAft>
                <a:spcPts val="0"/>
              </a:spcAft>
              <a:buFont typeface="Arial" panose="020B0604020202020204" pitchFamily="34" charset="0"/>
              <a:buChar char="•"/>
              <a:defRPr/>
            </a:pPr>
            <a:r>
              <a:rPr lang="en-US" altLang="x-none" sz="2600" dirty="0" smtClean="0">
                <a:latin typeface="+mj-lt"/>
              </a:rPr>
              <a:t>Safety culture</a:t>
            </a:r>
          </a:p>
          <a:p>
            <a:pPr eaLnBrk="1" fontAlgn="auto" hangingPunct="1">
              <a:spcAft>
                <a:spcPts val="0"/>
              </a:spcAft>
              <a:buFont typeface="Arial"/>
              <a:buChar char="•"/>
              <a:defRPr/>
            </a:pPr>
            <a:endParaRPr lang="en-US" altLang="x-none" dirty="0" smtClean="0"/>
          </a:p>
        </p:txBody>
      </p:sp>
      <p:sp>
        <p:nvSpPr>
          <p:cNvPr id="6146" name="Rectangle 2"/>
          <p:cNvSpPr>
            <a:spLocks noGrp="1" noChangeArrowheads="1"/>
          </p:cNvSpPr>
          <p:nvPr>
            <p:ph type="title"/>
          </p:nvPr>
        </p:nvSpPr>
        <p:spPr/>
        <p:txBody>
          <a:bodyPr rtlCol="0">
            <a:normAutofit/>
          </a:bodyPr>
          <a:lstStyle/>
          <a:p>
            <a:pPr eaLnBrk="1" fontAlgn="auto" hangingPunct="1">
              <a:spcAft>
                <a:spcPts val="0"/>
              </a:spcAft>
              <a:defRPr/>
            </a:pPr>
            <a:r>
              <a:rPr lang="en-US" altLang="x-none" dirty="0" smtClean="0">
                <a:latin typeface="+mn-lt"/>
              </a:rPr>
              <a:t>What are the safety principles used?</a:t>
            </a:r>
          </a:p>
        </p:txBody>
      </p:sp>
    </p:spTree>
    <p:extLst>
      <p:ext uri="{BB962C8B-B14F-4D97-AF65-F5344CB8AC3E}">
        <p14:creationId xmlns:p14="http://schemas.microsoft.com/office/powerpoint/2010/main" val="650004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9" name="Rectangle 3"/>
          <p:cNvSpPr>
            <a:spLocks noGrp="1" noChangeArrowheads="1"/>
          </p:cNvSpPr>
          <p:nvPr>
            <p:ph type="body" sz="quarter" idx="11"/>
          </p:nvPr>
        </p:nvSpPr>
        <p:spPr>
          <a:xfrm>
            <a:off x="265114" y="1884477"/>
            <a:ext cx="8685740" cy="3733727"/>
          </a:xfrm>
        </p:spPr>
        <p:txBody>
          <a:bodyPr rtlCol="0">
            <a:normAutofit fontScale="70000" lnSpcReduction="20000"/>
          </a:bodyPr>
          <a:lstStyle/>
          <a:p>
            <a:pPr eaLnBrk="1" fontAlgn="auto" hangingPunct="1">
              <a:lnSpc>
                <a:spcPct val="80000"/>
              </a:lnSpc>
              <a:spcAft>
                <a:spcPts val="0"/>
              </a:spcAft>
              <a:defRPr/>
            </a:pPr>
            <a:endParaRPr lang="en-US" altLang="x-none" sz="3100" dirty="0" smtClean="0">
              <a:solidFill>
                <a:srgbClr val="000000"/>
              </a:solidFill>
            </a:endParaRPr>
          </a:p>
          <a:p>
            <a:pPr marL="285750" indent="-285750">
              <a:lnSpc>
                <a:spcPct val="80000"/>
              </a:lnSpc>
              <a:spcBef>
                <a:spcPct val="50000"/>
              </a:spcBef>
              <a:buFont typeface="Arial" panose="020B0604020202020204" pitchFamily="34" charset="0"/>
              <a:buChar char="•"/>
              <a:defRPr/>
            </a:pPr>
            <a:r>
              <a:rPr lang="en-GB" altLang="x-none" sz="3100" dirty="0" smtClean="0"/>
              <a:t>Licensees are free to choose the methodology and computer </a:t>
            </a:r>
            <a:r>
              <a:rPr lang="en-GB" altLang="x-none" sz="3100" dirty="0" smtClean="0"/>
              <a:t>codes</a:t>
            </a:r>
          </a:p>
          <a:p>
            <a:pPr marL="285750" indent="-285750">
              <a:lnSpc>
                <a:spcPct val="80000"/>
              </a:lnSpc>
              <a:spcBef>
                <a:spcPct val="50000"/>
              </a:spcBef>
              <a:buFont typeface="Arial" panose="020B0604020202020204" pitchFamily="34" charset="0"/>
              <a:buChar char="•"/>
              <a:defRPr/>
            </a:pPr>
            <a:endParaRPr lang="en-GB" altLang="x-none" sz="3100" dirty="0" smtClean="0"/>
          </a:p>
          <a:p>
            <a:pPr marL="285750" indent="-285750">
              <a:lnSpc>
                <a:spcPct val="80000"/>
              </a:lnSpc>
              <a:spcBef>
                <a:spcPct val="50000"/>
              </a:spcBef>
              <a:buFont typeface="Arial" panose="020B0604020202020204" pitchFamily="34" charset="0"/>
              <a:buChar char="•"/>
              <a:defRPr/>
            </a:pPr>
            <a:r>
              <a:rPr lang="en-GB" altLang="x-none" sz="3100" dirty="0" smtClean="0"/>
              <a:t>The CNSC</a:t>
            </a:r>
            <a:r>
              <a:rPr lang="en-GB" altLang="x-none" sz="3100" dirty="0" smtClean="0"/>
              <a:t> does not approve analysis  methods or computer </a:t>
            </a:r>
            <a:r>
              <a:rPr lang="en-GB" altLang="x-none" sz="3100" dirty="0" smtClean="0"/>
              <a:t>codes</a:t>
            </a:r>
          </a:p>
          <a:p>
            <a:pPr marL="285750" indent="-285750">
              <a:lnSpc>
                <a:spcPct val="80000"/>
              </a:lnSpc>
              <a:spcBef>
                <a:spcPct val="50000"/>
              </a:spcBef>
              <a:buFont typeface="Arial" panose="020B0604020202020204" pitchFamily="34" charset="0"/>
              <a:buChar char="•"/>
              <a:defRPr/>
            </a:pPr>
            <a:endParaRPr lang="en-GB" altLang="x-none" sz="3100" dirty="0" smtClean="0"/>
          </a:p>
          <a:p>
            <a:pPr marL="285750" indent="-285750">
              <a:lnSpc>
                <a:spcPct val="80000"/>
              </a:lnSpc>
              <a:spcBef>
                <a:spcPct val="50000"/>
              </a:spcBef>
              <a:buFont typeface="Arial" panose="020B0604020202020204" pitchFamily="34" charset="0"/>
              <a:buChar char="•"/>
              <a:defRPr/>
            </a:pPr>
            <a:r>
              <a:rPr lang="en-GB" altLang="x-none" sz="3100" dirty="0" smtClean="0"/>
              <a:t>Licensees are responsible for their qualification for a given </a:t>
            </a:r>
            <a:r>
              <a:rPr lang="en-GB" altLang="x-none" sz="3100" dirty="0" smtClean="0"/>
              <a:t>application</a:t>
            </a:r>
          </a:p>
          <a:p>
            <a:pPr marL="285750" indent="-285750">
              <a:lnSpc>
                <a:spcPct val="80000"/>
              </a:lnSpc>
              <a:spcBef>
                <a:spcPct val="50000"/>
              </a:spcBef>
              <a:buFont typeface="Arial" panose="020B0604020202020204" pitchFamily="34" charset="0"/>
              <a:buChar char="•"/>
              <a:defRPr/>
            </a:pPr>
            <a:endParaRPr lang="en-GB" altLang="x-none" sz="3100" dirty="0" smtClean="0"/>
          </a:p>
          <a:p>
            <a:pPr marL="285750" indent="-285750">
              <a:lnSpc>
                <a:spcPct val="80000"/>
              </a:lnSpc>
              <a:spcBef>
                <a:spcPct val="50000"/>
              </a:spcBef>
              <a:buFont typeface="Arial" panose="020B0604020202020204" pitchFamily="34" charset="0"/>
              <a:buChar char="•"/>
              <a:defRPr/>
            </a:pPr>
            <a:r>
              <a:rPr lang="en-GB" altLang="x-none" sz="3100" dirty="0" smtClean="0"/>
              <a:t>Review </a:t>
            </a:r>
            <a:r>
              <a:rPr lang="en-GB" altLang="x-none" sz="3100" dirty="0"/>
              <a:t>of the safety analysis is performed by a team of specialists </a:t>
            </a:r>
            <a:r>
              <a:rPr lang="en-GB" altLang="x-none" sz="3100" dirty="0" smtClean="0"/>
              <a:t>of the </a:t>
            </a:r>
            <a:r>
              <a:rPr lang="en-GB" altLang="x-none" sz="3100" dirty="0" err="1" smtClean="0"/>
              <a:t>CNSC</a:t>
            </a:r>
            <a:endParaRPr lang="en-GB" altLang="x-none" sz="3100" dirty="0"/>
          </a:p>
          <a:p>
            <a:pPr marL="0" indent="0" eaLnBrk="1" fontAlgn="auto" hangingPunct="1">
              <a:lnSpc>
                <a:spcPct val="80000"/>
              </a:lnSpc>
              <a:spcBef>
                <a:spcPct val="0"/>
              </a:spcBef>
              <a:spcAft>
                <a:spcPts val="0"/>
              </a:spcAft>
              <a:buFont typeface="Arial"/>
              <a:buNone/>
              <a:defRPr/>
            </a:pPr>
            <a:endParaRPr lang="en-US" altLang="x-none" sz="2400" dirty="0" smtClean="0">
              <a:solidFill>
                <a:srgbClr val="000000"/>
              </a:solidFill>
              <a:latin typeface="+mj-lt"/>
            </a:endParaRPr>
          </a:p>
          <a:p>
            <a:pPr marL="0" indent="0" eaLnBrk="1" fontAlgn="auto" hangingPunct="1">
              <a:lnSpc>
                <a:spcPct val="80000"/>
              </a:lnSpc>
              <a:spcAft>
                <a:spcPts val="0"/>
              </a:spcAft>
              <a:buFont typeface="Arial"/>
              <a:buNone/>
              <a:defRPr/>
            </a:pPr>
            <a:r>
              <a:rPr lang="en-US" altLang="x-none" sz="2400" dirty="0" smtClean="0">
                <a:solidFill>
                  <a:srgbClr val="000000"/>
                </a:solidFill>
                <a:latin typeface="+mj-lt"/>
              </a:rPr>
              <a:t/>
            </a:r>
            <a:br>
              <a:rPr lang="en-US" altLang="x-none" sz="2400" dirty="0" smtClean="0">
                <a:solidFill>
                  <a:srgbClr val="000000"/>
                </a:solidFill>
                <a:latin typeface="+mj-lt"/>
              </a:rPr>
            </a:br>
            <a:endParaRPr lang="en-US" altLang="x-none" sz="2400" dirty="0" smtClean="0">
              <a:solidFill>
                <a:srgbClr val="000000"/>
              </a:solidFill>
              <a:latin typeface="+mj-lt"/>
            </a:endParaRPr>
          </a:p>
          <a:p>
            <a:pPr marL="342900" lvl="1" indent="0" eaLnBrk="1" fontAlgn="auto" hangingPunct="1">
              <a:lnSpc>
                <a:spcPct val="80000"/>
              </a:lnSpc>
              <a:spcAft>
                <a:spcPts val="0"/>
              </a:spcAft>
              <a:buFont typeface="Arial"/>
              <a:buNone/>
              <a:defRPr/>
            </a:pPr>
            <a:endParaRPr lang="en-US" altLang="x-none" sz="2400" b="1" dirty="0" smtClean="0">
              <a:solidFill>
                <a:srgbClr val="000000"/>
              </a:solidFill>
              <a:latin typeface="+mj-lt"/>
            </a:endParaRPr>
          </a:p>
          <a:p>
            <a:pPr marL="0" indent="0" eaLnBrk="1" fontAlgn="auto" hangingPunct="1">
              <a:lnSpc>
                <a:spcPct val="80000"/>
              </a:lnSpc>
              <a:spcAft>
                <a:spcPts val="0"/>
              </a:spcAft>
              <a:buFont typeface="Arial"/>
              <a:buNone/>
              <a:defRPr/>
            </a:pPr>
            <a:endParaRPr lang="en-US" altLang="x-none" sz="2400" b="1" dirty="0" smtClean="0">
              <a:latin typeface="+mj-lt"/>
            </a:endParaRPr>
          </a:p>
        </p:txBody>
      </p:sp>
      <p:sp>
        <p:nvSpPr>
          <p:cNvPr id="142338" name="Rectangle 2"/>
          <p:cNvSpPr>
            <a:spLocks noGrp="1" noChangeArrowheads="1"/>
          </p:cNvSpPr>
          <p:nvPr>
            <p:ph type="title"/>
          </p:nvPr>
        </p:nvSpPr>
        <p:spPr/>
        <p:txBody>
          <a:bodyPr rtlCol="0">
            <a:normAutofit/>
          </a:bodyPr>
          <a:lstStyle/>
          <a:p>
            <a:pPr>
              <a:defRPr/>
            </a:pPr>
            <a:r>
              <a:rPr lang="en-CA" altLang="x-none" dirty="0">
                <a:latin typeface="+mn-lt"/>
              </a:rPr>
              <a:t>Canadian Practice with Safety Analysis</a:t>
            </a:r>
            <a:endParaRPr lang="en-US" altLang="x-none" b="1" dirty="0" smtClean="0">
              <a:latin typeface="+mn-lt"/>
            </a:endParaRPr>
          </a:p>
        </p:txBody>
      </p:sp>
    </p:spTree>
    <p:extLst>
      <p:ext uri="{BB962C8B-B14F-4D97-AF65-F5344CB8AC3E}">
        <p14:creationId xmlns:p14="http://schemas.microsoft.com/office/powerpoint/2010/main" val="3310019795"/>
      </p:ext>
    </p:extLst>
  </p:cSld>
  <p:clrMapOvr>
    <a:masterClrMapping/>
  </p:clrMapOvr>
  <p:timing>
    <p:tnLst>
      <p:par>
        <p:cTn id="1" dur="indefinite" restart="never" nodeType="tmRoot"/>
      </p:par>
    </p:tnLst>
  </p:timing>
</p:sld>
</file>

<file path=ppt/theme/theme1.xml><?xml version="1.0" encoding="utf-8"?>
<a:theme xmlns:a="http://schemas.openxmlformats.org/drawingml/2006/main" name="PP-UNRESTRICTED">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UNRESTRICTED.potx [Read-Only]" id="{27E5F764-CAF9-4029-A8EA-2A4C195A2BF6}" vid="{0371E3A5-D797-4FA4-8CD4-59A0BFA3A2F7}"/>
    </a:ext>
  </a:extLst>
</a:theme>
</file>

<file path=ppt/theme/theme2.xml><?xml version="1.0" encoding="utf-8"?>
<a:theme xmlns:a="http://schemas.openxmlformats.org/drawingml/2006/main" name="Impact Ligh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UNRESTRICTED.potx [Read-Only]" id="{27E5F764-CAF9-4029-A8EA-2A4C195A2BF6}" vid="{FEE14CBC-1D07-457C-9523-28772B5CC470}"/>
    </a:ext>
  </a:extLst>
</a:theme>
</file>

<file path=ppt/theme/theme3.xml><?xml version="1.0" encoding="utf-8"?>
<a:theme xmlns:a="http://schemas.openxmlformats.org/drawingml/2006/main" name="Impact Page dar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UNRESTRICTED.potx [Read-Only]" id="{27E5F764-CAF9-4029-A8EA-2A4C195A2BF6}" vid="{4995E394-B07F-4FD6-BBE6-BB844B62C3CD}"/>
    </a:ext>
  </a:extLst>
</a:theme>
</file>

<file path=ppt/theme/theme4.xml><?xml version="1.0" encoding="utf-8"?>
<a:theme xmlns:a="http://schemas.openxmlformats.org/drawingml/2006/main" name="Gallery Styl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UNRESTRICTED.potx [Read-Only]" id="{27E5F764-CAF9-4029-A8EA-2A4C195A2BF6}" vid="{F3736982-25BF-4614-8523-42A6DCADB914}"/>
    </a:ext>
  </a:extLst>
</a:theme>
</file>

<file path=ppt/theme/theme5.xml><?xml version="1.0" encoding="utf-8"?>
<a:theme xmlns:a="http://schemas.openxmlformats.org/drawingml/2006/main" name="Notes Pages 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UNRESTRICTED.potx [Read-Only]" id="{27E5F764-CAF9-4029-A8EA-2A4C195A2BF6}" vid="{8B6A5D4F-5542-4A6E-89A5-805721FA501A}"/>
    </a:ext>
  </a:extLst>
</a:theme>
</file>

<file path=ppt/theme/theme6.xml><?xml version="1.0" encoding="utf-8"?>
<a:theme xmlns:a="http://schemas.openxmlformats.org/drawingml/2006/main" name="Section Brea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a:lstStyle>
        <a:defPPr>
          <a:spcBef>
            <a:spcPct val="20000"/>
          </a:spcBef>
          <a:defRPr kumimoji="0" sz="2000" b="0" i="0" u="none" strike="noStrike" kern="1200" cap="none" spc="0" normalizeH="0" baseline="0" noProof="0" dirty="0" smtClean="0">
            <a:ln>
              <a:noFill/>
            </a:ln>
            <a:solidFill>
              <a:schemeClr val="tx1">
                <a:lumMod val="85000"/>
                <a:lumOff val="15000"/>
              </a:schemeClr>
            </a:solidFill>
            <a:effectLst/>
            <a:uLnTx/>
            <a:uFillTx/>
            <a:latin typeface="Verdana" pitchFamily="34" charset="0"/>
            <a:ea typeface="Verdana" pitchFamily="34" charset="0"/>
            <a:cs typeface="Verdana" pitchFamily="34" charset="0"/>
          </a:defRPr>
        </a:defPPr>
      </a:lstStyle>
    </a:txDef>
  </a:objectDefaults>
  <a:extraClrSchemeLst/>
  <a:extLst>
    <a:ext uri="{05A4C25C-085E-4340-85A3-A5531E510DB2}">
      <thm15:themeFamily xmlns:thm15="http://schemas.microsoft.com/office/thememl/2012/main" name="UNRESTRICTED.potx [Read-Only]" id="{27E5F764-CAF9-4029-A8EA-2A4C195A2BF6}" vid="{1A4FC586-7ED0-48DA-90F3-2943FB517C8C}"/>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UNRESTRICTED</Template>
  <TotalTime>89</TotalTime>
  <Words>2397</Words>
  <Application>Microsoft Office PowerPoint</Application>
  <PresentationFormat>On-screen Show (4:3)</PresentationFormat>
  <Paragraphs>324</Paragraphs>
  <Slides>42</Slides>
  <Notes>2</Notes>
  <HiddenSlides>0</HiddenSlides>
  <MMClips>0</MMClips>
  <ScaleCrop>false</ScaleCrop>
  <HeadingPairs>
    <vt:vector size="6" baseType="variant">
      <vt:variant>
        <vt:lpstr>Fonts Used</vt:lpstr>
      </vt:variant>
      <vt:variant>
        <vt:i4>11</vt:i4>
      </vt:variant>
      <vt:variant>
        <vt:lpstr>Theme</vt:lpstr>
      </vt:variant>
      <vt:variant>
        <vt:i4>6</vt:i4>
      </vt:variant>
      <vt:variant>
        <vt:lpstr>Slide Titles</vt:lpstr>
      </vt:variant>
      <vt:variant>
        <vt:i4>42</vt:i4>
      </vt:variant>
    </vt:vector>
  </HeadingPairs>
  <TitlesOfParts>
    <vt:vector size="59" baseType="lpstr">
      <vt:lpstr>Arial</vt:lpstr>
      <vt:lpstr>Calibri</vt:lpstr>
      <vt:lpstr>Century</vt:lpstr>
      <vt:lpstr>Gulim</vt:lpstr>
      <vt:lpstr>Mangal</vt:lpstr>
      <vt:lpstr>Monotype Sorts</vt:lpstr>
      <vt:lpstr>Symbol</vt:lpstr>
      <vt:lpstr>Times New Roman</vt:lpstr>
      <vt:lpstr>Trebuchet MS</vt:lpstr>
      <vt:lpstr>Verdana</vt:lpstr>
      <vt:lpstr>Wingdings</vt:lpstr>
      <vt:lpstr>PP-UNRESTRICTED</vt:lpstr>
      <vt:lpstr>Impact Light</vt:lpstr>
      <vt:lpstr>Impact Page dark</vt:lpstr>
      <vt:lpstr>Gallery Style</vt:lpstr>
      <vt:lpstr>Notes Pages Master</vt:lpstr>
      <vt:lpstr>Section Break</vt:lpstr>
      <vt:lpstr>Canadian Experience in Safety Evaluation of Research Reactors</vt:lpstr>
      <vt:lpstr>Outline</vt:lpstr>
      <vt:lpstr>What is the concern with the use of nuclear energy? </vt:lpstr>
      <vt:lpstr>What do we worry about in safety? </vt:lpstr>
      <vt:lpstr>How do we ensure safety? </vt:lpstr>
      <vt:lpstr>When is safety important? </vt:lpstr>
      <vt:lpstr>How do we ensure safety?</vt:lpstr>
      <vt:lpstr>What are the safety principles used?</vt:lpstr>
      <vt:lpstr>Canadian Practice with Safety Analysis</vt:lpstr>
      <vt:lpstr>What is safety analysis?</vt:lpstr>
      <vt:lpstr>What are the benefits of safety analysis?</vt:lpstr>
      <vt:lpstr>Designs of Research Reactors</vt:lpstr>
      <vt:lpstr>Special Considerations for Research Reactors</vt:lpstr>
      <vt:lpstr>Safety Analysis</vt:lpstr>
      <vt:lpstr>What is “risk”?</vt:lpstr>
      <vt:lpstr>PSA</vt:lpstr>
      <vt:lpstr>PSA Elements</vt:lpstr>
      <vt:lpstr>PSA Elements (cont’d)</vt:lpstr>
      <vt:lpstr>PSA Levels</vt:lpstr>
      <vt:lpstr>Fault Tree – Reflector Downgrading</vt:lpstr>
      <vt:lpstr>Event Tree A loss of regulation from full power</vt:lpstr>
      <vt:lpstr>Bounding Analysis</vt:lpstr>
      <vt:lpstr>Bounding Analysis (cont’d)</vt:lpstr>
      <vt:lpstr>Best-Estimate and Uncertainty Analysis</vt:lpstr>
      <vt:lpstr>Steps in Best-Estimate and Uncertainty Analysis</vt:lpstr>
      <vt:lpstr>Benefits of Best-Estimate and Uncertainty Analysis</vt:lpstr>
      <vt:lpstr>Validation Matrix</vt:lpstr>
      <vt:lpstr>Safety Analysis Process</vt:lpstr>
      <vt:lpstr>What do we look for in safety analysis?</vt:lpstr>
      <vt:lpstr>Acceptance Criteria for Safety Analysis </vt:lpstr>
      <vt:lpstr>Expectations of Safety Analysis</vt:lpstr>
      <vt:lpstr>Systematic Review of a Facility</vt:lpstr>
      <vt:lpstr>Design Basis Events</vt:lpstr>
      <vt:lpstr>Design Basis Events (Cont’d)</vt:lpstr>
      <vt:lpstr>Safety Analysis Rules</vt:lpstr>
      <vt:lpstr>Safety Analysis Rules (cont’d)</vt:lpstr>
      <vt:lpstr>Analysis Methods</vt:lpstr>
      <vt:lpstr>Analysis Methods (cont’d)</vt:lpstr>
      <vt:lpstr>Computer Code Validation</vt:lpstr>
      <vt:lpstr>Probabilistic Safety Assessment (PSA)</vt:lpstr>
      <vt:lpstr>Update of Safety Analysis</vt:lpstr>
      <vt:lpstr>Conclusions</vt:lpstr>
    </vt:vector>
  </TitlesOfParts>
  <Company>AECL_EACL</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Canadian Experience in Safety Evaluation of Research Reactors</dc:title>
  <dc:creator>Crystal Olsheskie</dc:creator>
  <dc:description>Date Created:  2014/11/03
Date Modified:  2014/12/03
Approved for use by:  Pat Quinn</dc:description>
  <cp:lastModifiedBy>Crystal Olsheskie</cp:lastModifiedBy>
  <cp:revision>8</cp:revision>
  <dcterms:created xsi:type="dcterms:W3CDTF">2019-07-11T12:12:49Z</dcterms:created>
  <dcterms:modified xsi:type="dcterms:W3CDTF">2019-07-11T13:42:39Z</dcterms:modified>
</cp:coreProperties>
</file>