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3" r:id="rId2"/>
    <p:sldId id="275" r:id="rId3"/>
    <p:sldId id="269" r:id="rId4"/>
    <p:sldId id="276" r:id="rId5"/>
    <p:sldId id="288" r:id="rId6"/>
    <p:sldId id="262" r:id="rId7"/>
    <p:sldId id="270" r:id="rId8"/>
    <p:sldId id="268" r:id="rId9"/>
    <p:sldId id="263" r:id="rId10"/>
    <p:sldId id="281" r:id="rId11"/>
    <p:sldId id="264" r:id="rId12"/>
    <p:sldId id="284" r:id="rId13"/>
    <p:sldId id="285" r:id="rId14"/>
    <p:sldId id="286" r:id="rId15"/>
    <p:sldId id="283" r:id="rId16"/>
    <p:sldId id="265" r:id="rId17"/>
    <p:sldId id="277" r:id="rId18"/>
    <p:sldId id="274" r:id="rId19"/>
    <p:sldId id="282" r:id="rId20"/>
    <p:sldId id="259" r:id="rId21"/>
    <p:sldId id="260" r:id="rId22"/>
    <p:sldId id="258" r:id="rId23"/>
    <p:sldId id="279" r:id="rId24"/>
    <p:sldId id="289" r:id="rId25"/>
    <p:sldId id="266"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21" autoAdjust="0"/>
    <p:restoredTop sz="94660"/>
  </p:normalViewPr>
  <p:slideViewPr>
    <p:cSldViewPr>
      <p:cViewPr varScale="1">
        <p:scale>
          <a:sx n="68" d="100"/>
          <a:sy n="68" d="100"/>
        </p:scale>
        <p:origin x="-8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C77F073-1A53-4801-9A2B-12E2C7611B07}" type="datetimeFigureOut">
              <a:rPr lang="en-US" smtClean="0"/>
              <a:pPr/>
              <a:t>7/16/2019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CF18BB-135B-4D03-8B73-200780330FE2}" type="slidenum">
              <a:rPr lang="en-US" smtClean="0"/>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8918205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77F073-1A53-4801-9A2B-12E2C7611B07}" type="datetimeFigureOut">
              <a:rPr lang="en-US" smtClean="0"/>
              <a:pPr/>
              <a:t>7/16/2019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CF18BB-135B-4D03-8B73-200780330FE2}" type="slidenum">
              <a:rPr lang="en-US" smtClean="0"/>
              <a:pPr/>
              <a:t>‹#›</a:t>
            </a:fld>
            <a:endParaRPr lang="en-US"/>
          </a:p>
        </p:txBody>
      </p:sp>
    </p:spTree>
    <p:extLst>
      <p:ext uri="{BB962C8B-B14F-4D97-AF65-F5344CB8AC3E}">
        <p14:creationId xmlns="" xmlns:p14="http://schemas.microsoft.com/office/powerpoint/2010/main" val="1666067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77F073-1A53-4801-9A2B-12E2C7611B07}" type="datetimeFigureOut">
              <a:rPr lang="en-US" smtClean="0"/>
              <a:pPr/>
              <a:t>7/16/2019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CF18BB-135B-4D03-8B73-200780330FE2}" type="slidenum">
              <a:rPr lang="en-US" smtClean="0"/>
              <a:pPr/>
              <a:t>‹#›</a:t>
            </a:fld>
            <a:endParaRPr lang="en-US"/>
          </a:p>
        </p:txBody>
      </p:sp>
    </p:spTree>
    <p:extLst>
      <p:ext uri="{BB962C8B-B14F-4D97-AF65-F5344CB8AC3E}">
        <p14:creationId xmlns="" xmlns:p14="http://schemas.microsoft.com/office/powerpoint/2010/main" val="1481968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77F073-1A53-4801-9A2B-12E2C7611B07}" type="datetimeFigureOut">
              <a:rPr lang="en-US" smtClean="0"/>
              <a:pPr/>
              <a:t>7/16/2019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CF18BB-135B-4D03-8B73-200780330FE2}" type="slidenum">
              <a:rPr lang="en-US" smtClean="0"/>
              <a:pPr/>
              <a:t>‹#›</a:t>
            </a:fld>
            <a:endParaRPr lang="en-US"/>
          </a:p>
        </p:txBody>
      </p:sp>
    </p:spTree>
    <p:extLst>
      <p:ext uri="{BB962C8B-B14F-4D97-AF65-F5344CB8AC3E}">
        <p14:creationId xmlns="" xmlns:p14="http://schemas.microsoft.com/office/powerpoint/2010/main" val="40429231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6C77F073-1A53-4801-9A2B-12E2C7611B07}" type="datetimeFigureOut">
              <a:rPr lang="en-US" smtClean="0"/>
              <a:pPr/>
              <a:t>7/16/2019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CF18BB-135B-4D03-8B73-200780330FE2}" type="slidenum">
              <a:rPr lang="en-US" smtClean="0"/>
              <a:pPr/>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25510319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C77F073-1A53-4801-9A2B-12E2C7611B07}" type="datetimeFigureOut">
              <a:rPr lang="en-US" smtClean="0"/>
              <a:pPr/>
              <a:t>7/16/2019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CF18BB-135B-4D03-8B73-200780330FE2}" type="slidenum">
              <a:rPr lang="en-US" smtClean="0"/>
              <a:pPr/>
              <a:t>‹#›</a:t>
            </a:fld>
            <a:endParaRPr lang="en-US"/>
          </a:p>
        </p:txBody>
      </p:sp>
    </p:spTree>
    <p:extLst>
      <p:ext uri="{BB962C8B-B14F-4D97-AF65-F5344CB8AC3E}">
        <p14:creationId xmlns="" xmlns:p14="http://schemas.microsoft.com/office/powerpoint/2010/main" val="7670944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C77F073-1A53-4801-9A2B-12E2C7611B07}" type="datetimeFigureOut">
              <a:rPr lang="en-US" smtClean="0"/>
              <a:pPr/>
              <a:t>7/16/2019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CF18BB-135B-4D03-8B73-200780330FE2}" type="slidenum">
              <a:rPr lang="en-US" smtClean="0"/>
              <a:pPr/>
              <a:t>‹#›</a:t>
            </a:fld>
            <a:endParaRPr lang="en-US"/>
          </a:p>
        </p:txBody>
      </p:sp>
    </p:spTree>
    <p:extLst>
      <p:ext uri="{BB962C8B-B14F-4D97-AF65-F5344CB8AC3E}">
        <p14:creationId xmlns="" xmlns:p14="http://schemas.microsoft.com/office/powerpoint/2010/main" val="2073445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C77F073-1A53-4801-9A2B-12E2C7611B07}" type="datetimeFigureOut">
              <a:rPr lang="en-US" smtClean="0"/>
              <a:pPr/>
              <a:t>7/16/2019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CF18BB-135B-4D03-8B73-200780330FE2}" type="slidenum">
              <a:rPr lang="en-US" smtClean="0"/>
              <a:pPr/>
              <a:t>‹#›</a:t>
            </a:fld>
            <a:endParaRPr lang="en-US"/>
          </a:p>
        </p:txBody>
      </p:sp>
    </p:spTree>
    <p:extLst>
      <p:ext uri="{BB962C8B-B14F-4D97-AF65-F5344CB8AC3E}">
        <p14:creationId xmlns="" xmlns:p14="http://schemas.microsoft.com/office/powerpoint/2010/main" val="35014905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6C77F073-1A53-4801-9A2B-12E2C7611B07}" type="datetimeFigureOut">
              <a:rPr lang="en-US" smtClean="0"/>
              <a:pPr/>
              <a:t>7/16/2019</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1BCF18BB-135B-4D03-8B73-200780330FE2}" type="slidenum">
              <a:rPr lang="en-US" smtClean="0"/>
              <a:pPr/>
              <a:t>‹#›</a:t>
            </a:fld>
            <a:endParaRPr lang="en-US"/>
          </a:p>
        </p:txBody>
      </p:sp>
    </p:spTree>
    <p:extLst>
      <p:ext uri="{BB962C8B-B14F-4D97-AF65-F5344CB8AC3E}">
        <p14:creationId xmlns="" xmlns:p14="http://schemas.microsoft.com/office/powerpoint/2010/main" val="3887958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6C77F073-1A53-4801-9A2B-12E2C7611B07}" type="datetimeFigureOut">
              <a:rPr lang="en-US" smtClean="0"/>
              <a:pPr/>
              <a:t>7/16/2019</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1BCF18BB-135B-4D03-8B73-200780330FE2}" type="slidenum">
              <a:rPr lang="en-US" smtClean="0"/>
              <a:pPr/>
              <a:t>‹#›</a:t>
            </a:fld>
            <a:endParaRPr lang="en-US"/>
          </a:p>
        </p:txBody>
      </p:sp>
    </p:spTree>
    <p:extLst>
      <p:ext uri="{BB962C8B-B14F-4D97-AF65-F5344CB8AC3E}">
        <p14:creationId xmlns="" xmlns:p14="http://schemas.microsoft.com/office/powerpoint/2010/main" val="1381407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cstate="print"/>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6C77F073-1A53-4801-9A2B-12E2C7611B07}" type="datetimeFigureOut">
              <a:rPr lang="en-US" smtClean="0"/>
              <a:pPr/>
              <a:t>7/16/2019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CF18BB-135B-4D03-8B73-200780330FE2}" type="slidenum">
              <a:rPr lang="en-US" smtClean="0"/>
              <a:pPr/>
              <a:t>‹#›</a:t>
            </a:fld>
            <a:endParaRPr lang="en-US"/>
          </a:p>
        </p:txBody>
      </p:sp>
    </p:spTree>
    <p:extLst>
      <p:ext uri="{BB962C8B-B14F-4D97-AF65-F5344CB8AC3E}">
        <p14:creationId xmlns="" xmlns:p14="http://schemas.microsoft.com/office/powerpoint/2010/main" val="23163521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6C77F073-1A53-4801-9A2B-12E2C7611B07}" type="datetimeFigureOut">
              <a:rPr lang="en-US" smtClean="0"/>
              <a:pPr/>
              <a:t>7/16/2019</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1BCF18BB-135B-4D03-8B73-200780330FE2}" type="slidenum">
              <a:rPr lang="en-US" smtClean="0"/>
              <a:pPr/>
              <a:t>‹#›</a:t>
            </a:fld>
            <a:endParaRPr lang="en-US"/>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18721545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914400"/>
            <a:ext cx="7772400" cy="1470025"/>
          </a:xfrm>
        </p:spPr>
        <p:txBody>
          <a:bodyPr>
            <a:noAutofit/>
          </a:bodyPr>
          <a:lstStyle/>
          <a:p>
            <a:pPr algn="ctr"/>
            <a:r>
              <a:rPr lang="en-US" sz="4000" dirty="0" smtClean="0"/>
              <a:t> Regulatory Review and Assessment of Research Reactors in Nigeria</a:t>
            </a:r>
            <a:endParaRPr lang="en-US" sz="4000" dirty="0"/>
          </a:p>
        </p:txBody>
      </p:sp>
      <p:sp>
        <p:nvSpPr>
          <p:cNvPr id="3" name="Content Placeholder 2"/>
          <p:cNvSpPr>
            <a:spLocks noGrp="1"/>
          </p:cNvSpPr>
          <p:nvPr>
            <p:ph type="subTitle" idx="1"/>
          </p:nvPr>
        </p:nvSpPr>
        <p:spPr>
          <a:xfrm>
            <a:off x="685800" y="2552700"/>
            <a:ext cx="7772400" cy="2095500"/>
          </a:xfrm>
        </p:spPr>
        <p:txBody>
          <a:bodyPr>
            <a:normAutofit fontScale="32500" lnSpcReduction="20000"/>
          </a:bodyPr>
          <a:lstStyle/>
          <a:p>
            <a:pPr algn="ctr">
              <a:spcBef>
                <a:spcPts val="1200"/>
              </a:spcBef>
              <a:spcAft>
                <a:spcPts val="300"/>
              </a:spcAft>
            </a:pPr>
            <a:r>
              <a:rPr lang="en-GB" sz="6000" b="1" dirty="0" err="1" smtClean="0">
                <a:solidFill>
                  <a:schemeClr val="tx2">
                    <a:lumMod val="50000"/>
                  </a:schemeClr>
                </a:solidFill>
              </a:rPr>
              <a:t>Godpower</a:t>
            </a:r>
            <a:r>
              <a:rPr lang="en-GB" sz="6000" b="1" dirty="0" smtClean="0">
                <a:solidFill>
                  <a:schemeClr val="tx2">
                    <a:lumMod val="50000"/>
                  </a:schemeClr>
                </a:solidFill>
              </a:rPr>
              <a:t> </a:t>
            </a:r>
            <a:r>
              <a:rPr lang="en-GB" sz="6000" b="1" dirty="0" err="1" smtClean="0">
                <a:solidFill>
                  <a:schemeClr val="tx2">
                    <a:lumMod val="50000"/>
                  </a:schemeClr>
                </a:solidFill>
              </a:rPr>
              <a:t>Gbeneneh</a:t>
            </a:r>
            <a:endParaRPr lang="en-GB" sz="6000" b="1" dirty="0">
              <a:solidFill>
                <a:schemeClr val="tx2">
                  <a:lumMod val="50000"/>
                </a:schemeClr>
              </a:solidFill>
            </a:endParaRPr>
          </a:p>
          <a:p>
            <a:pPr algn="ctr">
              <a:spcBef>
                <a:spcPts val="1200"/>
              </a:spcBef>
              <a:spcAft>
                <a:spcPts val="300"/>
              </a:spcAft>
            </a:pPr>
            <a:r>
              <a:rPr lang="en-GB" sz="6000" b="1" dirty="0" err="1" smtClean="0">
                <a:solidFill>
                  <a:schemeClr val="tx2">
                    <a:lumMod val="50000"/>
                  </a:schemeClr>
                </a:solidFill>
              </a:rPr>
              <a:t>Zainab</a:t>
            </a:r>
            <a:r>
              <a:rPr lang="en-GB" sz="6000" b="1" dirty="0" smtClean="0">
                <a:solidFill>
                  <a:schemeClr val="tx2">
                    <a:lumMod val="50000"/>
                  </a:schemeClr>
                </a:solidFill>
              </a:rPr>
              <a:t> Sani</a:t>
            </a:r>
          </a:p>
          <a:p>
            <a:pPr algn="ctr">
              <a:spcBef>
                <a:spcPts val="1200"/>
              </a:spcBef>
              <a:spcAft>
                <a:spcPts val="300"/>
              </a:spcAft>
            </a:pPr>
            <a:endParaRPr lang="en-GB" sz="6000" b="1" dirty="0" smtClean="0">
              <a:solidFill>
                <a:schemeClr val="tx2">
                  <a:lumMod val="50000"/>
                </a:schemeClr>
              </a:solidFill>
            </a:endParaRPr>
          </a:p>
          <a:p>
            <a:pPr algn="ctr">
              <a:spcBef>
                <a:spcPts val="1200"/>
              </a:spcBef>
              <a:spcAft>
                <a:spcPts val="300"/>
              </a:spcAft>
            </a:pPr>
            <a:r>
              <a:rPr lang="en-GB" sz="4900" b="1" dirty="0" smtClean="0">
                <a:solidFill>
                  <a:schemeClr val="tx2">
                    <a:lumMod val="50000"/>
                  </a:schemeClr>
                </a:solidFill>
              </a:rPr>
              <a:t>Department of Nuclear Safety, Physical Security and Safeguards</a:t>
            </a:r>
          </a:p>
          <a:p>
            <a:pPr algn="ctr">
              <a:spcBef>
                <a:spcPts val="1200"/>
              </a:spcBef>
              <a:spcAft>
                <a:spcPts val="300"/>
              </a:spcAft>
            </a:pPr>
            <a:r>
              <a:rPr lang="en-GB" sz="4900" b="1" dirty="0" smtClean="0">
                <a:solidFill>
                  <a:schemeClr val="tx2">
                    <a:lumMod val="50000"/>
                  </a:schemeClr>
                </a:solidFill>
              </a:rPr>
              <a:t>Nigerian Nuclear Regulatory Authority</a:t>
            </a:r>
          </a:p>
          <a:p>
            <a:endParaRPr lang="en-US" dirty="0"/>
          </a:p>
        </p:txBody>
      </p:sp>
      <p:sp>
        <p:nvSpPr>
          <p:cNvPr id="2" name="TextBox 1"/>
          <p:cNvSpPr txBox="1"/>
          <p:nvPr/>
        </p:nvSpPr>
        <p:spPr>
          <a:xfrm>
            <a:off x="1485900" y="5486400"/>
            <a:ext cx="6172200" cy="923330"/>
          </a:xfrm>
          <a:prstGeom prst="rect">
            <a:avLst/>
          </a:prstGeom>
          <a:noFill/>
        </p:spPr>
        <p:txBody>
          <a:bodyPr wrap="square" rtlCol="0">
            <a:spAutoFit/>
          </a:bodyPr>
          <a:lstStyle/>
          <a:p>
            <a:pPr lvl="0" algn="ctr"/>
            <a:r>
              <a:rPr lang="en-GB" altLang="nl-NL" b="1" dirty="0">
                <a:solidFill>
                  <a:schemeClr val="tx2">
                    <a:lumMod val="50000"/>
                  </a:schemeClr>
                </a:solidFill>
                <a:latin typeface="Calibri" pitchFamily="34" charset="0"/>
                <a:ea typeface="Times New Roman" pitchFamily="18" charset="0"/>
                <a:cs typeface="Calibri" pitchFamily="34" charset="0"/>
              </a:rPr>
              <a:t>IAEA-KINS Workshop on Safety Evaluation of Research Reactor</a:t>
            </a:r>
          </a:p>
          <a:p>
            <a:pPr lvl="0" algn="ctr"/>
            <a:r>
              <a:rPr lang="en-GB" altLang="nl-NL" b="1" dirty="0">
                <a:solidFill>
                  <a:schemeClr val="tx2">
                    <a:lumMod val="50000"/>
                  </a:schemeClr>
                </a:solidFill>
                <a:latin typeface="Calibri" pitchFamily="34" charset="0"/>
                <a:ea typeface="Times New Roman" pitchFamily="18" charset="0"/>
                <a:cs typeface="Calibri" pitchFamily="34" charset="0"/>
              </a:rPr>
              <a:t>Korea Institute of Nuclear Safety</a:t>
            </a:r>
          </a:p>
          <a:p>
            <a:pPr lvl="0" algn="ctr"/>
            <a:r>
              <a:rPr lang="en-GB" altLang="nl-NL" b="1" dirty="0">
                <a:solidFill>
                  <a:schemeClr val="tx2">
                    <a:lumMod val="50000"/>
                  </a:schemeClr>
                </a:solidFill>
                <a:latin typeface="Calibri" pitchFamily="34" charset="0"/>
                <a:ea typeface="Times New Roman" pitchFamily="18" charset="0"/>
                <a:cs typeface="Calibri" pitchFamily="34" charset="0"/>
              </a:rPr>
              <a:t>Daejeon, Korea, 15 - 19 July 2019</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solidFill>
                  <a:srgbClr val="000000">
                    <a:lumMod val="75000"/>
                    <a:lumOff val="25000"/>
                  </a:srgbClr>
                </a:solidFill>
              </a:rPr>
              <a:t>Regulatory Framework for Review and </a:t>
            </a:r>
            <a:r>
              <a:rPr lang="en-US" sz="3200" dirty="0" smtClean="0">
                <a:solidFill>
                  <a:srgbClr val="000000">
                    <a:lumMod val="75000"/>
                    <a:lumOff val="25000"/>
                  </a:srgbClr>
                </a:solidFill>
              </a:rPr>
              <a:t>Assessment 6/6</a:t>
            </a:r>
            <a:endParaRPr lang="en-US" dirty="0"/>
          </a:p>
        </p:txBody>
      </p:sp>
      <p:sp>
        <p:nvSpPr>
          <p:cNvPr id="3" name="Content Placeholder 2"/>
          <p:cNvSpPr>
            <a:spLocks noGrp="1"/>
          </p:cNvSpPr>
          <p:nvPr>
            <p:ph idx="1"/>
          </p:nvPr>
        </p:nvSpPr>
        <p:spPr>
          <a:xfrm>
            <a:off x="822959" y="2667000"/>
            <a:ext cx="7543801" cy="3202094"/>
          </a:xfrm>
        </p:spPr>
        <p:txBody>
          <a:bodyPr>
            <a:normAutofit fontScale="92500" lnSpcReduction="10000"/>
          </a:bodyPr>
          <a:lstStyle/>
          <a:p>
            <a:pPr lvl="0" algn="just"/>
            <a:r>
              <a:rPr lang="en-US" dirty="0"/>
              <a:t>Reviewing, assessing and approving safety documents, including the safety analysis report, operational limits and conditions document, and emergency plan;</a:t>
            </a:r>
          </a:p>
          <a:p>
            <a:pPr algn="just"/>
            <a:r>
              <a:rPr lang="en-US" dirty="0"/>
              <a:t>Ensuring that only suitably qualified and experienced persons hold post that can affect safety through the licensing of reactor Operating </a:t>
            </a:r>
            <a:r>
              <a:rPr lang="en-US" dirty="0" smtClean="0"/>
              <a:t>Personnel</a:t>
            </a:r>
          </a:p>
          <a:p>
            <a:pPr lvl="0" algn="just"/>
            <a:r>
              <a:rPr lang="en-US" dirty="0"/>
              <a:t>Reviewing information concerning safety related events, such as violation of safety limits, non-conformance with limiting conditions for safe operation, and personnel exposure or radioactive discharge beyond specified limits;</a:t>
            </a:r>
          </a:p>
          <a:p>
            <a:pPr lvl="0" algn="just"/>
            <a:r>
              <a:rPr lang="en-US" dirty="0"/>
              <a:t>Reviewing and approving planned modifications and experiments which may have a significant effect on the safety of the research reactor; </a:t>
            </a:r>
          </a:p>
          <a:p>
            <a:pPr algn="just"/>
            <a:endParaRPr lang="en-US" dirty="0"/>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
        <p:nvSpPr>
          <p:cNvPr id="5" name="TextBox 4"/>
          <p:cNvSpPr txBox="1"/>
          <p:nvPr/>
        </p:nvSpPr>
        <p:spPr>
          <a:xfrm>
            <a:off x="822959" y="1899662"/>
            <a:ext cx="5044440" cy="523220"/>
          </a:xfrm>
          <a:prstGeom prst="rect">
            <a:avLst/>
          </a:prstGeom>
          <a:noFill/>
        </p:spPr>
        <p:txBody>
          <a:bodyPr wrap="square" rtlCol="0">
            <a:spAutoFit/>
          </a:bodyPr>
          <a:lstStyle/>
          <a:p>
            <a:r>
              <a:rPr lang="en-GB" sz="2800" b="1" dirty="0" smtClean="0">
                <a:solidFill>
                  <a:schemeClr val="tx2">
                    <a:lumMod val="50000"/>
                  </a:schemeClr>
                </a:solidFill>
              </a:rPr>
              <a:t>Responsibilities of the NNRA </a:t>
            </a:r>
            <a:endParaRPr lang="en-GB" sz="2800" b="1" dirty="0"/>
          </a:p>
        </p:txBody>
      </p:sp>
    </p:spTree>
    <p:extLst>
      <p:ext uri="{BB962C8B-B14F-4D97-AF65-F5344CB8AC3E}">
        <p14:creationId xmlns="" xmlns:p14="http://schemas.microsoft.com/office/powerpoint/2010/main" val="19625397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solidFill>
                  <a:srgbClr val="000000">
                    <a:lumMod val="75000"/>
                    <a:lumOff val="25000"/>
                  </a:srgbClr>
                </a:solidFill>
              </a:rPr>
              <a:t>Review and Assessment Practice 1/10</a:t>
            </a:r>
            <a:endParaRPr lang="en-US" dirty="0"/>
          </a:p>
        </p:txBody>
      </p:sp>
      <p:sp>
        <p:nvSpPr>
          <p:cNvPr id="3" name="Content Placeholder 2"/>
          <p:cNvSpPr>
            <a:spLocks noGrp="1"/>
          </p:cNvSpPr>
          <p:nvPr>
            <p:ph idx="1"/>
          </p:nvPr>
        </p:nvSpPr>
        <p:spPr>
          <a:xfrm>
            <a:off x="822959" y="2819400"/>
            <a:ext cx="7543801" cy="3049694"/>
          </a:xfrm>
        </p:spPr>
        <p:txBody>
          <a:bodyPr>
            <a:normAutofit fontScale="70000" lnSpcReduction="20000"/>
          </a:bodyPr>
          <a:lstStyle/>
          <a:p>
            <a:pPr algn="just"/>
            <a:r>
              <a:rPr lang="en-US" sz="5400" dirty="0">
                <a:latin typeface="Arial" panose="020B0604020202020204" pitchFamily="34" charset="0"/>
                <a:cs typeface="Arial" panose="020B0604020202020204" pitchFamily="34" charset="0"/>
              </a:rPr>
              <a:t>What to review?</a:t>
            </a:r>
          </a:p>
          <a:p>
            <a:pPr marL="457200" indent="-457200">
              <a:buFont typeface="Wingdings" panose="05000000000000000000" pitchFamily="2" charset="2"/>
              <a:buChar char="v"/>
            </a:pPr>
            <a:r>
              <a:rPr lang="en-US" sz="3200" dirty="0">
                <a:latin typeface="Arial" panose="020B0604020202020204" pitchFamily="34" charset="0"/>
                <a:cs typeface="Arial" panose="020B0604020202020204" pitchFamily="34" charset="0"/>
              </a:rPr>
              <a:t>Licensing applications and submissions</a:t>
            </a:r>
          </a:p>
          <a:p>
            <a:pPr marL="914400" lvl="1" indent="-457200">
              <a:buFont typeface="Wingdings" panose="05000000000000000000" pitchFamily="2" charset="2"/>
              <a:buChar char="Ø"/>
            </a:pPr>
            <a:r>
              <a:rPr lang="en-US" sz="3200" dirty="0">
                <a:latin typeface="Arial" panose="020B0604020202020204" pitchFamily="34" charset="0"/>
                <a:cs typeface="Arial" panose="020B0604020202020204" pitchFamily="34" charset="0"/>
              </a:rPr>
              <a:t>Technical of the SAR</a:t>
            </a:r>
          </a:p>
          <a:p>
            <a:pPr marL="914400" lvl="1" indent="-457200">
              <a:buFont typeface="Wingdings" panose="05000000000000000000" pitchFamily="2" charset="2"/>
              <a:buChar char="Ø"/>
            </a:pPr>
            <a:r>
              <a:rPr lang="en-US" sz="3200" dirty="0">
                <a:latin typeface="Arial" panose="020B0604020202020204" pitchFamily="34" charset="0"/>
                <a:cs typeface="Arial" panose="020B0604020202020204" pitchFamily="34" charset="0"/>
              </a:rPr>
              <a:t>Management System  </a:t>
            </a:r>
          </a:p>
          <a:p>
            <a:pPr marL="914400" lvl="1" indent="-457200">
              <a:buFont typeface="Wingdings" panose="05000000000000000000" pitchFamily="2" charset="2"/>
              <a:buChar char="Ø"/>
            </a:pPr>
            <a:r>
              <a:rPr lang="en-US" sz="3200" dirty="0">
                <a:latin typeface="Arial" panose="020B0604020202020204" pitchFamily="34" charset="0"/>
                <a:cs typeface="Arial" panose="020B0604020202020204" pitchFamily="34" charset="0"/>
              </a:rPr>
              <a:t>Modifications </a:t>
            </a:r>
          </a:p>
          <a:p>
            <a:pPr marL="457200" indent="-457200">
              <a:buFont typeface="Wingdings" panose="05000000000000000000" pitchFamily="2" charset="2"/>
              <a:buChar char="v"/>
            </a:pPr>
            <a:r>
              <a:rPr lang="en-US" sz="3200" dirty="0">
                <a:latin typeface="Arial" panose="020B0604020202020204" pitchFamily="34" charset="0"/>
                <a:cs typeface="Arial" panose="020B0604020202020204" pitchFamily="34" charset="0"/>
              </a:rPr>
              <a:t>Routine submissions and reports</a:t>
            </a:r>
          </a:p>
          <a:p>
            <a:pPr marL="457200" indent="-457200">
              <a:buFont typeface="Wingdings" panose="05000000000000000000" pitchFamily="2" charset="2"/>
              <a:buChar char="v"/>
            </a:pPr>
            <a:r>
              <a:rPr lang="en-US" sz="3200" dirty="0">
                <a:latin typeface="Arial" panose="020B0604020202020204" pitchFamily="34" charset="0"/>
                <a:cs typeface="Arial" panose="020B0604020202020204" pitchFamily="34" charset="0"/>
              </a:rPr>
              <a:t>Events, corrective action and non-compliance reports </a:t>
            </a:r>
            <a:r>
              <a:rPr lang="en-US" sz="3200" dirty="0" err="1">
                <a:latin typeface="Arial" panose="020B0604020202020204" pitchFamily="34" charset="0"/>
                <a:cs typeface="Arial" panose="020B0604020202020204" pitchFamily="34" charset="0"/>
              </a:rPr>
              <a:t>etc</a:t>
            </a:r>
            <a:r>
              <a:rPr lang="en-US" sz="3200" dirty="0">
                <a:latin typeface="Arial" panose="020B0604020202020204" pitchFamily="34" charset="0"/>
                <a:cs typeface="Arial" panose="020B0604020202020204" pitchFamily="34" charset="0"/>
              </a:rPr>
              <a:t> </a:t>
            </a:r>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
        <p:nvSpPr>
          <p:cNvPr id="5" name="TextBox 4"/>
          <p:cNvSpPr txBox="1"/>
          <p:nvPr/>
        </p:nvSpPr>
        <p:spPr>
          <a:xfrm>
            <a:off x="822959" y="1899662"/>
            <a:ext cx="5044440" cy="523220"/>
          </a:xfrm>
          <a:prstGeom prst="rect">
            <a:avLst/>
          </a:prstGeom>
          <a:noFill/>
        </p:spPr>
        <p:txBody>
          <a:bodyPr wrap="square" rtlCol="0">
            <a:spAutoFit/>
          </a:bodyPr>
          <a:lstStyle/>
          <a:p>
            <a:r>
              <a:rPr lang="en-GB" sz="2800" b="1" dirty="0" smtClean="0">
                <a:solidFill>
                  <a:schemeClr val="tx2">
                    <a:lumMod val="50000"/>
                  </a:schemeClr>
                </a:solidFill>
              </a:rPr>
              <a:t>Review and Assessment 1/6</a:t>
            </a:r>
            <a:endParaRPr lang="en-GB" sz="2800" b="1"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solidFill>
                  <a:srgbClr val="000000">
                    <a:lumMod val="75000"/>
                    <a:lumOff val="25000"/>
                  </a:srgbClr>
                </a:solidFill>
              </a:rPr>
              <a:t>Review and Assessment Practice 2/10</a:t>
            </a:r>
            <a:endParaRPr lang="en-US" dirty="0"/>
          </a:p>
        </p:txBody>
      </p:sp>
      <p:sp>
        <p:nvSpPr>
          <p:cNvPr id="3" name="Content Placeholder 2"/>
          <p:cNvSpPr>
            <a:spLocks noGrp="1"/>
          </p:cNvSpPr>
          <p:nvPr>
            <p:ph idx="1"/>
          </p:nvPr>
        </p:nvSpPr>
        <p:spPr>
          <a:xfrm>
            <a:off x="822959" y="2819400"/>
            <a:ext cx="7543801" cy="3049694"/>
          </a:xfrm>
        </p:spPr>
        <p:txBody>
          <a:bodyPr>
            <a:normAutofit fontScale="47500" lnSpcReduction="20000"/>
          </a:bodyPr>
          <a:lstStyle/>
          <a:p>
            <a:r>
              <a:rPr lang="en-US" sz="5400" dirty="0">
                <a:latin typeface="Arial" panose="020B0604020202020204" pitchFamily="34" charset="0"/>
                <a:cs typeface="Arial" panose="020B0604020202020204" pitchFamily="34" charset="0"/>
              </a:rPr>
              <a:t>Element of Review and Assessment in NNRA</a:t>
            </a:r>
          </a:p>
          <a:p>
            <a:pPr marL="571500" indent="-571500">
              <a:buFont typeface="Wingdings" panose="05000000000000000000" pitchFamily="2" charset="2"/>
              <a:buChar char="v"/>
            </a:pPr>
            <a:r>
              <a:rPr lang="en-US" sz="5400" dirty="0">
                <a:latin typeface="Arial" panose="020B0604020202020204" pitchFamily="34" charset="0"/>
                <a:cs typeface="Arial" panose="020B0604020202020204" pitchFamily="34" charset="0"/>
              </a:rPr>
              <a:t>Review phases </a:t>
            </a:r>
          </a:p>
          <a:p>
            <a:pPr marL="571500" indent="-571500">
              <a:buFont typeface="Wingdings" panose="05000000000000000000" pitchFamily="2" charset="2"/>
              <a:buChar char="v"/>
            </a:pPr>
            <a:r>
              <a:rPr lang="en-US" sz="5400" dirty="0">
                <a:latin typeface="Arial" panose="020B0604020202020204" pitchFamily="34" charset="0"/>
                <a:cs typeface="Arial" panose="020B0604020202020204" pitchFamily="34" charset="0"/>
              </a:rPr>
              <a:t>Duration and dates for each review phases</a:t>
            </a:r>
          </a:p>
          <a:p>
            <a:pPr marL="571500" indent="-571500">
              <a:buFont typeface="Wingdings" panose="05000000000000000000" pitchFamily="2" charset="2"/>
              <a:buChar char="v"/>
            </a:pPr>
            <a:r>
              <a:rPr lang="en-US" sz="5400" dirty="0">
                <a:latin typeface="Arial" panose="020B0604020202020204" pitchFamily="34" charset="0"/>
                <a:cs typeface="Arial" panose="020B0604020202020204" pitchFamily="34" charset="0"/>
              </a:rPr>
              <a:t>Deadline for finalizing and submission of the safety evaluation report</a:t>
            </a:r>
          </a:p>
          <a:p>
            <a:pPr marL="571500" indent="-571500">
              <a:buFont typeface="Wingdings" panose="05000000000000000000" pitchFamily="2" charset="2"/>
              <a:buChar char="v"/>
            </a:pPr>
            <a:r>
              <a:rPr lang="en-US" sz="5400" dirty="0">
                <a:latin typeface="Arial" panose="020B0604020202020204" pitchFamily="34" charset="0"/>
                <a:cs typeface="Arial" panose="020B0604020202020204" pitchFamily="34" charset="0"/>
              </a:rPr>
              <a:t>Communication to the applicant/Licensee</a:t>
            </a:r>
          </a:p>
          <a:p>
            <a:pPr marL="571500" indent="-571500">
              <a:buFont typeface="Wingdings" panose="05000000000000000000" pitchFamily="2" charset="2"/>
              <a:buChar char="v"/>
            </a:pPr>
            <a:r>
              <a:rPr lang="en-US" sz="5400" dirty="0">
                <a:latin typeface="Arial" panose="020B0604020202020204" pitchFamily="34" charset="0"/>
                <a:cs typeface="Arial" panose="020B0604020202020204" pitchFamily="34" charset="0"/>
              </a:rPr>
              <a:t>Responses from the applicant/licensee</a:t>
            </a:r>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
        <p:nvSpPr>
          <p:cNvPr id="5" name="TextBox 4"/>
          <p:cNvSpPr txBox="1"/>
          <p:nvPr/>
        </p:nvSpPr>
        <p:spPr>
          <a:xfrm>
            <a:off x="822959" y="1899662"/>
            <a:ext cx="5044440" cy="523220"/>
          </a:xfrm>
          <a:prstGeom prst="rect">
            <a:avLst/>
          </a:prstGeom>
          <a:noFill/>
        </p:spPr>
        <p:txBody>
          <a:bodyPr wrap="square" rtlCol="0">
            <a:spAutoFit/>
          </a:bodyPr>
          <a:lstStyle/>
          <a:p>
            <a:r>
              <a:rPr lang="en-GB" sz="2800" b="1" dirty="0" smtClean="0">
                <a:solidFill>
                  <a:schemeClr val="tx2">
                    <a:lumMod val="50000"/>
                  </a:schemeClr>
                </a:solidFill>
              </a:rPr>
              <a:t>Review and Assessment 2/6</a:t>
            </a:r>
            <a:endParaRPr lang="en-GB" sz="2800" b="1" dirty="0"/>
          </a:p>
        </p:txBody>
      </p:sp>
    </p:spTree>
    <p:extLst>
      <p:ext uri="{BB962C8B-B14F-4D97-AF65-F5344CB8AC3E}">
        <p14:creationId xmlns="" xmlns:p14="http://schemas.microsoft.com/office/powerpoint/2010/main" val="15967016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solidFill>
                  <a:srgbClr val="000000">
                    <a:lumMod val="75000"/>
                    <a:lumOff val="25000"/>
                  </a:srgbClr>
                </a:solidFill>
              </a:rPr>
              <a:t>Review and Assessment Practice 3/10</a:t>
            </a:r>
            <a:endParaRPr lang="en-US" dirty="0"/>
          </a:p>
        </p:txBody>
      </p:sp>
      <p:sp>
        <p:nvSpPr>
          <p:cNvPr id="3" name="Content Placeholder 2"/>
          <p:cNvSpPr>
            <a:spLocks noGrp="1"/>
          </p:cNvSpPr>
          <p:nvPr>
            <p:ph idx="1"/>
          </p:nvPr>
        </p:nvSpPr>
        <p:spPr>
          <a:xfrm>
            <a:off x="822959" y="2819400"/>
            <a:ext cx="7543801" cy="3049694"/>
          </a:xfrm>
        </p:spPr>
        <p:txBody>
          <a:bodyPr>
            <a:normAutofit fontScale="85000" lnSpcReduction="20000"/>
          </a:bodyPr>
          <a:lstStyle/>
          <a:p>
            <a:r>
              <a:rPr lang="en-US" sz="2800" dirty="0">
                <a:latin typeface="Arial" panose="020B0604020202020204" pitchFamily="34" charset="0"/>
                <a:cs typeface="Arial" panose="020B0604020202020204" pitchFamily="34" charset="0"/>
              </a:rPr>
              <a:t>Safety Evaluation Report</a:t>
            </a:r>
          </a:p>
          <a:p>
            <a:pPr marL="285750" indent="-285750">
              <a:buFont typeface="Wingdings" panose="05000000000000000000" pitchFamily="2" charset="2"/>
              <a:buChar char="v"/>
            </a:pPr>
            <a:r>
              <a:rPr lang="en-US" sz="2400" dirty="0">
                <a:latin typeface="Arial" panose="020B0604020202020204" pitchFamily="34" charset="0"/>
                <a:cs typeface="Arial" panose="020B0604020202020204" pitchFamily="34" charset="0"/>
              </a:rPr>
              <a:t>Review steps include</a:t>
            </a:r>
            <a:r>
              <a:rPr lang="en-US" dirty="0">
                <a:latin typeface="Arial" panose="020B0604020202020204" pitchFamily="34" charset="0"/>
                <a:cs typeface="Arial" panose="020B0604020202020204" pitchFamily="34" charset="0"/>
              </a:rPr>
              <a:t>:</a:t>
            </a:r>
          </a:p>
          <a:p>
            <a:pPr marL="742950" lvl="1"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Understanding of the information</a:t>
            </a:r>
          </a:p>
          <a:p>
            <a:pPr marL="742950" lvl="1"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Verification of data and information </a:t>
            </a:r>
          </a:p>
          <a:p>
            <a:pPr marL="742950" lvl="1"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Verification of the assessments made by the applicant</a:t>
            </a:r>
          </a:p>
          <a:p>
            <a:pPr marL="742950" lvl="1"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Site visit </a:t>
            </a:r>
          </a:p>
          <a:p>
            <a:pPr marL="742950" lvl="1"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Inspections/audit of applicant’s management system </a:t>
            </a:r>
          </a:p>
          <a:p>
            <a:pPr marL="742950" lvl="1"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Independent analysis (audit calculations)</a:t>
            </a:r>
          </a:p>
          <a:p>
            <a:pPr marL="742950" lvl="1"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Review meetings with applicant to discuss outstanding issues</a:t>
            </a:r>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
        <p:nvSpPr>
          <p:cNvPr id="5" name="TextBox 4"/>
          <p:cNvSpPr txBox="1"/>
          <p:nvPr/>
        </p:nvSpPr>
        <p:spPr>
          <a:xfrm>
            <a:off x="822959" y="1899662"/>
            <a:ext cx="5044440" cy="523220"/>
          </a:xfrm>
          <a:prstGeom prst="rect">
            <a:avLst/>
          </a:prstGeom>
          <a:noFill/>
        </p:spPr>
        <p:txBody>
          <a:bodyPr wrap="square" rtlCol="0">
            <a:spAutoFit/>
          </a:bodyPr>
          <a:lstStyle/>
          <a:p>
            <a:r>
              <a:rPr lang="en-GB" sz="2800" b="1" dirty="0" smtClean="0">
                <a:solidFill>
                  <a:schemeClr val="tx2">
                    <a:lumMod val="50000"/>
                  </a:schemeClr>
                </a:solidFill>
              </a:rPr>
              <a:t>Review and Assessment 3/6</a:t>
            </a:r>
            <a:endParaRPr lang="en-GB" sz="2800" b="1" dirty="0"/>
          </a:p>
        </p:txBody>
      </p:sp>
    </p:spTree>
    <p:extLst>
      <p:ext uri="{BB962C8B-B14F-4D97-AF65-F5344CB8AC3E}">
        <p14:creationId xmlns="" xmlns:p14="http://schemas.microsoft.com/office/powerpoint/2010/main" val="1860172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solidFill>
                  <a:srgbClr val="000000">
                    <a:lumMod val="75000"/>
                    <a:lumOff val="25000"/>
                  </a:srgbClr>
                </a:solidFill>
              </a:rPr>
              <a:t>Review and Assessment Practice 4/10</a:t>
            </a:r>
            <a:endParaRPr lang="en-US" dirty="0"/>
          </a:p>
        </p:txBody>
      </p:sp>
      <p:sp>
        <p:nvSpPr>
          <p:cNvPr id="3" name="Content Placeholder 2"/>
          <p:cNvSpPr>
            <a:spLocks noGrp="1"/>
          </p:cNvSpPr>
          <p:nvPr>
            <p:ph idx="1"/>
          </p:nvPr>
        </p:nvSpPr>
        <p:spPr>
          <a:xfrm>
            <a:off x="822959" y="2422881"/>
            <a:ext cx="7543801" cy="3870123"/>
          </a:xfrm>
        </p:spPr>
        <p:txBody>
          <a:bodyPr>
            <a:normAutofit fontScale="85000" lnSpcReduction="20000"/>
          </a:bodyPr>
          <a:lstStyle/>
          <a:p>
            <a:pPr marL="742950" lvl="1" indent="-285750">
              <a:buFont typeface="Wingdings" panose="05000000000000000000" pitchFamily="2" charset="2"/>
              <a:buChar char="v"/>
            </a:pPr>
            <a:r>
              <a:rPr lang="en-US" sz="2800" dirty="0">
                <a:latin typeface="Arial" panose="020B0604020202020204" pitchFamily="34" charset="0"/>
                <a:cs typeface="Arial" panose="020B0604020202020204" pitchFamily="34" charset="0"/>
              </a:rPr>
              <a:t>Preparation of Evaluation Report describing: </a:t>
            </a:r>
          </a:p>
          <a:p>
            <a:pPr marL="1200150" lvl="2"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Briefly the information presented in the Safety Evaluation Report </a:t>
            </a:r>
          </a:p>
          <a:p>
            <a:pPr marL="1200150" lvl="2"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Review bases</a:t>
            </a:r>
          </a:p>
          <a:p>
            <a:pPr marL="1200150" lvl="2"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Verifications and assessments made by the reviewers</a:t>
            </a:r>
          </a:p>
          <a:p>
            <a:pPr marL="1200150" lvl="2"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Outside agencies and organizations contacted during the review, purpose for contacting and the outcome</a:t>
            </a:r>
          </a:p>
          <a:p>
            <a:pPr marL="1200150" lvl="2"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Analysis made during the review</a:t>
            </a:r>
          </a:p>
          <a:p>
            <a:pPr marL="1200150" lvl="2"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Issues identified and the resolutions made</a:t>
            </a:r>
          </a:p>
          <a:p>
            <a:pPr marL="1200150" lvl="2"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Outstanding issues, if any, NNRA decision on the issue and reviewer proposal for handling the issue</a:t>
            </a:r>
          </a:p>
          <a:p>
            <a:pPr marL="1200150" lvl="2"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Reviewer views whether authorization should be issue or otherwise</a:t>
            </a:r>
          </a:p>
          <a:p>
            <a:pPr marL="1200150" lvl="2" indent="-285750">
              <a:buFont typeface="Wingdings" panose="05000000000000000000" pitchFamily="2" charset="2"/>
              <a:buChar char="Ø"/>
            </a:pPr>
            <a:r>
              <a:rPr lang="en-US" sz="2400" dirty="0">
                <a:latin typeface="Arial" panose="020B0604020202020204" pitchFamily="34" charset="0"/>
                <a:cs typeface="Arial" panose="020B0604020202020204" pitchFamily="34" charset="0"/>
              </a:rPr>
              <a:t>Proposals for any term and condition for </a:t>
            </a:r>
            <a:r>
              <a:rPr lang="en-US" sz="2400" dirty="0" err="1">
                <a:latin typeface="Arial" panose="020B0604020202020204" pitchFamily="34" charset="0"/>
                <a:cs typeface="Arial" panose="020B0604020202020204" pitchFamily="34" charset="0"/>
              </a:rPr>
              <a:t>licence</a:t>
            </a:r>
            <a:endParaRPr lang="en-US" sz="2400" dirty="0">
              <a:latin typeface="Arial" panose="020B0604020202020204" pitchFamily="34" charset="0"/>
              <a:cs typeface="Arial" panose="020B0604020202020204" pitchFamily="34" charset="0"/>
            </a:endParaRPr>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
        <p:nvSpPr>
          <p:cNvPr id="5" name="TextBox 4"/>
          <p:cNvSpPr txBox="1"/>
          <p:nvPr/>
        </p:nvSpPr>
        <p:spPr>
          <a:xfrm>
            <a:off x="822959" y="1899662"/>
            <a:ext cx="5044440" cy="523220"/>
          </a:xfrm>
          <a:prstGeom prst="rect">
            <a:avLst/>
          </a:prstGeom>
          <a:noFill/>
        </p:spPr>
        <p:txBody>
          <a:bodyPr wrap="square" rtlCol="0">
            <a:spAutoFit/>
          </a:bodyPr>
          <a:lstStyle/>
          <a:p>
            <a:r>
              <a:rPr lang="en-GB" sz="2800" b="1" dirty="0" smtClean="0">
                <a:solidFill>
                  <a:schemeClr val="tx2">
                    <a:lumMod val="50000"/>
                  </a:schemeClr>
                </a:solidFill>
              </a:rPr>
              <a:t>Review and Assessment 4/6</a:t>
            </a:r>
            <a:endParaRPr lang="en-GB" sz="2800" b="1" dirty="0"/>
          </a:p>
        </p:txBody>
      </p:sp>
    </p:spTree>
    <p:extLst>
      <p:ext uri="{BB962C8B-B14F-4D97-AF65-F5344CB8AC3E}">
        <p14:creationId xmlns="" xmlns:p14="http://schemas.microsoft.com/office/powerpoint/2010/main" val="6735057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solidFill>
                  <a:srgbClr val="000000">
                    <a:lumMod val="75000"/>
                    <a:lumOff val="25000"/>
                  </a:srgbClr>
                </a:solidFill>
              </a:rPr>
              <a:t>Review and Assessment Practice 5/10</a:t>
            </a:r>
            <a:endParaRPr lang="en-US" dirty="0"/>
          </a:p>
        </p:txBody>
      </p:sp>
      <p:sp>
        <p:nvSpPr>
          <p:cNvPr id="3" name="Content Placeholder 2"/>
          <p:cNvSpPr>
            <a:spLocks noGrp="1"/>
          </p:cNvSpPr>
          <p:nvPr>
            <p:ph idx="1"/>
          </p:nvPr>
        </p:nvSpPr>
        <p:spPr>
          <a:xfrm>
            <a:off x="822959" y="2819400"/>
            <a:ext cx="7543801" cy="3049694"/>
          </a:xfrm>
        </p:spPr>
        <p:txBody>
          <a:bodyPr>
            <a:normAutofit/>
          </a:bodyPr>
          <a:lstStyle/>
          <a:p>
            <a:pPr algn="just"/>
            <a:r>
              <a:rPr lang="en-US" dirty="0" smtClean="0"/>
              <a:t>Submission of SAR  </a:t>
            </a:r>
            <a:r>
              <a:rPr lang="en-US" dirty="0"/>
              <a:t>by the Operating Organization in support of its license application </a:t>
            </a:r>
            <a:endParaRPr lang="en-US" dirty="0" smtClean="0"/>
          </a:p>
          <a:p>
            <a:pPr algn="just"/>
            <a:r>
              <a:rPr lang="en-US" dirty="0" smtClean="0"/>
              <a:t>NNRA to </a:t>
            </a:r>
            <a:r>
              <a:rPr lang="en-US" dirty="0"/>
              <a:t>determine whether the proposed facility can be sited, constructed, commissioned, operated, utilized, modified and decommissioned without undue radiological risks to the personnel at the site, the public and the </a:t>
            </a:r>
            <a:r>
              <a:rPr lang="en-US" dirty="0" smtClean="0"/>
              <a:t>environment</a:t>
            </a:r>
          </a:p>
          <a:p>
            <a:r>
              <a:rPr lang="en-US" dirty="0" smtClean="0"/>
              <a:t>Use of graded approach</a:t>
            </a:r>
            <a:endParaRPr lang="en-US" dirty="0"/>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
        <p:nvSpPr>
          <p:cNvPr id="5" name="TextBox 4"/>
          <p:cNvSpPr txBox="1"/>
          <p:nvPr/>
        </p:nvSpPr>
        <p:spPr>
          <a:xfrm>
            <a:off x="822959" y="1899662"/>
            <a:ext cx="5044440" cy="523220"/>
          </a:xfrm>
          <a:prstGeom prst="rect">
            <a:avLst/>
          </a:prstGeom>
          <a:noFill/>
        </p:spPr>
        <p:txBody>
          <a:bodyPr wrap="square" rtlCol="0">
            <a:spAutoFit/>
          </a:bodyPr>
          <a:lstStyle/>
          <a:p>
            <a:r>
              <a:rPr lang="en-GB" sz="2800" b="1" dirty="0" smtClean="0">
                <a:solidFill>
                  <a:schemeClr val="tx2">
                    <a:lumMod val="50000"/>
                  </a:schemeClr>
                </a:solidFill>
              </a:rPr>
              <a:t>Review and Assessment 5/6</a:t>
            </a:r>
            <a:endParaRPr lang="en-GB" sz="2800" b="1" dirty="0"/>
          </a:p>
        </p:txBody>
      </p:sp>
    </p:spTree>
    <p:extLst>
      <p:ext uri="{BB962C8B-B14F-4D97-AF65-F5344CB8AC3E}">
        <p14:creationId xmlns="" xmlns:p14="http://schemas.microsoft.com/office/powerpoint/2010/main" val="38194840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solidFill>
                  <a:srgbClr val="000000">
                    <a:lumMod val="75000"/>
                    <a:lumOff val="25000"/>
                  </a:srgbClr>
                </a:solidFill>
              </a:rPr>
              <a:t>Review and Assessment </a:t>
            </a:r>
            <a:r>
              <a:rPr lang="en-US" sz="3200" dirty="0" smtClean="0">
                <a:solidFill>
                  <a:srgbClr val="000000">
                    <a:lumMod val="75000"/>
                    <a:lumOff val="25000"/>
                  </a:srgbClr>
                </a:solidFill>
              </a:rPr>
              <a:t>Practice 6/10</a:t>
            </a:r>
            <a:endParaRPr lang="en-US" dirty="0"/>
          </a:p>
        </p:txBody>
      </p:sp>
      <p:sp>
        <p:nvSpPr>
          <p:cNvPr id="3" name="Content Placeholder 2"/>
          <p:cNvSpPr>
            <a:spLocks noGrp="1"/>
          </p:cNvSpPr>
          <p:nvPr>
            <p:ph idx="1"/>
          </p:nvPr>
        </p:nvSpPr>
        <p:spPr>
          <a:xfrm>
            <a:off x="822959" y="3048000"/>
            <a:ext cx="7543801" cy="2821094"/>
          </a:xfrm>
        </p:spPr>
        <p:txBody>
          <a:bodyPr/>
          <a:lstStyle/>
          <a:p>
            <a:r>
              <a:rPr lang="en-US" dirty="0" smtClean="0"/>
              <a:t>Close liaison with </a:t>
            </a:r>
            <a:r>
              <a:rPr lang="en-US" dirty="0" smtClean="0"/>
              <a:t>Operating Organization </a:t>
            </a:r>
            <a:r>
              <a:rPr lang="en-US" dirty="0" smtClean="0"/>
              <a:t>especially schedule </a:t>
            </a:r>
            <a:r>
              <a:rPr lang="en-US" dirty="0"/>
              <a:t>for the submission of safety documents for review and assessment</a:t>
            </a:r>
            <a:r>
              <a:rPr lang="en-US" dirty="0" smtClean="0"/>
              <a:t>.</a:t>
            </a:r>
          </a:p>
          <a:p>
            <a:r>
              <a:rPr lang="en-US" dirty="0" smtClean="0"/>
              <a:t>NNRA</a:t>
            </a:r>
            <a:r>
              <a:rPr lang="en-US" dirty="0" smtClean="0"/>
              <a:t> </a:t>
            </a:r>
            <a:r>
              <a:rPr lang="en-US" dirty="0" smtClean="0"/>
              <a:t>to </a:t>
            </a:r>
            <a:r>
              <a:rPr lang="en-US" dirty="0"/>
              <a:t>ensure </a:t>
            </a:r>
            <a:r>
              <a:rPr lang="en-US" dirty="0" smtClean="0"/>
              <a:t>SAR </a:t>
            </a:r>
            <a:r>
              <a:rPr lang="en-US" dirty="0"/>
              <a:t>submitted by the Operating Organization gives a detailed description of the reactor site, the reactor, experimental devices and all other facilities and activities with safety significance.</a:t>
            </a:r>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
        <p:nvSpPr>
          <p:cNvPr id="5" name="TextBox 4"/>
          <p:cNvSpPr txBox="1"/>
          <p:nvPr/>
        </p:nvSpPr>
        <p:spPr>
          <a:xfrm>
            <a:off x="822959" y="1899662"/>
            <a:ext cx="5044440" cy="523220"/>
          </a:xfrm>
          <a:prstGeom prst="rect">
            <a:avLst/>
          </a:prstGeom>
          <a:noFill/>
        </p:spPr>
        <p:txBody>
          <a:bodyPr wrap="square" rtlCol="0">
            <a:spAutoFit/>
          </a:bodyPr>
          <a:lstStyle/>
          <a:p>
            <a:r>
              <a:rPr lang="en-GB" sz="2800" b="1" dirty="0" smtClean="0">
                <a:solidFill>
                  <a:schemeClr val="tx2">
                    <a:lumMod val="50000"/>
                  </a:schemeClr>
                </a:solidFill>
              </a:rPr>
              <a:t>Review and Assessment 6/6</a:t>
            </a:r>
            <a:endParaRPr lang="en-GB" sz="2800"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solidFill>
                  <a:srgbClr val="000000">
                    <a:lumMod val="75000"/>
                    <a:lumOff val="25000"/>
                  </a:srgbClr>
                </a:solidFill>
              </a:rPr>
              <a:t>Review and Assessment </a:t>
            </a:r>
            <a:r>
              <a:rPr lang="en-US" sz="3200" dirty="0" smtClean="0">
                <a:solidFill>
                  <a:srgbClr val="000000">
                    <a:lumMod val="75000"/>
                    <a:lumOff val="25000"/>
                  </a:srgbClr>
                </a:solidFill>
              </a:rPr>
              <a:t>Practice 7/10</a:t>
            </a:r>
            <a:endParaRPr lang="en-US" dirty="0"/>
          </a:p>
        </p:txBody>
      </p:sp>
      <p:sp>
        <p:nvSpPr>
          <p:cNvPr id="3" name="Content Placeholder 2"/>
          <p:cNvSpPr>
            <a:spLocks noGrp="1"/>
          </p:cNvSpPr>
          <p:nvPr>
            <p:ph idx="1"/>
          </p:nvPr>
        </p:nvSpPr>
        <p:spPr>
          <a:xfrm>
            <a:off x="822959" y="2667000"/>
            <a:ext cx="7543801" cy="3202094"/>
          </a:xfrm>
        </p:spPr>
        <p:txBody>
          <a:bodyPr/>
          <a:lstStyle/>
          <a:p>
            <a:pPr algn="just"/>
            <a:r>
              <a:rPr lang="en-US" dirty="0" smtClean="0"/>
              <a:t>Prime responsibility of </a:t>
            </a:r>
            <a:r>
              <a:rPr lang="en-US" dirty="0" smtClean="0"/>
              <a:t>Operating Organization</a:t>
            </a:r>
            <a:endParaRPr lang="en-US" dirty="0" smtClean="0"/>
          </a:p>
          <a:p>
            <a:pPr algn="just"/>
            <a:r>
              <a:rPr lang="en-US" dirty="0" smtClean="0"/>
              <a:t>Report to </a:t>
            </a:r>
            <a:r>
              <a:rPr lang="en-US" dirty="0" smtClean="0"/>
              <a:t>NNRA </a:t>
            </a:r>
            <a:r>
              <a:rPr lang="en-US" dirty="0" smtClean="0"/>
              <a:t>confirmed </a:t>
            </a:r>
            <a:r>
              <a:rPr lang="en-US" dirty="0"/>
              <a:t>findings of the periodic safety review that have implications for </a:t>
            </a:r>
            <a:r>
              <a:rPr lang="en-US" dirty="0" smtClean="0"/>
              <a:t>safety</a:t>
            </a:r>
          </a:p>
          <a:p>
            <a:pPr algn="just"/>
            <a:r>
              <a:rPr lang="en-US" dirty="0"/>
              <a:t>The review shall be made periodically, at least every ten years depending on the size of the facility</a:t>
            </a:r>
            <a:r>
              <a:rPr lang="en-US" dirty="0" smtClean="0"/>
              <a:t> </a:t>
            </a:r>
            <a:endParaRPr lang="en-US" dirty="0"/>
          </a:p>
          <a:p>
            <a:endParaRPr lang="en-US" dirty="0"/>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
        <p:nvSpPr>
          <p:cNvPr id="5" name="TextBox 4"/>
          <p:cNvSpPr txBox="1"/>
          <p:nvPr/>
        </p:nvSpPr>
        <p:spPr>
          <a:xfrm>
            <a:off x="822959" y="1899662"/>
            <a:ext cx="5044440" cy="523220"/>
          </a:xfrm>
          <a:prstGeom prst="rect">
            <a:avLst/>
          </a:prstGeom>
          <a:noFill/>
        </p:spPr>
        <p:txBody>
          <a:bodyPr wrap="square" rtlCol="0">
            <a:spAutoFit/>
          </a:bodyPr>
          <a:lstStyle/>
          <a:p>
            <a:r>
              <a:rPr lang="en-GB" sz="2800" b="1" dirty="0" smtClean="0">
                <a:solidFill>
                  <a:schemeClr val="tx2">
                    <a:lumMod val="50000"/>
                  </a:schemeClr>
                </a:solidFill>
              </a:rPr>
              <a:t>Periodic Safety Review</a:t>
            </a:r>
            <a:endParaRPr lang="en-GB" sz="2800" b="1"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solidFill>
                  <a:srgbClr val="000000">
                    <a:lumMod val="75000"/>
                    <a:lumOff val="25000"/>
                  </a:srgbClr>
                </a:solidFill>
              </a:rPr>
              <a:t>Review and Assessment </a:t>
            </a:r>
            <a:r>
              <a:rPr lang="en-US" sz="3200" dirty="0" smtClean="0">
                <a:solidFill>
                  <a:srgbClr val="000000">
                    <a:lumMod val="75000"/>
                    <a:lumOff val="25000"/>
                  </a:srgbClr>
                </a:solidFill>
              </a:rPr>
              <a:t>Practice 8/10</a:t>
            </a:r>
            <a:endParaRPr lang="en-US" dirty="0"/>
          </a:p>
        </p:txBody>
      </p:sp>
      <p:sp>
        <p:nvSpPr>
          <p:cNvPr id="3" name="Content Placeholder 2"/>
          <p:cNvSpPr>
            <a:spLocks noGrp="1"/>
          </p:cNvSpPr>
          <p:nvPr>
            <p:ph idx="1"/>
          </p:nvPr>
        </p:nvSpPr>
        <p:spPr>
          <a:xfrm>
            <a:off x="822959" y="2667000"/>
            <a:ext cx="7543801" cy="3202094"/>
          </a:xfrm>
        </p:spPr>
        <p:txBody>
          <a:bodyPr>
            <a:normAutofit/>
          </a:bodyPr>
          <a:lstStyle/>
          <a:p>
            <a:pPr algn="just"/>
            <a:r>
              <a:rPr lang="en-US" dirty="0"/>
              <a:t>The Safety Analysis Report (SAR) shall be prepared by the Operating Organization for the justification of the site and design and shall be the basis for the safe operation of the Research Reactor. </a:t>
            </a:r>
            <a:endParaRPr lang="en-US" dirty="0" smtClean="0"/>
          </a:p>
          <a:p>
            <a:pPr algn="just"/>
            <a:r>
              <a:rPr lang="en-US" dirty="0"/>
              <a:t>. The SAR shall be updated during the operational lifetime of the reactor on the basis of the experience and knowledge gained </a:t>
            </a:r>
            <a:endParaRPr lang="en-US" dirty="0" smtClean="0"/>
          </a:p>
          <a:p>
            <a:pPr algn="just"/>
            <a:r>
              <a:rPr lang="en-US" dirty="0"/>
              <a:t>The SAR shall cite the technical literature in the form of references that may be necessary for a thorough review and assessment process. </a:t>
            </a:r>
            <a:endParaRPr lang="en-US" dirty="0" smtClean="0"/>
          </a:p>
          <a:p>
            <a:pPr algn="just"/>
            <a:r>
              <a:rPr lang="en-US" dirty="0"/>
              <a:t>The safety analyses in the SAR shall form the basis for establishing the operational limits and conditions (OLCs) for the Research Reactor. </a:t>
            </a:r>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
        <p:nvSpPr>
          <p:cNvPr id="5" name="TextBox 4"/>
          <p:cNvSpPr txBox="1"/>
          <p:nvPr/>
        </p:nvSpPr>
        <p:spPr>
          <a:xfrm>
            <a:off x="822959" y="1899662"/>
            <a:ext cx="5044440" cy="523220"/>
          </a:xfrm>
          <a:prstGeom prst="rect">
            <a:avLst/>
          </a:prstGeom>
          <a:noFill/>
        </p:spPr>
        <p:txBody>
          <a:bodyPr wrap="square" rtlCol="0">
            <a:spAutoFit/>
          </a:bodyPr>
          <a:lstStyle/>
          <a:p>
            <a:r>
              <a:rPr lang="en-GB" sz="2800" b="1" dirty="0" smtClean="0">
                <a:solidFill>
                  <a:schemeClr val="tx2">
                    <a:lumMod val="50000"/>
                  </a:schemeClr>
                </a:solidFill>
              </a:rPr>
              <a:t>Safety Analysis Report</a:t>
            </a:r>
            <a:endParaRPr lang="en-GB" sz="2800"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solidFill>
                  <a:srgbClr val="000000">
                    <a:lumMod val="75000"/>
                    <a:lumOff val="25000"/>
                  </a:srgbClr>
                </a:solidFill>
              </a:rPr>
              <a:t>Review and Assessment </a:t>
            </a:r>
            <a:r>
              <a:rPr lang="en-US" sz="3200" dirty="0" smtClean="0">
                <a:solidFill>
                  <a:srgbClr val="000000">
                    <a:lumMod val="75000"/>
                    <a:lumOff val="25000"/>
                  </a:srgbClr>
                </a:solidFill>
              </a:rPr>
              <a:t>Practice </a:t>
            </a:r>
            <a:r>
              <a:rPr lang="en-US" sz="3200" dirty="0" smtClean="0">
                <a:solidFill>
                  <a:srgbClr val="000000">
                    <a:lumMod val="75000"/>
                    <a:lumOff val="25000"/>
                  </a:srgbClr>
                </a:solidFill>
              </a:rPr>
              <a:t>9/9</a:t>
            </a:r>
            <a:endParaRPr lang="en-US" dirty="0"/>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
        <p:nvSpPr>
          <p:cNvPr id="6" name="Rectangle 5"/>
          <p:cNvSpPr/>
          <p:nvPr/>
        </p:nvSpPr>
        <p:spPr>
          <a:xfrm>
            <a:off x="1670969" y="1666640"/>
            <a:ext cx="5348153" cy="523220"/>
          </a:xfrm>
          <a:prstGeom prst="rect">
            <a:avLst/>
          </a:prstGeom>
        </p:spPr>
        <p:txBody>
          <a:bodyPr wrap="square">
            <a:spAutoFit/>
          </a:bodyPr>
          <a:lstStyle/>
          <a:p>
            <a:r>
              <a:rPr lang="en-US" sz="2800" b="1" dirty="0">
                <a:solidFill>
                  <a:schemeClr val="tx2">
                    <a:lumMod val="50000"/>
                  </a:schemeClr>
                </a:solidFill>
              </a:rPr>
              <a:t>Process of Review and Assessment</a:t>
            </a:r>
          </a:p>
        </p:txBody>
      </p:sp>
      <p:grpSp>
        <p:nvGrpSpPr>
          <p:cNvPr id="107" name="Group 106"/>
          <p:cNvGrpSpPr/>
          <p:nvPr/>
        </p:nvGrpSpPr>
        <p:grpSpPr>
          <a:xfrm>
            <a:off x="519247" y="2379485"/>
            <a:ext cx="7076516" cy="3819985"/>
            <a:chOff x="162484" y="1328308"/>
            <a:chExt cx="8602213" cy="5262063"/>
          </a:xfrm>
        </p:grpSpPr>
        <p:sp>
          <p:nvSpPr>
            <p:cNvPr id="74" name="Rectangle 73"/>
            <p:cNvSpPr/>
            <p:nvPr/>
          </p:nvSpPr>
          <p:spPr>
            <a:xfrm>
              <a:off x="5160964" y="2510203"/>
              <a:ext cx="1439881" cy="338554"/>
            </a:xfrm>
            <a:prstGeom prst="rect">
              <a:avLst/>
            </a:prstGeom>
          </p:spPr>
          <p:txBody>
            <a:bodyPr wrap="none">
              <a:spAutoFit/>
            </a:bodyPr>
            <a:lstStyle/>
            <a:p>
              <a:r>
                <a:rPr lang="en-US" sz="1600" b="1" dirty="0">
                  <a:solidFill>
                    <a:schemeClr val="bg1"/>
                  </a:solidFill>
                </a:rPr>
                <a:t>Site Evaluation</a:t>
              </a:r>
              <a:endParaRPr lang="en-US" sz="1600" dirty="0"/>
            </a:p>
          </p:txBody>
        </p:sp>
        <p:sp>
          <p:nvSpPr>
            <p:cNvPr id="75" name="Rounded Rectangle 74"/>
            <p:cNvSpPr/>
            <p:nvPr/>
          </p:nvSpPr>
          <p:spPr>
            <a:xfrm>
              <a:off x="3593063" y="3663496"/>
              <a:ext cx="2047081" cy="5757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latin typeface="Arial" panose="020B0604020202020204" pitchFamily="34" charset="0"/>
                  <a:cs typeface="Arial" panose="020B0604020202020204" pitchFamily="34" charset="0"/>
                </a:rPr>
                <a:t>Detailed Review</a:t>
              </a:r>
              <a:endParaRPr lang="en-US" sz="1200" dirty="0">
                <a:latin typeface="Arial" panose="020B0604020202020204" pitchFamily="34" charset="0"/>
                <a:cs typeface="Arial" panose="020B0604020202020204" pitchFamily="34" charset="0"/>
              </a:endParaRPr>
            </a:p>
          </p:txBody>
        </p:sp>
        <p:sp>
          <p:nvSpPr>
            <p:cNvPr id="76" name="Rounded Rectangle 75"/>
            <p:cNvSpPr/>
            <p:nvPr/>
          </p:nvSpPr>
          <p:spPr>
            <a:xfrm>
              <a:off x="538977" y="2661748"/>
              <a:ext cx="2047081" cy="5757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latin typeface="Arial" panose="020B0604020202020204" pitchFamily="34" charset="0"/>
                  <a:cs typeface="Arial" panose="020B0604020202020204" pitchFamily="34" charset="0"/>
                </a:rPr>
                <a:t>Request for additional document</a:t>
              </a:r>
              <a:endParaRPr lang="en-US" sz="1200" dirty="0">
                <a:latin typeface="Arial" panose="020B0604020202020204" pitchFamily="34" charset="0"/>
                <a:cs typeface="Arial" panose="020B0604020202020204" pitchFamily="34" charset="0"/>
              </a:endParaRPr>
            </a:p>
          </p:txBody>
        </p:sp>
        <p:sp>
          <p:nvSpPr>
            <p:cNvPr id="77" name="Rounded Rectangle 76"/>
            <p:cNvSpPr/>
            <p:nvPr/>
          </p:nvSpPr>
          <p:spPr>
            <a:xfrm>
              <a:off x="473369" y="4000049"/>
              <a:ext cx="2184399" cy="5757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latin typeface="Arial" panose="020B0604020202020204" pitchFamily="34" charset="0"/>
                  <a:cs typeface="Arial" panose="020B0604020202020204" pitchFamily="34" charset="0"/>
                </a:rPr>
                <a:t>Review Recommended corrective action</a:t>
              </a:r>
              <a:endParaRPr lang="en-US" sz="1200" dirty="0">
                <a:latin typeface="Arial" panose="020B0604020202020204" pitchFamily="34" charset="0"/>
                <a:cs typeface="Arial" panose="020B0604020202020204" pitchFamily="34" charset="0"/>
              </a:endParaRPr>
            </a:p>
          </p:txBody>
        </p:sp>
        <p:sp>
          <p:nvSpPr>
            <p:cNvPr id="78" name="Rounded Rectangle 77"/>
            <p:cNvSpPr/>
            <p:nvPr/>
          </p:nvSpPr>
          <p:spPr>
            <a:xfrm>
              <a:off x="6501732" y="1537525"/>
              <a:ext cx="2199476" cy="5017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latin typeface="Arial" panose="020B0604020202020204" pitchFamily="34" charset="0"/>
                  <a:cs typeface="Arial" panose="020B0604020202020204" pitchFamily="34" charset="0"/>
                </a:rPr>
                <a:t>Response for Licensee</a:t>
              </a:r>
              <a:endParaRPr lang="en-US" sz="1200" dirty="0">
                <a:latin typeface="Arial" panose="020B0604020202020204" pitchFamily="34" charset="0"/>
                <a:cs typeface="Arial" panose="020B0604020202020204" pitchFamily="34" charset="0"/>
              </a:endParaRPr>
            </a:p>
          </p:txBody>
        </p:sp>
        <p:sp>
          <p:nvSpPr>
            <p:cNvPr id="79" name="Rounded Rectangle 78"/>
            <p:cNvSpPr/>
            <p:nvPr/>
          </p:nvSpPr>
          <p:spPr>
            <a:xfrm>
              <a:off x="6597385" y="2929466"/>
              <a:ext cx="2047081" cy="5757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latin typeface="Arial" panose="020B0604020202020204" pitchFamily="34" charset="0"/>
                  <a:cs typeface="Arial" panose="020B0604020202020204" pitchFamily="34" charset="0"/>
                </a:rPr>
                <a:t>Review Meeting</a:t>
              </a:r>
              <a:endParaRPr lang="en-US" sz="1200" dirty="0">
                <a:latin typeface="Arial" panose="020B0604020202020204" pitchFamily="34" charset="0"/>
                <a:cs typeface="Arial" panose="020B0604020202020204" pitchFamily="34" charset="0"/>
              </a:endParaRPr>
            </a:p>
          </p:txBody>
        </p:sp>
        <p:sp>
          <p:nvSpPr>
            <p:cNvPr id="80" name="Rounded Rectangle 79"/>
            <p:cNvSpPr/>
            <p:nvPr/>
          </p:nvSpPr>
          <p:spPr>
            <a:xfrm>
              <a:off x="3524514" y="1328308"/>
              <a:ext cx="2207960" cy="8968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latin typeface="Arial" panose="020B0604020202020204" pitchFamily="34" charset="0"/>
                  <a:cs typeface="Arial" panose="020B0604020202020204" pitchFamily="34" charset="0"/>
                </a:rPr>
                <a:t>Submission of Application and associated document</a:t>
              </a:r>
              <a:endParaRPr lang="en-US" sz="1200" dirty="0">
                <a:latin typeface="Arial" panose="020B0604020202020204" pitchFamily="34" charset="0"/>
                <a:cs typeface="Arial" panose="020B0604020202020204" pitchFamily="34" charset="0"/>
              </a:endParaRPr>
            </a:p>
          </p:txBody>
        </p:sp>
        <p:sp>
          <p:nvSpPr>
            <p:cNvPr id="81" name="Flowchart: Decision 80"/>
            <p:cNvSpPr/>
            <p:nvPr/>
          </p:nvSpPr>
          <p:spPr>
            <a:xfrm>
              <a:off x="6493248" y="4165600"/>
              <a:ext cx="2271449" cy="829734"/>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latin typeface="Arial" panose="020B0604020202020204" pitchFamily="34" charset="0"/>
                  <a:cs typeface="Arial" panose="020B0604020202020204" pitchFamily="34" charset="0"/>
                </a:rPr>
                <a:t>Issue resolved?</a:t>
              </a:r>
              <a:endParaRPr lang="en-US" sz="1200" dirty="0">
                <a:latin typeface="Arial" panose="020B0604020202020204" pitchFamily="34" charset="0"/>
                <a:cs typeface="Arial" panose="020B0604020202020204" pitchFamily="34" charset="0"/>
              </a:endParaRPr>
            </a:p>
          </p:txBody>
        </p:sp>
        <p:sp>
          <p:nvSpPr>
            <p:cNvPr id="82" name="Flowchart: Decision 81"/>
            <p:cNvSpPr/>
            <p:nvPr/>
          </p:nvSpPr>
          <p:spPr>
            <a:xfrm>
              <a:off x="3502119" y="4504026"/>
              <a:ext cx="2205231" cy="979492"/>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latin typeface="Arial" panose="020B0604020202020204" pitchFamily="34" charset="0"/>
                  <a:cs typeface="Arial" panose="020B0604020202020204" pitchFamily="34" charset="0"/>
                </a:rPr>
                <a:t>Submission accepted?</a:t>
              </a:r>
              <a:endParaRPr lang="en-US" sz="1200" dirty="0">
                <a:latin typeface="Arial" panose="020B0604020202020204" pitchFamily="34" charset="0"/>
                <a:cs typeface="Arial" panose="020B0604020202020204" pitchFamily="34" charset="0"/>
              </a:endParaRPr>
            </a:p>
          </p:txBody>
        </p:sp>
        <p:sp>
          <p:nvSpPr>
            <p:cNvPr id="83" name="Flowchart: Decision 82"/>
            <p:cNvSpPr/>
            <p:nvPr/>
          </p:nvSpPr>
          <p:spPr>
            <a:xfrm>
              <a:off x="3512356" y="2400040"/>
              <a:ext cx="2194994" cy="1059470"/>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latin typeface="Arial" panose="020B0604020202020204" pitchFamily="34" charset="0"/>
                  <a:cs typeface="Arial" panose="020B0604020202020204" pitchFamily="34" charset="0"/>
                </a:rPr>
                <a:t>Submission completed?</a:t>
              </a:r>
              <a:endParaRPr lang="en-US" sz="1050" dirty="0">
                <a:latin typeface="Arial" panose="020B0604020202020204" pitchFamily="34" charset="0"/>
                <a:cs typeface="Arial" panose="020B0604020202020204" pitchFamily="34" charset="0"/>
              </a:endParaRPr>
            </a:p>
          </p:txBody>
        </p:sp>
        <p:sp>
          <p:nvSpPr>
            <p:cNvPr id="84" name="Rectangle 83"/>
            <p:cNvSpPr/>
            <p:nvPr/>
          </p:nvSpPr>
          <p:spPr>
            <a:xfrm>
              <a:off x="4091678" y="5681330"/>
              <a:ext cx="864364" cy="276999"/>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Yes</a:t>
              </a:r>
              <a:endParaRPr lang="en-US" sz="1600" dirty="0"/>
            </a:p>
          </p:txBody>
        </p:sp>
        <p:sp>
          <p:nvSpPr>
            <p:cNvPr id="85" name="Rectangle 84"/>
            <p:cNvSpPr/>
            <p:nvPr/>
          </p:nvSpPr>
          <p:spPr>
            <a:xfrm>
              <a:off x="2821432" y="2686317"/>
              <a:ext cx="864364" cy="276999"/>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No</a:t>
              </a:r>
              <a:endParaRPr lang="en-US" sz="1600" dirty="0"/>
            </a:p>
          </p:txBody>
        </p:sp>
        <p:cxnSp>
          <p:nvCxnSpPr>
            <p:cNvPr id="86" name="Straight Arrow Connector 85"/>
            <p:cNvCxnSpPr>
              <a:stCxn id="80" idx="2"/>
            </p:cNvCxnSpPr>
            <p:nvPr/>
          </p:nvCxnSpPr>
          <p:spPr>
            <a:xfrm flipH="1">
              <a:off x="4622849" y="2225130"/>
              <a:ext cx="5645" cy="242213"/>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a:stCxn id="83" idx="2"/>
            </p:cNvCxnSpPr>
            <p:nvPr/>
          </p:nvCxnSpPr>
          <p:spPr>
            <a:xfrm>
              <a:off x="4609853" y="3459510"/>
              <a:ext cx="12561" cy="239901"/>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p:cNvCxnSpPr>
              <a:stCxn id="75" idx="2"/>
            </p:cNvCxnSpPr>
            <p:nvPr/>
          </p:nvCxnSpPr>
          <p:spPr>
            <a:xfrm flipH="1">
              <a:off x="4616603" y="4239229"/>
              <a:ext cx="1" cy="239375"/>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89" name="Rounded Rectangle 88"/>
            <p:cNvSpPr/>
            <p:nvPr/>
          </p:nvSpPr>
          <p:spPr>
            <a:xfrm>
              <a:off x="3369487" y="5969926"/>
              <a:ext cx="2437922" cy="50235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latin typeface="Arial" panose="020B0604020202020204" pitchFamily="34" charset="0"/>
                  <a:cs typeface="Arial" panose="020B0604020202020204" pitchFamily="34" charset="0"/>
                </a:rPr>
                <a:t>Safety Evaluation Report</a:t>
              </a:r>
              <a:endParaRPr lang="en-US" sz="1200" dirty="0">
                <a:latin typeface="Arial" panose="020B0604020202020204" pitchFamily="34" charset="0"/>
                <a:cs typeface="Arial" panose="020B0604020202020204" pitchFamily="34" charset="0"/>
              </a:endParaRPr>
            </a:p>
          </p:txBody>
        </p:sp>
        <p:cxnSp>
          <p:nvCxnSpPr>
            <p:cNvPr id="90" name="Straight Arrow Connector 89"/>
            <p:cNvCxnSpPr>
              <a:stCxn id="82" idx="2"/>
            </p:cNvCxnSpPr>
            <p:nvPr/>
          </p:nvCxnSpPr>
          <p:spPr>
            <a:xfrm flipH="1">
              <a:off x="4604734" y="5483518"/>
              <a:ext cx="1" cy="527574"/>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a:stCxn id="83" idx="1"/>
            </p:cNvCxnSpPr>
            <p:nvPr/>
          </p:nvCxnSpPr>
          <p:spPr>
            <a:xfrm flipH="1" flipV="1">
              <a:off x="2586448" y="2929466"/>
              <a:ext cx="925908" cy="309"/>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92" name="Elbow Connector 91"/>
            <p:cNvCxnSpPr>
              <a:stCxn id="82" idx="1"/>
              <a:endCxn id="77" idx="2"/>
            </p:cNvCxnSpPr>
            <p:nvPr/>
          </p:nvCxnSpPr>
          <p:spPr>
            <a:xfrm rot="10800000">
              <a:off x="1565569" y="4575782"/>
              <a:ext cx="1936550" cy="417990"/>
            </a:xfrm>
            <a:prstGeom prst="bentConnector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flipH="1">
              <a:off x="7643901" y="5001650"/>
              <a:ext cx="2005" cy="1587387"/>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4" name="Straight Connector 93"/>
            <p:cNvCxnSpPr/>
            <p:nvPr/>
          </p:nvCxnSpPr>
          <p:spPr>
            <a:xfrm flipH="1">
              <a:off x="1562517" y="6590371"/>
              <a:ext cx="6081384" cy="0"/>
            </a:xfrm>
            <a:prstGeom prst="line">
              <a:avLst/>
            </a:prstGeom>
            <a:ln w="28575">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flipV="1">
              <a:off x="1562517" y="4993772"/>
              <a:ext cx="0" cy="1595265"/>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96" name="Elbow Connector 95"/>
            <p:cNvCxnSpPr>
              <a:stCxn id="77" idx="1"/>
            </p:cNvCxnSpPr>
            <p:nvPr/>
          </p:nvCxnSpPr>
          <p:spPr>
            <a:xfrm rot="10800000">
              <a:off x="162485" y="1788658"/>
              <a:ext cx="310884" cy="2499259"/>
            </a:xfrm>
            <a:prstGeom prst="bentConnector2">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97" name="Straight Arrow Connector 96"/>
            <p:cNvCxnSpPr>
              <a:endCxn id="80" idx="1"/>
            </p:cNvCxnSpPr>
            <p:nvPr/>
          </p:nvCxnSpPr>
          <p:spPr>
            <a:xfrm flipV="1">
              <a:off x="162485" y="1776719"/>
              <a:ext cx="3362029" cy="11939"/>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a:stCxn id="76" idx="1"/>
            </p:cNvCxnSpPr>
            <p:nvPr/>
          </p:nvCxnSpPr>
          <p:spPr>
            <a:xfrm flipH="1" flipV="1">
              <a:off x="162484" y="2916755"/>
              <a:ext cx="376493" cy="32860"/>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a:xfrm>
              <a:off x="5737412" y="1776719"/>
              <a:ext cx="769258" cy="11674"/>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a:endCxn id="81" idx="0"/>
            </p:cNvCxnSpPr>
            <p:nvPr/>
          </p:nvCxnSpPr>
          <p:spPr>
            <a:xfrm>
              <a:off x="7628972" y="3579461"/>
              <a:ext cx="1" cy="586139"/>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a:stCxn id="78" idx="2"/>
              <a:endCxn id="79" idx="0"/>
            </p:cNvCxnSpPr>
            <p:nvPr/>
          </p:nvCxnSpPr>
          <p:spPr>
            <a:xfrm>
              <a:off x="7601471" y="2039261"/>
              <a:ext cx="19456" cy="890205"/>
            </a:xfrm>
            <a:prstGeom prst="straightConnector1">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02" name="Elbow Connector 101"/>
            <p:cNvCxnSpPr>
              <a:stCxn id="81" idx="1"/>
            </p:cNvCxnSpPr>
            <p:nvPr/>
          </p:nvCxnSpPr>
          <p:spPr>
            <a:xfrm rot="10800000" flipV="1">
              <a:off x="4603210" y="4580466"/>
              <a:ext cx="1890039" cy="1210937"/>
            </a:xfrm>
            <a:prstGeom prst="bentConnector3">
              <a:avLst>
                <a:gd name="adj1" fmla="val 24298"/>
              </a:avLst>
            </a:prstGeom>
            <a:ln w="285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03" name="Rectangle 102"/>
            <p:cNvSpPr/>
            <p:nvPr/>
          </p:nvSpPr>
          <p:spPr>
            <a:xfrm>
              <a:off x="7260082" y="5381892"/>
              <a:ext cx="864364" cy="276999"/>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No</a:t>
              </a:r>
              <a:endParaRPr lang="en-US" sz="1600" dirty="0"/>
            </a:p>
          </p:txBody>
        </p:sp>
        <p:sp>
          <p:nvSpPr>
            <p:cNvPr id="104" name="Rectangle 103"/>
            <p:cNvSpPr/>
            <p:nvPr/>
          </p:nvSpPr>
          <p:spPr>
            <a:xfrm>
              <a:off x="5872853" y="4319255"/>
              <a:ext cx="864364" cy="276999"/>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Yes</a:t>
              </a:r>
              <a:endParaRPr lang="en-US" sz="1600" dirty="0"/>
            </a:p>
          </p:txBody>
        </p:sp>
        <p:sp>
          <p:nvSpPr>
            <p:cNvPr id="105" name="Rectangle 104"/>
            <p:cNvSpPr/>
            <p:nvPr/>
          </p:nvSpPr>
          <p:spPr>
            <a:xfrm>
              <a:off x="4215503" y="3347705"/>
              <a:ext cx="864364" cy="276999"/>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Yes</a:t>
              </a:r>
              <a:endParaRPr lang="en-US" sz="1600" dirty="0"/>
            </a:p>
          </p:txBody>
        </p:sp>
        <p:sp>
          <p:nvSpPr>
            <p:cNvPr id="106" name="Rectangle 105"/>
            <p:cNvSpPr/>
            <p:nvPr/>
          </p:nvSpPr>
          <p:spPr>
            <a:xfrm>
              <a:off x="2945257" y="4753242"/>
              <a:ext cx="864364" cy="276999"/>
            </a:xfrm>
            <a:prstGeom prst="rect">
              <a:avLst/>
            </a:prstGeom>
          </p:spPr>
          <p:txBody>
            <a:bodyPr wrap="square">
              <a:spAutoFit/>
            </a:bodyPr>
            <a:lstStyle/>
            <a:p>
              <a:r>
                <a:rPr lang="en-US" sz="1200" dirty="0" smtClean="0">
                  <a:latin typeface="Arial" panose="020B0604020202020204" pitchFamily="34" charset="0"/>
                  <a:cs typeface="Arial" panose="020B0604020202020204" pitchFamily="34" charset="0"/>
                </a:rPr>
                <a:t>No</a:t>
              </a:r>
              <a:endParaRPr lang="en-US" sz="1600" dirty="0"/>
            </a:p>
          </p:txBody>
        </p:sp>
      </p:grpSp>
    </p:spTree>
    <p:extLst>
      <p:ext uri="{BB962C8B-B14F-4D97-AF65-F5344CB8AC3E}">
        <p14:creationId xmlns="" xmlns:p14="http://schemas.microsoft.com/office/powerpoint/2010/main" val="8840106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US" dirty="0"/>
          </a:p>
        </p:txBody>
      </p:sp>
      <p:sp>
        <p:nvSpPr>
          <p:cNvPr id="3" name="Content Placeholder 2"/>
          <p:cNvSpPr>
            <a:spLocks noGrp="1"/>
          </p:cNvSpPr>
          <p:nvPr>
            <p:ph idx="1"/>
          </p:nvPr>
        </p:nvSpPr>
        <p:spPr/>
        <p:txBody>
          <a:bodyPr/>
          <a:lstStyle/>
          <a:p>
            <a:r>
              <a:rPr lang="en-US" dirty="0" smtClean="0"/>
              <a:t>1. Regulatory Framework for Review and Assessment</a:t>
            </a:r>
          </a:p>
          <a:p>
            <a:r>
              <a:rPr lang="en-US" dirty="0" smtClean="0"/>
              <a:t>2. Review and Assessment Practices</a:t>
            </a:r>
          </a:p>
          <a:p>
            <a:r>
              <a:rPr lang="en-US" dirty="0" smtClean="0"/>
              <a:t>3. Experience in the Application of IAEA Safety Standards</a:t>
            </a:r>
          </a:p>
          <a:p>
            <a:r>
              <a:rPr lang="en-US" dirty="0" smtClean="0"/>
              <a:t>4. Conclusion</a:t>
            </a:r>
            <a:endParaRPr lang="en-US" dirty="0"/>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solidFill>
                  <a:srgbClr val="000000">
                    <a:lumMod val="75000"/>
                    <a:lumOff val="25000"/>
                  </a:srgbClr>
                </a:solidFill>
              </a:rPr>
              <a:t>Experience in the Application of IAEA Safety </a:t>
            </a:r>
            <a:r>
              <a:rPr lang="en-US" sz="3200" dirty="0" smtClean="0">
                <a:solidFill>
                  <a:srgbClr val="000000">
                    <a:lumMod val="75000"/>
                    <a:lumOff val="25000"/>
                  </a:srgbClr>
                </a:solidFill>
              </a:rPr>
              <a:t>Standards 1/2</a:t>
            </a:r>
            <a:endParaRPr lang="en-US" dirty="0"/>
          </a:p>
        </p:txBody>
      </p:sp>
      <p:sp>
        <p:nvSpPr>
          <p:cNvPr id="3" name="Content Placeholder 2"/>
          <p:cNvSpPr>
            <a:spLocks noGrp="1"/>
          </p:cNvSpPr>
          <p:nvPr>
            <p:ph idx="1"/>
          </p:nvPr>
        </p:nvSpPr>
        <p:spPr>
          <a:xfrm>
            <a:off x="822959" y="2895600"/>
            <a:ext cx="7543801" cy="2973494"/>
          </a:xfrm>
        </p:spPr>
        <p:txBody>
          <a:bodyPr>
            <a:normAutofit/>
          </a:bodyPr>
          <a:lstStyle/>
          <a:p>
            <a:pPr algn="just"/>
            <a:r>
              <a:rPr lang="en-US" dirty="0" smtClean="0"/>
              <a:t>First Draft</a:t>
            </a:r>
          </a:p>
          <a:p>
            <a:pPr algn="just"/>
            <a:r>
              <a:rPr lang="en-US" dirty="0" smtClean="0"/>
              <a:t>Developed using the </a:t>
            </a:r>
            <a:r>
              <a:rPr lang="en-GB" dirty="0" smtClean="0"/>
              <a:t>IAEA safety standard NS-R-4, Safety of Research Reactors and other national and international publications</a:t>
            </a:r>
          </a:p>
          <a:p>
            <a:pPr algn="just"/>
            <a:r>
              <a:rPr lang="en-GB" dirty="0" smtClean="0"/>
              <a:t>1</a:t>
            </a:r>
            <a:r>
              <a:rPr lang="en-GB" baseline="30000" dirty="0" smtClean="0"/>
              <a:t>st</a:t>
            </a:r>
            <a:r>
              <a:rPr lang="en-GB" dirty="0" smtClean="0"/>
              <a:t> Consultancy Meeting (IAEA/NNRA) </a:t>
            </a:r>
          </a:p>
          <a:p>
            <a:pPr algn="just"/>
            <a:r>
              <a:rPr lang="en-GB" dirty="0" smtClean="0"/>
              <a:t>The objective of the meeting was review the DSR  using IAEA NSR 4 and to identify technical gaps, provide recommendations and suggestions for addressing the identified gaps.</a:t>
            </a:r>
          </a:p>
          <a:p>
            <a:pPr algn="just"/>
            <a:endParaRPr lang="en-US" dirty="0"/>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
        <p:nvSpPr>
          <p:cNvPr id="5" name="TextBox 4"/>
          <p:cNvSpPr txBox="1"/>
          <p:nvPr/>
        </p:nvSpPr>
        <p:spPr>
          <a:xfrm>
            <a:off x="822958" y="1899662"/>
            <a:ext cx="7543801" cy="954107"/>
          </a:xfrm>
          <a:prstGeom prst="rect">
            <a:avLst/>
          </a:prstGeom>
          <a:noFill/>
        </p:spPr>
        <p:txBody>
          <a:bodyPr wrap="square" rtlCol="0">
            <a:spAutoFit/>
          </a:bodyPr>
          <a:lstStyle/>
          <a:p>
            <a:r>
              <a:rPr lang="en-GB" sz="2800" b="1" dirty="0" smtClean="0">
                <a:solidFill>
                  <a:schemeClr val="tx2">
                    <a:lumMod val="50000"/>
                  </a:schemeClr>
                </a:solidFill>
              </a:rPr>
              <a:t>Developing the Draft Nigerian Safety of Research Reactors Regulations 1/2</a:t>
            </a:r>
            <a:endParaRPr lang="en-GB" sz="28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solidFill>
                  <a:srgbClr val="000000">
                    <a:lumMod val="75000"/>
                    <a:lumOff val="25000"/>
                  </a:srgbClr>
                </a:solidFill>
              </a:rPr>
              <a:t>Experience in the Application of IAEA Safety </a:t>
            </a:r>
            <a:r>
              <a:rPr lang="en-US" sz="3200" dirty="0" smtClean="0">
                <a:solidFill>
                  <a:srgbClr val="000000">
                    <a:lumMod val="75000"/>
                    <a:lumOff val="25000"/>
                  </a:srgbClr>
                </a:solidFill>
              </a:rPr>
              <a:t>Standards 2/2</a:t>
            </a:r>
            <a:endParaRPr lang="en-US" dirty="0"/>
          </a:p>
        </p:txBody>
      </p:sp>
      <p:sp>
        <p:nvSpPr>
          <p:cNvPr id="3" name="Content Placeholder 2"/>
          <p:cNvSpPr>
            <a:spLocks noGrp="1"/>
          </p:cNvSpPr>
          <p:nvPr>
            <p:ph idx="1"/>
          </p:nvPr>
        </p:nvSpPr>
        <p:spPr>
          <a:xfrm>
            <a:off x="822959" y="2895600"/>
            <a:ext cx="7543801" cy="2973494"/>
          </a:xfrm>
        </p:spPr>
        <p:txBody>
          <a:bodyPr/>
          <a:lstStyle/>
          <a:p>
            <a:pPr algn="just"/>
            <a:r>
              <a:rPr lang="en-US" dirty="0" smtClean="0"/>
              <a:t>2</a:t>
            </a:r>
            <a:r>
              <a:rPr lang="en-US" baseline="30000" dirty="0" smtClean="0"/>
              <a:t>nd</a:t>
            </a:r>
            <a:r>
              <a:rPr lang="en-US" dirty="0" smtClean="0"/>
              <a:t> and 3</a:t>
            </a:r>
            <a:r>
              <a:rPr lang="en-US" baseline="30000" dirty="0" smtClean="0"/>
              <a:t>rd</a:t>
            </a:r>
            <a:r>
              <a:rPr lang="en-US" dirty="0" smtClean="0"/>
              <a:t> Consultancy Meeting</a:t>
            </a:r>
          </a:p>
          <a:p>
            <a:pPr algn="just">
              <a:buFont typeface="Wingdings" pitchFamily="2" charset="2"/>
              <a:buChar char="ü"/>
            </a:pPr>
            <a:r>
              <a:rPr lang="en-US" dirty="0" smtClean="0"/>
              <a:t>Follow up to the 1</a:t>
            </a:r>
            <a:r>
              <a:rPr lang="en-US" baseline="30000" dirty="0" smtClean="0"/>
              <a:t>st</a:t>
            </a:r>
            <a:r>
              <a:rPr lang="en-US" dirty="0" smtClean="0"/>
              <a:t> Consultancy Meeting </a:t>
            </a:r>
          </a:p>
          <a:p>
            <a:pPr algn="just">
              <a:buFont typeface="Wingdings" pitchFamily="2" charset="2"/>
              <a:buChar char="ü"/>
            </a:pPr>
            <a:r>
              <a:rPr lang="en-US" dirty="0" smtClean="0"/>
              <a:t>Support NNRA to </a:t>
            </a:r>
            <a:r>
              <a:rPr lang="en-GB" dirty="0" smtClean="0"/>
              <a:t>finalize </a:t>
            </a:r>
            <a:r>
              <a:rPr lang="en-GB" dirty="0"/>
              <a:t>the development of the safety requirements for research </a:t>
            </a:r>
            <a:r>
              <a:rPr lang="en-GB" dirty="0" smtClean="0"/>
              <a:t>reactors</a:t>
            </a:r>
          </a:p>
          <a:p>
            <a:pPr algn="just">
              <a:buFont typeface="Wingdings" pitchFamily="2" charset="2"/>
              <a:buChar char="ü"/>
            </a:pPr>
            <a:r>
              <a:rPr lang="en-GB" dirty="0" smtClean="0"/>
              <a:t>Use of the revised SSR-4 now SSR-3 </a:t>
            </a:r>
          </a:p>
          <a:p>
            <a:pPr algn="just">
              <a:buFont typeface="Wingdings" pitchFamily="2" charset="2"/>
              <a:buChar char="ü"/>
            </a:pPr>
            <a:r>
              <a:rPr lang="en-US" dirty="0" smtClean="0"/>
              <a:t>Review of </a:t>
            </a:r>
            <a:r>
              <a:rPr lang="en-US" dirty="0"/>
              <a:t>e</a:t>
            </a:r>
            <a:r>
              <a:rPr lang="en-US" dirty="0" smtClean="0"/>
              <a:t>ach provision </a:t>
            </a:r>
            <a:r>
              <a:rPr lang="en-US" dirty="0"/>
              <a:t>to understand its purpose and </a:t>
            </a:r>
            <a:r>
              <a:rPr lang="en-US" dirty="0" smtClean="0"/>
              <a:t>consistency with IAEA safety standards</a:t>
            </a:r>
            <a:endParaRPr lang="en-US" dirty="0"/>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
        <p:nvSpPr>
          <p:cNvPr id="6" name="TextBox 5"/>
          <p:cNvSpPr txBox="1"/>
          <p:nvPr/>
        </p:nvSpPr>
        <p:spPr>
          <a:xfrm>
            <a:off x="822958" y="1899662"/>
            <a:ext cx="7543801" cy="954107"/>
          </a:xfrm>
          <a:prstGeom prst="rect">
            <a:avLst/>
          </a:prstGeom>
          <a:noFill/>
        </p:spPr>
        <p:txBody>
          <a:bodyPr wrap="square" rtlCol="0">
            <a:spAutoFit/>
          </a:bodyPr>
          <a:lstStyle/>
          <a:p>
            <a:r>
              <a:rPr lang="en-GB" sz="2800" b="1" dirty="0" smtClean="0">
                <a:solidFill>
                  <a:schemeClr val="tx2">
                    <a:lumMod val="50000"/>
                  </a:schemeClr>
                </a:solidFill>
              </a:rPr>
              <a:t>Developing the Draft Nigerian Safety of Research Reactors Regulations 2/2</a:t>
            </a:r>
            <a:endParaRPr lang="en-GB" sz="2800"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a:t>
            </a:r>
            <a:endParaRPr lang="en-US" dirty="0"/>
          </a:p>
        </p:txBody>
      </p:sp>
      <p:sp>
        <p:nvSpPr>
          <p:cNvPr id="3" name="Content Placeholder 2"/>
          <p:cNvSpPr>
            <a:spLocks noGrp="1"/>
          </p:cNvSpPr>
          <p:nvPr>
            <p:ph idx="1"/>
          </p:nvPr>
        </p:nvSpPr>
        <p:spPr/>
        <p:txBody>
          <a:bodyPr>
            <a:normAutofit/>
          </a:bodyPr>
          <a:lstStyle/>
          <a:p>
            <a:r>
              <a:rPr lang="en-US" dirty="0" smtClean="0"/>
              <a:t>Availability of calculations tools and models for independent evaluations</a:t>
            </a:r>
          </a:p>
          <a:p>
            <a:endParaRPr lang="en-US" dirty="0"/>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pPr algn="just"/>
            <a:r>
              <a:rPr lang="en-US" dirty="0" smtClean="0"/>
              <a:t>In conclusion, Review and Assessment must ensure compliance with national and international regulations with respect to radiation protection, nuclear safety, safeguards and physical protection during storage, packaging, relevant authorization to be issued by the authority</a:t>
            </a:r>
            <a:endParaRPr lang="en-US" dirty="0"/>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00200" y="457200"/>
            <a:ext cx="7543800" cy="3810000"/>
          </a:xfrm>
        </p:spPr>
        <p:txBody>
          <a:bodyPr/>
          <a:lstStyle/>
          <a:p>
            <a:pPr algn="ctr"/>
            <a:r>
              <a:rPr lang="en-US" dirty="0" smtClean="0"/>
              <a:t>Thank you</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licensing process </a:t>
            </a:r>
            <a:br>
              <a:rPr lang="en-US" dirty="0" smtClean="0"/>
            </a:br>
            <a:endParaRPr lang="en-US" dirty="0"/>
          </a:p>
        </p:txBody>
      </p:sp>
      <p:sp>
        <p:nvSpPr>
          <p:cNvPr id="3" name="Content Placeholder 2"/>
          <p:cNvSpPr>
            <a:spLocks noGrp="1"/>
          </p:cNvSpPr>
          <p:nvPr>
            <p:ph idx="1"/>
          </p:nvPr>
        </p:nvSpPr>
        <p:spPr/>
        <p:txBody>
          <a:bodyPr>
            <a:normAutofit/>
          </a:bodyPr>
          <a:lstStyle/>
          <a:p>
            <a:pPr lvl="0"/>
            <a:r>
              <a:rPr lang="en-US" dirty="0" smtClean="0"/>
              <a:t>Site </a:t>
            </a:r>
            <a:r>
              <a:rPr lang="en-US" dirty="0"/>
              <a:t>evaluation;</a:t>
            </a:r>
          </a:p>
          <a:p>
            <a:pPr lvl="0"/>
            <a:r>
              <a:rPr lang="en-US" dirty="0"/>
              <a:t>Design and construction;</a:t>
            </a:r>
          </a:p>
          <a:p>
            <a:pPr lvl="0"/>
            <a:r>
              <a:rPr lang="en-US" dirty="0"/>
              <a:t>Commissioning;</a:t>
            </a:r>
          </a:p>
          <a:p>
            <a:pPr lvl="0"/>
            <a:r>
              <a:rPr lang="en-US" dirty="0"/>
              <a:t>Operation, including utilization and modification;</a:t>
            </a:r>
          </a:p>
          <a:p>
            <a:pPr lvl="0"/>
            <a:r>
              <a:rPr lang="en-US" dirty="0" smtClean="0"/>
              <a:t>Decommissioning and Release </a:t>
            </a:r>
            <a:r>
              <a:rPr lang="en-US" dirty="0"/>
              <a:t>from regulatory control.</a:t>
            </a:r>
          </a:p>
          <a:p>
            <a:endParaRPr lang="en-US" dirty="0"/>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dirty="0"/>
              <a:t>Regulatory Framework for Review and </a:t>
            </a:r>
            <a:r>
              <a:rPr lang="en-US" sz="3200" dirty="0" smtClean="0"/>
              <a:t>Assessment 1/6</a:t>
            </a:r>
            <a:endParaRPr lang="en-US" sz="3200" dirty="0"/>
          </a:p>
        </p:txBody>
      </p:sp>
      <p:sp>
        <p:nvSpPr>
          <p:cNvPr id="3" name="Content Placeholder 2"/>
          <p:cNvSpPr>
            <a:spLocks noGrp="1"/>
          </p:cNvSpPr>
          <p:nvPr>
            <p:ph idx="1"/>
          </p:nvPr>
        </p:nvSpPr>
        <p:spPr>
          <a:xfrm>
            <a:off x="822959" y="3276600"/>
            <a:ext cx="7543801" cy="2592494"/>
          </a:xfrm>
        </p:spPr>
        <p:txBody>
          <a:bodyPr>
            <a:normAutofit/>
          </a:bodyPr>
          <a:lstStyle/>
          <a:p>
            <a:pPr algn="just"/>
            <a:r>
              <a:rPr lang="en-GB" dirty="0"/>
              <a:t>The Nigerian Nuclear Regulatory Authority (NNRA) </a:t>
            </a:r>
            <a:r>
              <a:rPr lang="en-GB" dirty="0" smtClean="0"/>
              <a:t>was </a:t>
            </a:r>
            <a:r>
              <a:rPr lang="en-GB" dirty="0"/>
              <a:t>established by the Nuclear Safety and Radiation Protection Act 19 of </a:t>
            </a:r>
            <a:r>
              <a:rPr lang="en-GB" dirty="0" smtClean="0"/>
              <a:t>1995 with </a:t>
            </a:r>
            <a:r>
              <a:rPr lang="en-GB" dirty="0"/>
              <a:t>the responsibility for nuclear safety and radiological protection regulation in Nigeria</a:t>
            </a:r>
            <a:endParaRPr lang="en-GB" dirty="0" smtClean="0"/>
          </a:p>
          <a:p>
            <a:endParaRPr lang="en-US" dirty="0"/>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
        <p:nvSpPr>
          <p:cNvPr id="5" name="TextBox 4"/>
          <p:cNvSpPr txBox="1"/>
          <p:nvPr/>
        </p:nvSpPr>
        <p:spPr>
          <a:xfrm>
            <a:off x="822959" y="1899662"/>
            <a:ext cx="5044440" cy="523220"/>
          </a:xfrm>
          <a:prstGeom prst="rect">
            <a:avLst/>
          </a:prstGeom>
          <a:noFill/>
        </p:spPr>
        <p:txBody>
          <a:bodyPr wrap="square" rtlCol="0">
            <a:spAutoFit/>
          </a:bodyPr>
          <a:lstStyle/>
          <a:p>
            <a:r>
              <a:rPr lang="en-GB" sz="2800" b="1" dirty="0">
                <a:solidFill>
                  <a:schemeClr val="tx2">
                    <a:lumMod val="50000"/>
                  </a:schemeClr>
                </a:solidFill>
              </a:rPr>
              <a:t>National </a:t>
            </a:r>
            <a:r>
              <a:rPr lang="en-GB" sz="2800" b="1" dirty="0" smtClean="0">
                <a:solidFill>
                  <a:schemeClr val="tx2">
                    <a:lumMod val="50000"/>
                  </a:schemeClr>
                </a:solidFill>
              </a:rPr>
              <a:t>legislation 1/2</a:t>
            </a:r>
            <a:endParaRPr lang="en-GB" sz="28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solidFill>
                  <a:srgbClr val="000000">
                    <a:lumMod val="75000"/>
                    <a:lumOff val="25000"/>
                  </a:srgbClr>
                </a:solidFill>
              </a:rPr>
              <a:t>Regulatory Framework for Review and </a:t>
            </a:r>
            <a:r>
              <a:rPr lang="en-US" sz="3200" dirty="0" smtClean="0">
                <a:solidFill>
                  <a:srgbClr val="000000">
                    <a:lumMod val="75000"/>
                    <a:lumOff val="25000"/>
                  </a:srgbClr>
                </a:solidFill>
              </a:rPr>
              <a:t>Assessment 2/6</a:t>
            </a:r>
            <a:endParaRPr lang="en-US" dirty="0"/>
          </a:p>
        </p:txBody>
      </p:sp>
      <p:sp>
        <p:nvSpPr>
          <p:cNvPr id="3" name="Content Placeholder 2"/>
          <p:cNvSpPr>
            <a:spLocks noGrp="1"/>
          </p:cNvSpPr>
          <p:nvPr>
            <p:ph idx="1"/>
          </p:nvPr>
        </p:nvSpPr>
        <p:spPr>
          <a:xfrm>
            <a:off x="822959" y="2743200"/>
            <a:ext cx="7543801" cy="3125894"/>
          </a:xfrm>
        </p:spPr>
        <p:txBody>
          <a:bodyPr/>
          <a:lstStyle/>
          <a:p>
            <a:r>
              <a:rPr lang="en-GB" dirty="0" smtClean="0"/>
              <a:t>The NNRA has reviewed the Nuclear Safety and Radiation Protection Act 19 of 1995 culminating in the production of the </a:t>
            </a:r>
            <a:r>
              <a:rPr lang="en-GB" b="1" dirty="0" smtClean="0"/>
              <a:t>Nuclear Safety, Security and Safeguards Bill</a:t>
            </a:r>
            <a:r>
              <a:rPr lang="en-GB" dirty="0" smtClean="0"/>
              <a:t> (</a:t>
            </a:r>
            <a:r>
              <a:rPr lang="en-GB" b="1" dirty="0" smtClean="0"/>
              <a:t>NSSS Bill</a:t>
            </a:r>
            <a:r>
              <a:rPr lang="en-GB" dirty="0" smtClean="0"/>
              <a:t>). </a:t>
            </a:r>
          </a:p>
          <a:p>
            <a:r>
              <a:rPr lang="en-GB" dirty="0" smtClean="0"/>
              <a:t>The Bill is currently at the National Assembly waiting to be passed into law</a:t>
            </a:r>
          </a:p>
          <a:p>
            <a:endParaRPr lang="en-US" dirty="0"/>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
        <p:nvSpPr>
          <p:cNvPr id="5" name="TextBox 4"/>
          <p:cNvSpPr txBox="1"/>
          <p:nvPr/>
        </p:nvSpPr>
        <p:spPr>
          <a:xfrm>
            <a:off x="822959" y="1899662"/>
            <a:ext cx="5044440" cy="523220"/>
          </a:xfrm>
          <a:prstGeom prst="rect">
            <a:avLst/>
          </a:prstGeom>
          <a:noFill/>
        </p:spPr>
        <p:txBody>
          <a:bodyPr wrap="square" rtlCol="0">
            <a:spAutoFit/>
          </a:bodyPr>
          <a:lstStyle/>
          <a:p>
            <a:r>
              <a:rPr lang="en-GB" sz="2800" b="1" dirty="0">
                <a:solidFill>
                  <a:schemeClr val="tx2">
                    <a:lumMod val="50000"/>
                  </a:schemeClr>
                </a:solidFill>
              </a:rPr>
              <a:t>National </a:t>
            </a:r>
            <a:r>
              <a:rPr lang="en-GB" sz="2800" b="1" dirty="0" smtClean="0">
                <a:solidFill>
                  <a:schemeClr val="tx2">
                    <a:lumMod val="50000"/>
                  </a:schemeClr>
                </a:solidFill>
              </a:rPr>
              <a:t>legislation 2/2</a:t>
            </a:r>
            <a:endParaRPr lang="en-GB" sz="28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ontent Placeholder 2"/>
          <p:cNvSpPr>
            <a:spLocks noGrp="1"/>
          </p:cNvSpPr>
          <p:nvPr>
            <p:ph idx="1"/>
          </p:nvPr>
        </p:nvSpPr>
        <p:spPr/>
        <p:txBody>
          <a:bodyPr/>
          <a:lstStyle/>
          <a:p>
            <a:pPr eaLnBrk="1" hangingPunct="1"/>
            <a:endParaRPr lang="en-US" smtClean="0"/>
          </a:p>
        </p:txBody>
      </p:sp>
      <p:sp>
        <p:nvSpPr>
          <p:cNvPr id="11266" name="Title 1"/>
          <p:cNvSpPr>
            <a:spLocks noGrp="1"/>
          </p:cNvSpPr>
          <p:nvPr>
            <p:ph type="title"/>
          </p:nvPr>
        </p:nvSpPr>
        <p:spPr>
          <a:xfrm>
            <a:off x="76200" y="0"/>
            <a:ext cx="9067800" cy="762000"/>
          </a:xfrm>
        </p:spPr>
        <p:txBody>
          <a:bodyPr>
            <a:normAutofit/>
          </a:bodyPr>
          <a:lstStyle/>
          <a:p>
            <a:pPr algn="ctr" eaLnBrk="1" fontAlgn="auto" hangingPunct="1">
              <a:spcAft>
                <a:spcPts val="0"/>
              </a:spcAft>
              <a:defRPr/>
            </a:pPr>
            <a:r>
              <a:rPr lang="en-US" sz="4000" dirty="0" smtClean="0">
                <a:solidFill>
                  <a:srgbClr val="67BAF6"/>
                </a:solidFill>
                <a:latin typeface="Arial" charset="0"/>
                <a:cs typeface="Arial" charset="0"/>
              </a:rPr>
              <a:t>ORGANIZATIONAL STRUCTURE</a:t>
            </a:r>
            <a:endParaRPr lang="en-US" sz="4000" dirty="0" smtClean="0"/>
          </a:p>
        </p:txBody>
      </p:sp>
      <p:pic>
        <p:nvPicPr>
          <p:cNvPr id="15364" name="Picture 2"/>
          <p:cNvPicPr>
            <a:picLocks noChangeAspect="1" noChangeArrowheads="1"/>
          </p:cNvPicPr>
          <p:nvPr/>
        </p:nvPicPr>
        <p:blipFill>
          <a:blip r:embed="rId2" cstate="print"/>
          <a:srcRect/>
          <a:stretch>
            <a:fillRect/>
          </a:stretch>
        </p:blipFill>
        <p:spPr bwMode="auto">
          <a:xfrm>
            <a:off x="457200" y="838200"/>
            <a:ext cx="8223250"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solidFill>
                  <a:srgbClr val="000000">
                    <a:lumMod val="75000"/>
                    <a:lumOff val="25000"/>
                  </a:srgbClr>
                </a:solidFill>
              </a:rPr>
              <a:t>Regulatory Framework for Review and </a:t>
            </a:r>
            <a:r>
              <a:rPr lang="en-US" sz="3200" dirty="0" smtClean="0">
                <a:solidFill>
                  <a:srgbClr val="000000">
                    <a:lumMod val="75000"/>
                    <a:lumOff val="25000"/>
                  </a:srgbClr>
                </a:solidFill>
              </a:rPr>
              <a:t>Assessment 3/6</a:t>
            </a:r>
            <a:endParaRPr lang="en-US" dirty="0"/>
          </a:p>
        </p:txBody>
      </p:sp>
      <p:sp>
        <p:nvSpPr>
          <p:cNvPr id="3" name="Content Placeholder 2"/>
          <p:cNvSpPr>
            <a:spLocks noGrp="1"/>
          </p:cNvSpPr>
          <p:nvPr>
            <p:ph idx="1"/>
          </p:nvPr>
        </p:nvSpPr>
        <p:spPr>
          <a:xfrm>
            <a:off x="822959" y="2667000"/>
            <a:ext cx="7543801" cy="3202094"/>
          </a:xfrm>
        </p:spPr>
        <p:txBody>
          <a:bodyPr>
            <a:normAutofit/>
          </a:bodyPr>
          <a:lstStyle/>
          <a:p>
            <a:pPr>
              <a:buFont typeface="Wingdings" pitchFamily="2" charset="2"/>
              <a:buChar char="§"/>
            </a:pPr>
            <a:r>
              <a:rPr lang="en-GB" dirty="0" smtClean="0"/>
              <a:t>Nigerian Basic Ionizing Radiation Regulations (2003) </a:t>
            </a:r>
          </a:p>
          <a:p>
            <a:pPr lvl="1">
              <a:buFont typeface="Wingdings" pitchFamily="2" charset="2"/>
              <a:buChar char="ü"/>
            </a:pPr>
            <a:r>
              <a:rPr lang="en-GB" dirty="0" smtClean="0"/>
              <a:t>currently </a:t>
            </a:r>
            <a:r>
              <a:rPr lang="en-GB" dirty="0"/>
              <a:t>b</a:t>
            </a:r>
            <a:r>
              <a:rPr lang="en-GB" dirty="0" smtClean="0"/>
              <a:t>eing reviewed in line with IAEA GSR Part 3</a:t>
            </a:r>
          </a:p>
          <a:p>
            <a:pPr algn="just">
              <a:lnSpc>
                <a:spcPct val="90000"/>
              </a:lnSpc>
              <a:spcBef>
                <a:spcPct val="0"/>
              </a:spcBef>
              <a:buFont typeface="Wingdings" pitchFamily="2" charset="2"/>
              <a:buChar char="§"/>
            </a:pPr>
            <a:r>
              <a:rPr lang="en-GB" dirty="0" smtClean="0"/>
              <a:t>Nigerian Transport of Radioactive Source Regulations (2006) </a:t>
            </a:r>
          </a:p>
          <a:p>
            <a:pPr lvl="1" algn="just">
              <a:spcBef>
                <a:spcPct val="0"/>
              </a:spcBef>
              <a:buFont typeface="Wingdings" pitchFamily="2" charset="2"/>
              <a:buChar char="ü"/>
            </a:pPr>
            <a:r>
              <a:rPr lang="en-GB" dirty="0" smtClean="0"/>
              <a:t>does not cover transportation of nuclear material</a:t>
            </a:r>
          </a:p>
          <a:p>
            <a:pPr lvl="1" algn="just">
              <a:spcBef>
                <a:spcPct val="0"/>
              </a:spcBef>
              <a:buFont typeface="Wingdings" pitchFamily="2" charset="2"/>
              <a:buChar char="ü"/>
            </a:pPr>
            <a:r>
              <a:rPr lang="en-GB" dirty="0" smtClean="0"/>
              <a:t>currently being reviewed in line with IAEA SSR 6</a:t>
            </a:r>
          </a:p>
          <a:p>
            <a:pPr algn="just">
              <a:lnSpc>
                <a:spcPct val="90000"/>
              </a:lnSpc>
              <a:spcBef>
                <a:spcPct val="0"/>
              </a:spcBef>
              <a:buFont typeface="Wingdings" pitchFamily="2" charset="2"/>
              <a:buChar char="§"/>
            </a:pPr>
            <a:r>
              <a:rPr lang="en-US" dirty="0" smtClean="0"/>
              <a:t>Nigerian Regulations on Radioactive Waste Management, 2016</a:t>
            </a:r>
          </a:p>
          <a:p>
            <a:endParaRPr lang="en-GB" dirty="0" smtClean="0"/>
          </a:p>
          <a:p>
            <a:endParaRPr lang="en-GB" dirty="0" smtClean="0"/>
          </a:p>
          <a:p>
            <a:endParaRPr lang="en-US" dirty="0"/>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
        <p:nvSpPr>
          <p:cNvPr id="5" name="TextBox 4"/>
          <p:cNvSpPr txBox="1"/>
          <p:nvPr/>
        </p:nvSpPr>
        <p:spPr>
          <a:xfrm>
            <a:off x="822959" y="1899662"/>
            <a:ext cx="5044440" cy="523220"/>
          </a:xfrm>
          <a:prstGeom prst="rect">
            <a:avLst/>
          </a:prstGeom>
          <a:noFill/>
        </p:spPr>
        <p:txBody>
          <a:bodyPr wrap="square" rtlCol="0">
            <a:spAutoFit/>
          </a:bodyPr>
          <a:lstStyle/>
          <a:p>
            <a:r>
              <a:rPr lang="en-GB" sz="2800" b="1" dirty="0" smtClean="0">
                <a:solidFill>
                  <a:schemeClr val="tx2">
                    <a:lumMod val="50000"/>
                  </a:schemeClr>
                </a:solidFill>
              </a:rPr>
              <a:t>Regulations and Guidance 1/3</a:t>
            </a:r>
            <a:endParaRPr lang="en-GB" sz="28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solidFill>
                  <a:srgbClr val="000000">
                    <a:lumMod val="75000"/>
                    <a:lumOff val="25000"/>
                  </a:srgbClr>
                </a:solidFill>
              </a:rPr>
              <a:t>Regulatory Framework for Review and </a:t>
            </a:r>
            <a:r>
              <a:rPr lang="en-US" sz="3200" dirty="0" smtClean="0">
                <a:solidFill>
                  <a:srgbClr val="000000">
                    <a:lumMod val="75000"/>
                    <a:lumOff val="25000"/>
                  </a:srgbClr>
                </a:solidFill>
              </a:rPr>
              <a:t>Assessment 4/6</a:t>
            </a:r>
            <a:endParaRPr lang="en-US" dirty="0"/>
          </a:p>
        </p:txBody>
      </p:sp>
      <p:sp>
        <p:nvSpPr>
          <p:cNvPr id="3" name="Content Placeholder 2"/>
          <p:cNvSpPr>
            <a:spLocks noGrp="1"/>
          </p:cNvSpPr>
          <p:nvPr>
            <p:ph idx="1"/>
          </p:nvPr>
        </p:nvSpPr>
        <p:spPr>
          <a:xfrm>
            <a:off x="822959" y="2667000"/>
            <a:ext cx="7543801" cy="3202094"/>
          </a:xfrm>
        </p:spPr>
        <p:txBody>
          <a:bodyPr>
            <a:normAutofit/>
          </a:bodyPr>
          <a:lstStyle/>
          <a:p>
            <a:r>
              <a:rPr lang="en-US" dirty="0" smtClean="0"/>
              <a:t>Draft Nigerian Regulations on the Safety of Research Reactors, 2018/IAEA NSR-4/IAEA SS3</a:t>
            </a:r>
            <a:endParaRPr lang="en-GB" dirty="0" smtClean="0"/>
          </a:p>
          <a:p>
            <a:r>
              <a:rPr lang="en-GB" dirty="0" smtClean="0"/>
              <a:t>Draft Nigerian Regulations on the System of Accounting for and Control of Nuclear Material </a:t>
            </a:r>
            <a:endParaRPr lang="en-US" dirty="0" smtClean="0"/>
          </a:p>
          <a:p>
            <a:r>
              <a:rPr lang="en-US" dirty="0" smtClean="0"/>
              <a:t>Draft Nigerian Regulations on the Physical Protection of Nuclear Material and Nuclear Facilities 2017</a:t>
            </a:r>
          </a:p>
          <a:p>
            <a:r>
              <a:rPr lang="en-US" dirty="0" smtClean="0"/>
              <a:t>Draft Nigerian Nuclear and Radiological Emergency Planning and Response Regulations </a:t>
            </a:r>
          </a:p>
          <a:p>
            <a:endParaRPr lang="en-US" dirty="0"/>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
        <p:nvSpPr>
          <p:cNvPr id="5" name="TextBox 4"/>
          <p:cNvSpPr txBox="1"/>
          <p:nvPr/>
        </p:nvSpPr>
        <p:spPr>
          <a:xfrm>
            <a:off x="822959" y="1899662"/>
            <a:ext cx="5044440" cy="523220"/>
          </a:xfrm>
          <a:prstGeom prst="rect">
            <a:avLst/>
          </a:prstGeom>
          <a:noFill/>
        </p:spPr>
        <p:txBody>
          <a:bodyPr wrap="square" rtlCol="0">
            <a:spAutoFit/>
          </a:bodyPr>
          <a:lstStyle/>
          <a:p>
            <a:r>
              <a:rPr lang="en-GB" sz="2800" b="1" dirty="0" smtClean="0">
                <a:solidFill>
                  <a:schemeClr val="tx2">
                    <a:lumMod val="50000"/>
                  </a:schemeClr>
                </a:solidFill>
              </a:rPr>
              <a:t>Regulations and Guidance 2/3</a:t>
            </a:r>
            <a:endParaRPr lang="en-GB" sz="28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solidFill>
                  <a:srgbClr val="000000">
                    <a:lumMod val="75000"/>
                    <a:lumOff val="25000"/>
                  </a:srgbClr>
                </a:solidFill>
              </a:rPr>
              <a:t>Regulatory Framework for Review and </a:t>
            </a:r>
            <a:r>
              <a:rPr lang="en-US" sz="3200" dirty="0" smtClean="0">
                <a:solidFill>
                  <a:srgbClr val="000000">
                    <a:lumMod val="75000"/>
                    <a:lumOff val="25000"/>
                  </a:srgbClr>
                </a:solidFill>
              </a:rPr>
              <a:t>Assessment 5/6</a:t>
            </a:r>
            <a:endParaRPr lang="en-US" dirty="0"/>
          </a:p>
        </p:txBody>
      </p:sp>
      <p:sp>
        <p:nvSpPr>
          <p:cNvPr id="3" name="Content Placeholder 2"/>
          <p:cNvSpPr>
            <a:spLocks noGrp="1"/>
          </p:cNvSpPr>
          <p:nvPr>
            <p:ph idx="1"/>
          </p:nvPr>
        </p:nvSpPr>
        <p:spPr>
          <a:xfrm>
            <a:off x="822959" y="2590800"/>
            <a:ext cx="7543801" cy="3278294"/>
          </a:xfrm>
        </p:spPr>
        <p:txBody>
          <a:bodyPr>
            <a:normAutofit lnSpcReduction="10000"/>
          </a:bodyPr>
          <a:lstStyle/>
          <a:p>
            <a:r>
              <a:rPr lang="en-US" dirty="0" smtClean="0"/>
              <a:t>Guidance document on implementing the reviewed Radioactive Waste Management</a:t>
            </a:r>
          </a:p>
          <a:p>
            <a:pPr algn="just"/>
            <a:r>
              <a:rPr lang="en-US" dirty="0" smtClean="0"/>
              <a:t>Guidance on the Qualification and licensing of Research Reactor Operators, 2008 </a:t>
            </a:r>
          </a:p>
          <a:p>
            <a:pPr lvl="1" algn="just">
              <a:buFont typeface="Wingdings" pitchFamily="2" charset="2"/>
              <a:buChar char="ü"/>
            </a:pPr>
            <a:r>
              <a:rPr lang="en-US" dirty="0" smtClean="0"/>
              <a:t>only applicable to NIRR-1</a:t>
            </a:r>
          </a:p>
          <a:p>
            <a:pPr lvl="1">
              <a:buFont typeface="Wingdings" pitchFamily="2" charset="2"/>
              <a:buChar char="ü"/>
            </a:pPr>
            <a:r>
              <a:rPr lang="en-US" dirty="0" smtClean="0"/>
              <a:t>The Guide was reviewed in 2012</a:t>
            </a:r>
          </a:p>
          <a:p>
            <a:pPr lvl="1">
              <a:buFont typeface="Wingdings" pitchFamily="2" charset="2"/>
              <a:buChar char="ü"/>
            </a:pPr>
            <a:r>
              <a:rPr lang="en-US" dirty="0" smtClean="0"/>
              <a:t>presently under review to accommodate  bigger RRs</a:t>
            </a:r>
          </a:p>
          <a:p>
            <a:r>
              <a:rPr lang="en-US" dirty="0" smtClean="0"/>
              <a:t>Guidance Document on Safety of Research </a:t>
            </a:r>
            <a:r>
              <a:rPr lang="en-US" dirty="0"/>
              <a:t>R</a:t>
            </a:r>
            <a:r>
              <a:rPr lang="en-US" dirty="0" smtClean="0"/>
              <a:t>eactors in Nigeria</a:t>
            </a:r>
          </a:p>
          <a:p>
            <a:r>
              <a:rPr lang="en-US" dirty="0" smtClean="0"/>
              <a:t>Guidance on Licensing process for Research Reactors is under development</a:t>
            </a:r>
          </a:p>
          <a:p>
            <a:endParaRPr lang="en-US" dirty="0" smtClean="0"/>
          </a:p>
          <a:p>
            <a:endParaRPr lang="en-US" dirty="0"/>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
        <p:nvSpPr>
          <p:cNvPr id="5" name="TextBox 4"/>
          <p:cNvSpPr txBox="1"/>
          <p:nvPr/>
        </p:nvSpPr>
        <p:spPr>
          <a:xfrm>
            <a:off x="822959" y="1899662"/>
            <a:ext cx="5044440" cy="523220"/>
          </a:xfrm>
          <a:prstGeom prst="rect">
            <a:avLst/>
          </a:prstGeom>
          <a:noFill/>
        </p:spPr>
        <p:txBody>
          <a:bodyPr wrap="square" rtlCol="0">
            <a:spAutoFit/>
          </a:bodyPr>
          <a:lstStyle/>
          <a:p>
            <a:r>
              <a:rPr lang="en-GB" sz="2800" b="1" dirty="0" smtClean="0">
                <a:solidFill>
                  <a:schemeClr val="tx2">
                    <a:lumMod val="50000"/>
                  </a:schemeClr>
                </a:solidFill>
              </a:rPr>
              <a:t>Regulations and Guidance 3/3</a:t>
            </a:r>
            <a:endParaRPr lang="en-GB" sz="2800"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solidFill>
                  <a:srgbClr val="000000">
                    <a:lumMod val="75000"/>
                    <a:lumOff val="25000"/>
                  </a:srgbClr>
                </a:solidFill>
              </a:rPr>
              <a:t>Regulatory Framework for Review and </a:t>
            </a:r>
            <a:r>
              <a:rPr lang="en-US" sz="3200" dirty="0" smtClean="0">
                <a:solidFill>
                  <a:srgbClr val="000000">
                    <a:lumMod val="75000"/>
                    <a:lumOff val="25000"/>
                  </a:srgbClr>
                </a:solidFill>
              </a:rPr>
              <a:t>Assessment 6/6</a:t>
            </a:r>
            <a:endParaRPr lang="en-US" dirty="0"/>
          </a:p>
        </p:txBody>
      </p:sp>
      <p:sp>
        <p:nvSpPr>
          <p:cNvPr id="3" name="Content Placeholder 2"/>
          <p:cNvSpPr>
            <a:spLocks noGrp="1"/>
          </p:cNvSpPr>
          <p:nvPr>
            <p:ph idx="1"/>
          </p:nvPr>
        </p:nvSpPr>
        <p:spPr>
          <a:xfrm>
            <a:off x="822959" y="2667000"/>
            <a:ext cx="7543801" cy="3202094"/>
          </a:xfrm>
        </p:spPr>
        <p:txBody>
          <a:bodyPr>
            <a:normAutofit/>
          </a:bodyPr>
          <a:lstStyle/>
          <a:p>
            <a:pPr marL="577850" indent="-577850" algn="just">
              <a:spcAft>
                <a:spcPts val="0"/>
              </a:spcAft>
              <a:buFont typeface="Wingdings" pitchFamily="2" charset="2"/>
              <a:buChar char="Ø"/>
              <a:defRPr/>
            </a:pPr>
            <a:r>
              <a:rPr lang="en-US" dirty="0">
                <a:latin typeface="Calibri body"/>
              </a:rPr>
              <a:t>Regulating the possession and application of radioactive substances and devices emitting ionizing radiation</a:t>
            </a:r>
            <a:r>
              <a:rPr lang="en-US" dirty="0" smtClean="0">
                <a:latin typeface="Calibri body"/>
              </a:rPr>
              <a:t>;</a:t>
            </a:r>
            <a:endParaRPr lang="en-US" dirty="0">
              <a:latin typeface="Calibri body"/>
            </a:endParaRPr>
          </a:p>
          <a:p>
            <a:pPr marL="577850" indent="-577850" algn="just">
              <a:spcAft>
                <a:spcPts val="0"/>
              </a:spcAft>
              <a:buFont typeface="Wingdings" pitchFamily="2" charset="2"/>
              <a:buChar char="Ø"/>
              <a:defRPr/>
            </a:pPr>
            <a:r>
              <a:rPr lang="en-US" dirty="0">
                <a:latin typeface="Calibri body"/>
              </a:rPr>
              <a:t>ensuring protection of life, health, property and the environment from the harmful effects of ionizing radiation, while allowing beneficial practices involving exposure to ionizing radiation</a:t>
            </a:r>
            <a:r>
              <a:rPr lang="en-US" dirty="0" smtClean="0">
                <a:latin typeface="Calibri body"/>
              </a:rPr>
              <a:t>;</a:t>
            </a:r>
            <a:endParaRPr lang="en-US" dirty="0">
              <a:latin typeface="Calibri body"/>
            </a:endParaRPr>
          </a:p>
          <a:p>
            <a:pPr marL="577850" indent="-577850" algn="just">
              <a:spcAft>
                <a:spcPts val="0"/>
              </a:spcAft>
              <a:buFont typeface="Wingdings" pitchFamily="2" charset="2"/>
              <a:buChar char="Ø"/>
              <a:defRPr/>
            </a:pPr>
            <a:r>
              <a:rPr lang="en-US" dirty="0">
                <a:latin typeface="Calibri body"/>
              </a:rPr>
              <a:t>performing all necessary functions to enable Nigeria meet its national and international safeguards and safety obligations in the application of nuclear energy and ionizing radiation</a:t>
            </a:r>
          </a:p>
          <a:p>
            <a:pPr algn="just"/>
            <a:endParaRPr lang="en-US" dirty="0"/>
          </a:p>
        </p:txBody>
      </p:sp>
      <p:sp>
        <p:nvSpPr>
          <p:cNvPr id="4" name="TextBox 3"/>
          <p:cNvSpPr txBox="1"/>
          <p:nvPr/>
        </p:nvSpPr>
        <p:spPr>
          <a:xfrm>
            <a:off x="647700" y="6293005"/>
            <a:ext cx="7848600" cy="600164"/>
          </a:xfrm>
          <a:prstGeom prst="rect">
            <a:avLst/>
          </a:prstGeom>
          <a:noFill/>
        </p:spPr>
        <p:txBody>
          <a:bodyPr wrap="square" rtlCol="0">
            <a:spAutoFit/>
          </a:bodyPr>
          <a:lstStyle/>
          <a:p>
            <a:pPr lvl="0" algn="ctr"/>
            <a:r>
              <a:rPr lang="en-GB" altLang="nl-NL" sz="1100" b="1" dirty="0">
                <a:solidFill>
                  <a:schemeClr val="bg1"/>
                </a:solidFill>
                <a:latin typeface="Calibri" pitchFamily="34" charset="0"/>
                <a:ea typeface="Times New Roman" pitchFamily="18" charset="0"/>
                <a:cs typeface="Calibri" pitchFamily="34" charset="0"/>
              </a:rPr>
              <a:t>IAEA-KINS Workshop on Safety Evaluation of Research Reactor</a:t>
            </a:r>
          </a:p>
          <a:p>
            <a:pPr lvl="0" algn="ctr"/>
            <a:r>
              <a:rPr lang="en-GB" altLang="nl-NL" sz="1100" b="1" dirty="0">
                <a:solidFill>
                  <a:schemeClr val="bg1"/>
                </a:solidFill>
                <a:latin typeface="Calibri" pitchFamily="34" charset="0"/>
                <a:ea typeface="Times New Roman" pitchFamily="18" charset="0"/>
                <a:cs typeface="Calibri" pitchFamily="34" charset="0"/>
              </a:rPr>
              <a:t>Korea Institute of Nuclear Safety</a:t>
            </a:r>
          </a:p>
          <a:p>
            <a:pPr lvl="0" algn="ctr"/>
            <a:r>
              <a:rPr lang="en-GB" altLang="nl-NL" sz="1100" b="1" dirty="0">
                <a:solidFill>
                  <a:schemeClr val="bg1"/>
                </a:solidFill>
                <a:latin typeface="Calibri" pitchFamily="34" charset="0"/>
                <a:ea typeface="Times New Roman" pitchFamily="18" charset="0"/>
                <a:cs typeface="Calibri" pitchFamily="34" charset="0"/>
              </a:rPr>
              <a:t>Daejeon, Korea, 15 - 19 July 2019</a:t>
            </a:r>
          </a:p>
        </p:txBody>
      </p:sp>
      <p:sp>
        <p:nvSpPr>
          <p:cNvPr id="5" name="TextBox 4"/>
          <p:cNvSpPr txBox="1"/>
          <p:nvPr/>
        </p:nvSpPr>
        <p:spPr>
          <a:xfrm>
            <a:off x="822959" y="1899662"/>
            <a:ext cx="5044440" cy="523220"/>
          </a:xfrm>
          <a:prstGeom prst="rect">
            <a:avLst/>
          </a:prstGeom>
          <a:noFill/>
        </p:spPr>
        <p:txBody>
          <a:bodyPr wrap="square" rtlCol="0">
            <a:spAutoFit/>
          </a:bodyPr>
          <a:lstStyle/>
          <a:p>
            <a:r>
              <a:rPr lang="en-GB" sz="2800" b="1" dirty="0" smtClean="0">
                <a:solidFill>
                  <a:schemeClr val="tx2">
                    <a:lumMod val="50000"/>
                  </a:schemeClr>
                </a:solidFill>
              </a:rPr>
              <a:t>Responsibilities of the NNRA </a:t>
            </a:r>
            <a:endParaRPr lang="en-GB" sz="28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6763</TotalTime>
  <Words>1823</Words>
  <Application>Microsoft Office PowerPoint</Application>
  <PresentationFormat>On-screen Show (4:3)</PresentationFormat>
  <Paragraphs>226</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Retrospect</vt:lpstr>
      <vt:lpstr> Regulatory Review and Assessment of Research Reactors in Nigeria</vt:lpstr>
      <vt:lpstr>Contents</vt:lpstr>
      <vt:lpstr>Regulatory Framework for Review and Assessment 1/6</vt:lpstr>
      <vt:lpstr>Regulatory Framework for Review and Assessment 2/6</vt:lpstr>
      <vt:lpstr>ORGANIZATIONAL STRUCTURE</vt:lpstr>
      <vt:lpstr>Regulatory Framework for Review and Assessment 3/6</vt:lpstr>
      <vt:lpstr>Regulatory Framework for Review and Assessment 4/6</vt:lpstr>
      <vt:lpstr>Regulatory Framework for Review and Assessment 5/6</vt:lpstr>
      <vt:lpstr>Regulatory Framework for Review and Assessment 6/6</vt:lpstr>
      <vt:lpstr>Regulatory Framework for Review and Assessment 6/6</vt:lpstr>
      <vt:lpstr>Review and Assessment Practice 1/10</vt:lpstr>
      <vt:lpstr>Review and Assessment Practice 2/10</vt:lpstr>
      <vt:lpstr>Review and Assessment Practice 3/10</vt:lpstr>
      <vt:lpstr>Review and Assessment Practice 4/10</vt:lpstr>
      <vt:lpstr>Review and Assessment Practice 5/10</vt:lpstr>
      <vt:lpstr>Review and Assessment Practice 6/10</vt:lpstr>
      <vt:lpstr>Review and Assessment Practice 7/10</vt:lpstr>
      <vt:lpstr>Review and Assessment Practice 8/10</vt:lpstr>
      <vt:lpstr>Review and Assessment Practice 9/9</vt:lpstr>
      <vt:lpstr>Experience in the Application of IAEA Safety Standards 1/2</vt:lpstr>
      <vt:lpstr>Experience in the Application of IAEA Safety Standards 2/2</vt:lpstr>
      <vt:lpstr>CHALLENGES</vt:lpstr>
      <vt:lpstr>CONCLUSION</vt:lpstr>
      <vt:lpstr>Thank you</vt:lpstr>
      <vt:lpstr>The licensing process  </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ZAINAB.SANI</dc:creator>
  <cp:lastModifiedBy>GODPOWER.GBENENEH</cp:lastModifiedBy>
  <cp:revision>50</cp:revision>
  <dcterms:created xsi:type="dcterms:W3CDTF">2019-07-02T11:16:54Z</dcterms:created>
  <dcterms:modified xsi:type="dcterms:W3CDTF">2019-07-17T04:00:11Z</dcterms:modified>
</cp:coreProperties>
</file>